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4" r:id="rId2"/>
    <p:sldId id="257" r:id="rId3"/>
    <p:sldId id="256" r:id="rId4"/>
    <p:sldId id="266" r:id="rId5"/>
    <p:sldId id="269" r:id="rId6"/>
    <p:sldId id="267" r:id="rId7"/>
    <p:sldId id="325" r:id="rId8"/>
    <p:sldId id="310" r:id="rId9"/>
    <p:sldId id="270" r:id="rId10"/>
    <p:sldId id="316" r:id="rId11"/>
    <p:sldId id="299" r:id="rId12"/>
    <p:sldId id="302" r:id="rId13"/>
    <p:sldId id="317" r:id="rId14"/>
    <p:sldId id="304" r:id="rId15"/>
    <p:sldId id="307" r:id="rId16"/>
    <p:sldId id="318" r:id="rId17"/>
    <p:sldId id="323" r:id="rId18"/>
    <p:sldId id="324" r:id="rId19"/>
    <p:sldId id="326" r:id="rId20"/>
    <p:sldId id="319" r:id="rId21"/>
    <p:sldId id="321" r:id="rId22"/>
    <p:sldId id="322" r:id="rId23"/>
    <p:sldId id="32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41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27.10.2025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B24F4A-C96C-C7AA-80BF-896A3EF19E29}"/>
              </a:ext>
            </a:extLst>
          </p:cNvPr>
          <p:cNvSpPr txBox="1"/>
          <p:nvPr/>
        </p:nvSpPr>
        <p:spPr>
          <a:xfrm>
            <a:off x="1115616" y="4437112"/>
            <a:ext cx="532859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510" algn="just"/>
            <a:r>
              <a:rPr lang="ru-RU" sz="32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«Мало иметь хороший ум, главное – хорошо его применять.» Рене Декарт</a:t>
            </a:r>
            <a:r>
              <a:rPr lang="ru-RU" sz="3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70510" algn="just"/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45916AA-5972-CF40-FDFF-1BD8812467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141" y="188640"/>
            <a:ext cx="403244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307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068DF1-5BC2-0653-D293-894897BF0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семьи -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666AE0-3CAD-8A35-1D6C-4539E604CD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виды деятельности, которые, связанные с удовлетворением потребностей её членов.</a:t>
            </a:r>
          </a:p>
        </p:txBody>
      </p:sp>
    </p:spTree>
    <p:extLst>
      <p:ext uri="{BB962C8B-B14F-4D97-AF65-F5344CB8AC3E}">
        <p14:creationId xmlns:p14="http://schemas.microsoft.com/office/powerpoint/2010/main" val="2164483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5776" y="1007434"/>
            <a:ext cx="3111814" cy="40011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gothampromedium"/>
              </a:rPr>
              <a:t>Основные функции семьи</a:t>
            </a:r>
            <a:endParaRPr lang="ru-RU" sz="2000" b="1" i="0" dirty="0">
              <a:solidFill>
                <a:srgbClr val="000000"/>
              </a:solidFill>
              <a:effectLst/>
              <a:latin typeface="gothampromedium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4285" y="1805653"/>
            <a:ext cx="1902823" cy="707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err="1">
                <a:solidFill>
                  <a:srgbClr val="000000"/>
                </a:solidFill>
                <a:latin typeface="tahoma" panose="020B0604030504040204" pitchFamily="34" charset="0"/>
              </a:rPr>
              <a:t>Репродуктив</a:t>
            </a:r>
            <a:endParaRPr lang="ru-RU" sz="2000" dirty="0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ahoma" panose="020B0604030504040204" pitchFamily="34" charset="0"/>
              </a:rPr>
              <a:t>ная</a:t>
            </a:r>
            <a:endParaRPr lang="ru-RU" sz="2000" b="0" i="0" dirty="0">
              <a:solidFill>
                <a:srgbClr val="000000"/>
              </a:solidFill>
              <a:effectLst/>
              <a:latin typeface="gothampromedium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71060" y="3474831"/>
            <a:ext cx="2007281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Воспитательно-</a:t>
            </a:r>
          </a:p>
          <a:p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образовательная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66429" y="3474831"/>
            <a:ext cx="3667992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ahoma" panose="020B0604030504040204" pitchFamily="34" charset="0"/>
              </a:rPr>
              <a:t>Хозяйственно-экономическая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45776" y="2646082"/>
            <a:ext cx="2885726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ahoma" panose="020B0604030504040204" pitchFamily="34" charset="0"/>
              </a:rPr>
              <a:t>Духовно-нравственная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45479" y="2651620"/>
            <a:ext cx="1503938" cy="707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ahoma" panose="020B0604030504040204" pitchFamily="34" charset="0"/>
              </a:rPr>
              <a:t>Культурно-</a:t>
            </a:r>
          </a:p>
          <a:p>
            <a:r>
              <a:rPr lang="ru-RU" sz="2000" dirty="0">
                <a:solidFill>
                  <a:srgbClr val="000000"/>
                </a:solidFill>
                <a:latin typeface="tahoma" panose="020B0604030504040204" pitchFamily="34" charset="0"/>
              </a:rPr>
              <a:t>досуговая 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45776" y="1778991"/>
            <a:ext cx="2520242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ahoma" panose="020B0604030504040204" pitchFamily="34" charset="0"/>
              </a:rPr>
              <a:t>Социальная защита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44285" y="3448542"/>
            <a:ext cx="2114681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ahoma" panose="020B0604030504040204" pitchFamily="34" charset="0"/>
              </a:rPr>
              <a:t>Эмоциональная 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633103" y="1651518"/>
            <a:ext cx="3235235" cy="707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latin typeface="tahoma" panose="020B0604030504040204" pitchFamily="34" charset="0"/>
              </a:rPr>
              <a:t>Первичного социального контроля</a:t>
            </a:r>
            <a:endParaRPr lang="ru-RU" sz="20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304800" y="1262743"/>
            <a:ext cx="274097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6274930" y="1192100"/>
            <a:ext cx="274097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cxnSpLocks/>
          </p:cNvCxnSpPr>
          <p:nvPr/>
        </p:nvCxnSpPr>
        <p:spPr>
          <a:xfrm flipV="1">
            <a:off x="318328" y="1262743"/>
            <a:ext cx="8525" cy="239675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8988233" y="1175672"/>
            <a:ext cx="11607" cy="248382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5" idx="1"/>
          </p:cNvCxnSpPr>
          <p:nvPr/>
        </p:nvCxnSpPr>
        <p:spPr>
          <a:xfrm flipH="1" flipV="1">
            <a:off x="304801" y="1990319"/>
            <a:ext cx="239484" cy="16927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9" idx="1"/>
          </p:cNvCxnSpPr>
          <p:nvPr/>
        </p:nvCxnSpPr>
        <p:spPr>
          <a:xfrm flipH="1" flipV="1">
            <a:off x="318328" y="2849682"/>
            <a:ext cx="527151" cy="15588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cxnSpLocks/>
          </p:cNvCxnSpPr>
          <p:nvPr/>
        </p:nvCxnSpPr>
        <p:spPr>
          <a:xfrm flipH="1">
            <a:off x="304799" y="3659497"/>
            <a:ext cx="29683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endCxn id="13" idx="3"/>
          </p:cNvCxnSpPr>
          <p:nvPr/>
        </p:nvCxnSpPr>
        <p:spPr>
          <a:xfrm flipH="1">
            <a:off x="8868338" y="1940259"/>
            <a:ext cx="148419" cy="6520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cxnSpLocks/>
          </p:cNvCxnSpPr>
          <p:nvPr/>
        </p:nvCxnSpPr>
        <p:spPr>
          <a:xfrm flipH="1">
            <a:off x="7055791" y="2849682"/>
            <a:ext cx="192215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8743033" y="3659497"/>
            <a:ext cx="29683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2770754" y="1262743"/>
            <a:ext cx="11430" cy="258142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>
            <a:off x="2770754" y="1940259"/>
            <a:ext cx="29683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>
            <a:off x="2748939" y="2823110"/>
            <a:ext cx="29683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2770754" y="3817874"/>
            <a:ext cx="39567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2" name="Picture 4" descr="Детский сад №2 «Буратино» | Главн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1" y="4258568"/>
            <a:ext cx="6853767" cy="23731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5032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E2A78D-D4E4-BA77-EE82-ADCB512365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20">
            <a:extLst>
              <a:ext uri="{FF2B5EF4-FFF2-40B4-BE49-F238E27FC236}">
                <a16:creationId xmlns:a16="http://schemas.microsoft.com/office/drawing/2014/main" id="{7F8DED3B-1DAB-AC4D-FEA4-3C52C16DF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404664"/>
            <a:ext cx="7498080" cy="706090"/>
          </a:xfrm>
        </p:spPr>
        <p:txBody>
          <a:bodyPr>
            <a:normAutofit fontScale="90000"/>
          </a:bodyPr>
          <a:lstStyle/>
          <a:p>
            <a:pPr algn="ctr" fontAlgn="ctr">
              <a:lnSpc>
                <a:spcPct val="107000"/>
              </a:lnSpc>
              <a:spcAft>
                <a:spcPts val="800"/>
              </a:spcAft>
            </a:pPr>
            <a:r>
              <a:rPr lang="ru-RU" sz="4400" kern="1800" dirty="0">
                <a:solidFill>
                  <a:srgbClr val="4E4E3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Виды семьи</a:t>
            </a:r>
            <a:br>
              <a:rPr lang="ru-RU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24" name="Объект 23">
            <a:extLst>
              <a:ext uri="{FF2B5EF4-FFF2-40B4-BE49-F238E27FC236}">
                <a16:creationId xmlns:a16="http://schemas.microsoft.com/office/drawing/2014/main" id="{41C592C0-8566-642D-3FB7-2BEB53BA02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110755"/>
            <a:ext cx="8892480" cy="3182342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B52E1A4D-4450-6185-AC08-FBFEDC82692E}"/>
              </a:ext>
            </a:extLst>
          </p:cNvPr>
          <p:cNvSpPr txBox="1"/>
          <p:nvPr/>
        </p:nvSpPr>
        <p:spPr>
          <a:xfrm>
            <a:off x="573511" y="4221088"/>
            <a:ext cx="7992888" cy="2451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kern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Нуклеарная</a:t>
            </a: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состоит из одного (бездетная пара) или двух поколений.</a:t>
            </a:r>
            <a:endParaRPr lang="ru-RU" sz="2800" kern="1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kern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Расширенная</a:t>
            </a: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состоит из более чем двух поколений, которые живут вместе</a:t>
            </a:r>
          </a:p>
          <a:p>
            <a:pPr marL="342900" lvl="0" indent="-342900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kern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ведут общее домашнее хозяйство.</a:t>
            </a:r>
            <a:endParaRPr lang="ru-RU" sz="2800" kern="1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4242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ADECF5-89DB-2E76-77D2-1B47BEF3F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ru-RU" sz="4000" b="0" i="0" u="none" strike="noStrike" kern="1800" cap="none" spc="0" normalizeH="0" baseline="0" noProof="0" dirty="0">
                <a:ln>
                  <a:noFill/>
                </a:ln>
                <a:solidFill>
                  <a:srgbClr val="4E4E3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семьи</a:t>
            </a:r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A7EBE02-4ED9-0116-A102-D7DCDC2D3A0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661" y="1462330"/>
            <a:ext cx="7726340" cy="290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08352B-F8FB-CB6A-8274-7E58E4ABAA31}"/>
              </a:ext>
            </a:extLst>
          </p:cNvPr>
          <p:cNvSpPr txBox="1"/>
          <p:nvPr/>
        </p:nvSpPr>
        <p:spPr>
          <a:xfrm>
            <a:off x="1187624" y="4518507"/>
            <a:ext cx="748883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b="1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Моногамная</a:t>
            </a:r>
            <a:r>
              <a:rPr lang="ru-RU" sz="2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брак мужчины и женщины.</a:t>
            </a:r>
          </a:p>
          <a:p>
            <a:pPr algn="l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b="1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Полигамная</a:t>
            </a:r>
            <a:r>
              <a:rPr lang="ru-RU" sz="2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одного мужчины с несколькими женщинами или наоборот.</a:t>
            </a:r>
          </a:p>
          <a:p>
            <a:pPr algn="l">
              <a:spcAft>
                <a:spcPts val="0"/>
              </a:spcAft>
            </a:pPr>
            <a:r>
              <a:rPr lang="ru-RU" sz="2800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84686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E709FE-CCE4-94A8-ECD1-A258D4B233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20">
            <a:extLst>
              <a:ext uri="{FF2B5EF4-FFF2-40B4-BE49-F238E27FC236}">
                <a16:creationId xmlns:a16="http://schemas.microsoft.com/office/drawing/2014/main" id="{46749601-AF2B-D4BD-ECD9-4CF37DC80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ctr">
              <a:lnSpc>
                <a:spcPct val="107000"/>
              </a:lnSpc>
              <a:spcAft>
                <a:spcPts val="800"/>
              </a:spcAft>
            </a:pPr>
            <a:r>
              <a:rPr lang="ru-RU" sz="4400" kern="1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Виды семьи</a:t>
            </a:r>
            <a:br>
              <a:rPr lang="ru-RU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0D553FC-CA4E-0D8E-E799-33048F941E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79" y="1013854"/>
            <a:ext cx="8929842" cy="48302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50948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0AC210-21D5-2DD4-14FB-2D88B37E6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>
            <a:extLst>
              <a:ext uri="{FF2B5EF4-FFF2-40B4-BE49-F238E27FC236}">
                <a16:creationId xmlns:a16="http://schemas.microsoft.com/office/drawing/2014/main" id="{947EE3E2-CC5D-EFAE-A4B7-5BFBF36ABC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351" y="188640"/>
            <a:ext cx="4165609" cy="5998800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патриархальной семьи: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лидера отводится старшему мужчине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женщина экономически зависима от мужчины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чётко распределены обязанности на мужские и женские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одной крышей минимум три поколения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AC1103E5-67E5-E4EB-7FC7-EAEACFADE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16016" y="188640"/>
            <a:ext cx="4217672" cy="5998800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демократической семьи: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равенство между мужчиной и женщиной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оба супруга работают, не разделяют домашние хлопоты на мужские и женские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обязанности распределяют пополам</a:t>
            </a:r>
          </a:p>
        </p:txBody>
      </p:sp>
    </p:spTree>
    <p:extLst>
      <p:ext uri="{BB962C8B-B14F-4D97-AF65-F5344CB8AC3E}">
        <p14:creationId xmlns:p14="http://schemas.microsoft.com/office/powerpoint/2010/main" val="15889683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881105-1262-2A86-1530-261988A2D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36C439EA-496C-55A8-6DFB-04B11882C6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4" y="12652"/>
            <a:ext cx="2305050" cy="2540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71221DC-96B1-229A-BE7C-2F3FA5EEC1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314" y="1821630"/>
            <a:ext cx="6666422" cy="4999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9053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269B0E-BA40-0FE7-B445-2C139D92D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A1E7972-EA23-3CCC-E764-83222DA47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018" y="0"/>
            <a:ext cx="2523963" cy="1103472"/>
          </a:xfrm>
          <a:prstGeom prst="rect">
            <a:avLst/>
          </a:prstGeom>
        </p:spPr>
      </p:pic>
      <p:pic>
        <p:nvPicPr>
          <p:cNvPr id="4" name="Объект 5">
            <a:extLst>
              <a:ext uri="{FF2B5EF4-FFF2-40B4-BE49-F238E27FC236}">
                <a16:creationId xmlns:a16="http://schemas.microsoft.com/office/drawing/2014/main" id="{AB5B9972-0407-828F-E8CE-4783D27E16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494" y="1124744"/>
            <a:ext cx="9194974" cy="4608512"/>
          </a:xfrm>
        </p:spPr>
      </p:pic>
    </p:spTree>
    <p:extLst>
      <p:ext uri="{BB962C8B-B14F-4D97-AF65-F5344CB8AC3E}">
        <p14:creationId xmlns:p14="http://schemas.microsoft.com/office/powerpoint/2010/main" val="13096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360691-EF1B-DE25-B54F-CBD400504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5FB0848-D166-534F-B214-CC41463FE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4777" y="-15325"/>
            <a:ext cx="2554445" cy="1103472"/>
          </a:xfrm>
          <a:prstGeom prst="rect">
            <a:avLst/>
          </a:prstGeom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135A7420-A959-5023-BABE-F93F8F4AE7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31" y="1916832"/>
            <a:ext cx="9191864" cy="3888432"/>
          </a:xfrm>
        </p:spPr>
      </p:pic>
    </p:spTree>
    <p:extLst>
      <p:ext uri="{BB962C8B-B14F-4D97-AF65-F5344CB8AC3E}">
        <p14:creationId xmlns:p14="http://schemas.microsoft.com/office/powerpoint/2010/main" val="42466630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4ED41AE-C346-3B6F-217A-1FA9C8C18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Проблемное задание.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667A4D3-C7ED-7932-BCCC-5E389A14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многих странах мира растёт число незарегистрированных семейных союзов , растёт число разводов. Но в то же время многие не мыслят своей жизни без семьи, детей, теплоты и сердечности, любви и заботы, которую она дарит человеку. Что помогает создать крепкую, благополучную семью и сохранить её?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7508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116632"/>
            <a:ext cx="8496944" cy="662548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структура общества-</a:t>
            </a:r>
            <a:r>
              <a:rPr lang="ru-RU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совокупность взаимосвязанных элементов и устойчивых взаимосвязей между социальными группами, слоями и общностями.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Социальная группа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i="0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объединение людей, имеющих общий социально значимый признак</a:t>
            </a:r>
            <a:r>
              <a:rPr lang="ru-RU" dirty="0">
                <a:solidFill>
                  <a:srgbClr val="26262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just">
              <a:buNone/>
            </a:pPr>
            <a:r>
              <a:rPr lang="ru-RU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Социальный институт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это формы организации деятельности людей, которые регулируются социальными нормами и ценностями, а главной их целью является удовлетворение главных потребностей общества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546E6E-B034-5CDE-E6A2-A15DE91DD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9E8657B-F2AF-D02B-897D-EF34FEB14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755" y="116632"/>
            <a:ext cx="5462489" cy="114862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BBBF1F6-FFF5-34AD-27EB-5FCD2FA5D8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908720"/>
            <a:ext cx="7704856" cy="417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9032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8BD988-E7E2-4059-ECCD-871685EC7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5">
            <a:extLst>
              <a:ext uri="{FF2B5EF4-FFF2-40B4-BE49-F238E27FC236}">
                <a16:creationId xmlns:a16="http://schemas.microsoft.com/office/drawing/2014/main" id="{0C8D433A-EA68-FAC2-93A5-4336258198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9746" y="620688"/>
            <a:ext cx="8608827" cy="5616624"/>
          </a:xfrm>
        </p:spPr>
      </p:pic>
    </p:spTree>
    <p:extLst>
      <p:ext uri="{BB962C8B-B14F-4D97-AF65-F5344CB8AC3E}">
        <p14:creationId xmlns:p14="http://schemas.microsoft.com/office/powerpoint/2010/main" val="7206815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0DD47E-64B7-1A7A-31BA-4D411A1062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06F5E52-2A77-6210-0A43-C699814E08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0"/>
            <a:ext cx="5462489" cy="1225402"/>
          </a:xfrm>
          <a:prstGeom prst="rect">
            <a:avLst/>
          </a:prstGeom>
        </p:spPr>
      </p:pic>
      <p:pic>
        <p:nvPicPr>
          <p:cNvPr id="4" name="Объект 7">
            <a:extLst>
              <a:ext uri="{FF2B5EF4-FFF2-40B4-BE49-F238E27FC236}">
                <a16:creationId xmlns:a16="http://schemas.microsoft.com/office/drawing/2014/main" id="{19FFC714-1119-CF19-8F2D-59F36E87BB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439" y="1196752"/>
            <a:ext cx="9123850" cy="4680520"/>
          </a:xfrm>
        </p:spPr>
      </p:pic>
    </p:spTree>
    <p:extLst>
      <p:ext uri="{BB962C8B-B14F-4D97-AF65-F5344CB8AC3E}">
        <p14:creationId xmlns:p14="http://schemas.microsoft.com/office/powerpoint/2010/main" val="25348752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BA0927-4FF4-1331-A6D2-C72486E683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4020064-8282-4472-7173-2187487551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8130" y="-99392"/>
            <a:ext cx="3938126" cy="100811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7C1EF46-3B94-CDC2-D4F8-E9B6AB3FE9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752624"/>
            <a:ext cx="6912768" cy="591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7268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7795592" cy="5688632"/>
          </a:xfrm>
        </p:spPr>
        <p:txBody>
          <a:bodyPr>
            <a:normAutofit/>
          </a:bodyPr>
          <a:lstStyle/>
          <a:p>
            <a:pPr algn="ctr"/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как малая группа и социальный институт.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662F19-94A0-63B1-1B5C-337EA2E45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BA1264-008F-4877-87BE-15DE21CC91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21560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выясним…</a:t>
            </a:r>
          </a:p>
          <a:p>
            <a:pPr indent="180975" algn="just">
              <a:lnSpc>
                <a:spcPct val="115000"/>
              </a:lnSpc>
              <a:spcAft>
                <a:spcPts val="100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спомним…</a:t>
            </a:r>
            <a:endParaRPr lang="ru-RU" sz="2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975" algn="just">
              <a:lnSpc>
                <a:spcPct val="115000"/>
              </a:lnSpc>
              <a:spcAft>
                <a:spcPts val="1000"/>
              </a:spcAft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повторим…</a:t>
            </a:r>
            <a:endParaRPr lang="ru-RU" sz="2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975" algn="just">
              <a:lnSpc>
                <a:spcPct val="115000"/>
              </a:lnSpc>
              <a:spcAft>
                <a:spcPts val="1000"/>
              </a:spcAft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изучим…</a:t>
            </a:r>
            <a:endParaRPr lang="ru-RU" sz="2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975" algn="just">
              <a:lnSpc>
                <a:spcPct val="115000"/>
              </a:lnSpc>
              <a:spcAft>
                <a:spcPts val="1000"/>
              </a:spcAft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узнаем…</a:t>
            </a:r>
            <a:endParaRPr lang="ru-RU" sz="2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975" algn="just">
              <a:lnSpc>
                <a:spcPct val="115000"/>
              </a:lnSpc>
              <a:spcAft>
                <a:spcPts val="1000"/>
              </a:spcAft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проверим…</a:t>
            </a:r>
            <a:endParaRPr lang="ru-RU" sz="2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975" algn="just">
              <a:lnSpc>
                <a:spcPct val="115000"/>
              </a:lnSpc>
              <a:spcAft>
                <a:spcPts val="1000"/>
              </a:spcAft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научимся…</a:t>
            </a:r>
          </a:p>
          <a:p>
            <a:pPr indent="180975" algn="just">
              <a:lnSpc>
                <a:spcPct val="115000"/>
              </a:lnSpc>
              <a:spcAft>
                <a:spcPts val="1000"/>
              </a:spcAft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систематизируем..</a:t>
            </a:r>
          </a:p>
          <a:p>
            <a:pPr indent="180975" algn="just">
              <a:lnSpc>
                <a:spcPct val="115000"/>
              </a:lnSpc>
              <a:spcAft>
                <a:spcPts val="1000"/>
              </a:spcAft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сделаем вывод</a:t>
            </a:r>
            <a:endParaRPr lang="ru-RU" sz="2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718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C2CE10C-FA10-6EF5-F450-F5FFD11C379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71600" y="44624"/>
            <a:ext cx="8172400" cy="669674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4000" b="1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«Семья — это та первичная среда, где человек должен учиться творить добро» </a:t>
            </a:r>
          </a:p>
          <a:p>
            <a:pPr marL="82296" indent="0" algn="l">
              <a:buNone/>
            </a:pPr>
            <a:r>
              <a:rPr lang="ru-RU" sz="4000" b="1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В.А. Сухомлинский</a:t>
            </a:r>
          </a:p>
          <a:p>
            <a:pPr algn="l"/>
            <a:r>
              <a:rPr lang="ru-RU" sz="4000" b="1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«В семейной жизни самый важный винт — это любовь»</a:t>
            </a:r>
          </a:p>
          <a:p>
            <a:pPr marL="82296" indent="0" algn="l">
              <a:buNone/>
            </a:pPr>
            <a:r>
              <a:rPr lang="ru-RU" sz="4000" b="1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						А.П. Чехов</a:t>
            </a:r>
          </a:p>
          <a:p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«Залог семейного счастья в доброте, откровенности, отзывчивости...»</a:t>
            </a:r>
          </a:p>
          <a:p>
            <a:pPr marL="82296" indent="0">
              <a:buNone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						Э. Золя</a:t>
            </a:r>
          </a:p>
          <a:p>
            <a:pPr algn="l"/>
            <a:endParaRPr lang="ru-RU" b="1" i="0" dirty="0">
              <a:solidFill>
                <a:srgbClr val="1D386A"/>
              </a:solidFill>
              <a:effectLst/>
              <a:latin typeface="Jos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9305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64AF5E-F4F9-DAA5-B14D-B6103C2EF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6662" y="260648"/>
            <a:ext cx="74980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013C4C-9DC7-A8BD-831B-945D398354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/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систематизировать имеющиеся знания о семье, как малой группе и социальном институте;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 и пополнить знания о классификации типов семей;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обсудить вопрос о важнейших семейных ценностях.</a:t>
            </a: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4864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E92D71-1AAA-E965-262C-EBE575A5F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Проблемное задание на урок.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536685-E701-7A26-80DA-21E77346B0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многих странах мира растёт число незарегистрированных семейных союзов , растёт число разводов. Но в то же время многие не мыслят своей жизни без семьи, детей, теплоты и сердечности, любви и заботы, которую она дарит человеку. Что помогает создать крепкую, благополучную семью и сохранить её?</a:t>
            </a:r>
          </a:p>
        </p:txBody>
      </p:sp>
    </p:spTree>
    <p:extLst>
      <p:ext uri="{BB962C8B-B14F-4D97-AF65-F5344CB8AC3E}">
        <p14:creationId xmlns:p14="http://schemas.microsoft.com/office/powerpoint/2010/main" val="3028467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6B2B83-AAAD-5413-8E34-9AE2ADD9F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урока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D386F6-FE84-AFF1-59D3-0EA7F1B4D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692696"/>
            <a:ext cx="7498080" cy="555570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1.Понятие семья.</a:t>
            </a:r>
          </a:p>
          <a:p>
            <a:pPr marL="82296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Функции семьи.</a:t>
            </a:r>
          </a:p>
          <a:p>
            <a:pPr marL="82296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3.Виды семей.</a:t>
            </a:r>
          </a:p>
          <a:p>
            <a:pPr marL="82296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Семейные ценности.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3172474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2C6526-4EC5-0693-C71E-F342FC193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18058"/>
          </a:xfrm>
        </p:spPr>
        <p:txBody>
          <a:bodyPr>
            <a:normAutofit fontScale="90000"/>
          </a:bodyPr>
          <a:lstStyle/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6B8CCF-7F6F-070F-6E45-24F672D0C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764704"/>
            <a:ext cx="7672896" cy="5976664"/>
          </a:xfrm>
        </p:spPr>
        <p:txBody>
          <a:bodyPr/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Семья</a:t>
            </a: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– это малая социальная группа, основанная на браке или кровном родстве, члены которой связаны общностью быта, взаимопомощью, взаимными правами и обязанностями.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8535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693</TotalTime>
  <Words>512</Words>
  <Application>Microsoft Office PowerPoint</Application>
  <PresentationFormat>Экран (4:3)</PresentationFormat>
  <Paragraphs>68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6" baseType="lpstr">
      <vt:lpstr>Aptos</vt:lpstr>
      <vt:lpstr>Arial</vt:lpstr>
      <vt:lpstr>Calibri</vt:lpstr>
      <vt:lpstr>Corbel</vt:lpstr>
      <vt:lpstr>Gill Sans MT</vt:lpstr>
      <vt:lpstr>gothampromedium</vt:lpstr>
      <vt:lpstr>Jost</vt:lpstr>
      <vt:lpstr>Symbol</vt:lpstr>
      <vt:lpstr>tahoma</vt:lpstr>
      <vt:lpstr>Times New Roman</vt:lpstr>
      <vt:lpstr>Verdana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Цель урока:</vt:lpstr>
      <vt:lpstr>Презентация PowerPoint</vt:lpstr>
      <vt:lpstr>Цели урока:  </vt:lpstr>
      <vt:lpstr>Проблемное задание на урок.</vt:lpstr>
      <vt:lpstr>План урока </vt:lpstr>
      <vt:lpstr>Презентация PowerPoint</vt:lpstr>
      <vt:lpstr>Функции семьи -</vt:lpstr>
      <vt:lpstr>Презентация PowerPoint</vt:lpstr>
      <vt:lpstr> Виды семьи </vt:lpstr>
      <vt:lpstr>Виды семьи</vt:lpstr>
      <vt:lpstr> Виды семьи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Проблемное задание.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как социальный институт и малая группа.</dc:title>
  <dc:creator>User</dc:creator>
  <cp:lastModifiedBy>Лена</cp:lastModifiedBy>
  <cp:revision>30</cp:revision>
  <dcterms:created xsi:type="dcterms:W3CDTF">2018-12-17T12:55:38Z</dcterms:created>
  <dcterms:modified xsi:type="dcterms:W3CDTF">2025-10-27T15:13:33Z</dcterms:modified>
</cp:coreProperties>
</file>