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44"/>
  </p:notesMasterIdLst>
  <p:sldIdLst>
    <p:sldId id="438" r:id="rId2"/>
    <p:sldId id="470" r:id="rId3"/>
    <p:sldId id="425" r:id="rId4"/>
    <p:sldId id="435" r:id="rId5"/>
    <p:sldId id="471" r:id="rId6"/>
    <p:sldId id="432" r:id="rId7"/>
    <p:sldId id="433" r:id="rId8"/>
    <p:sldId id="437" r:id="rId9"/>
    <p:sldId id="477" r:id="rId10"/>
    <p:sldId id="372" r:id="rId11"/>
    <p:sldId id="473" r:id="rId12"/>
    <p:sldId id="373" r:id="rId13"/>
    <p:sldId id="277" r:id="rId14"/>
    <p:sldId id="276" r:id="rId15"/>
    <p:sldId id="282" r:id="rId16"/>
    <p:sldId id="278" r:id="rId17"/>
    <p:sldId id="288" r:id="rId18"/>
    <p:sldId id="301" r:id="rId19"/>
    <p:sldId id="415" r:id="rId20"/>
    <p:sldId id="440" r:id="rId21"/>
    <p:sldId id="439" r:id="rId22"/>
    <p:sldId id="442" r:id="rId23"/>
    <p:sldId id="441" r:id="rId24"/>
    <p:sldId id="443" r:id="rId25"/>
    <p:sldId id="444" r:id="rId26"/>
    <p:sldId id="445" r:id="rId27"/>
    <p:sldId id="446" r:id="rId28"/>
    <p:sldId id="447" r:id="rId29"/>
    <p:sldId id="448" r:id="rId30"/>
    <p:sldId id="449" r:id="rId31"/>
    <p:sldId id="450" r:id="rId32"/>
    <p:sldId id="451" r:id="rId33"/>
    <p:sldId id="452" r:id="rId34"/>
    <p:sldId id="475" r:id="rId35"/>
    <p:sldId id="469" r:id="rId36"/>
    <p:sldId id="479" r:id="rId37"/>
    <p:sldId id="466" r:id="rId38"/>
    <p:sldId id="467" r:id="rId39"/>
    <p:sldId id="456" r:id="rId40"/>
    <p:sldId id="476" r:id="rId41"/>
    <p:sldId id="462" r:id="rId42"/>
    <p:sldId id="478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800000"/>
    <a:srgbClr val="B00000"/>
    <a:srgbClr val="FB89AC"/>
    <a:srgbClr val="B1D3BF"/>
    <a:srgbClr val="01E136"/>
    <a:srgbClr val="552579"/>
    <a:srgbClr val="007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5" autoAdjust="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49D64C7-2D58-404B-A090-AFED1DF96881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E1AB3A9-ADED-4AC3-8109-8AC413A72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D17C9-4EE4-47FE-A8C1-E1BF9E278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CA5DE-7503-4322-984B-20928B4BE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A606A-E6B6-4B97-A7DC-77BD8D4AA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7C3CB-1993-4AB3-A1DA-2648ED933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1390C-FAE7-41CE-B9D4-4F55072AF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C3B19-D60E-4E47-B37C-31F13F302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E6E52-1702-4455-AEEC-6619718AD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86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846D9-4B5A-41A4-BF0E-C2C4EF50C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285BE-DD53-4004-823B-D8491C91A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27364-4A10-43E1-86AB-C6A64E9AC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http://www.o-detstve.ru</a:t>
            </a: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III Всероссийский дистанционный конкурс "Мастер мультимедийных технологий"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4560937-96D0-4EDF-B746-11F727CC5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3" r:id="rId3"/>
    <p:sldLayoutId id="2147483698" r:id="rId4"/>
    <p:sldLayoutId id="2147483694" r:id="rId5"/>
    <p:sldLayoutId id="2147483699" r:id="rId6"/>
    <p:sldLayoutId id="2147483700" r:id="rId7"/>
    <p:sldLayoutId id="2147483701" r:id="rId8"/>
    <p:sldLayoutId id="2147483695" r:id="rId9"/>
    <p:sldLayoutId id="2147483702" r:id="rId10"/>
  </p:sldLayoutIdLst>
  <p:transition>
    <p:fade/>
  </p:transition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r\Desktop\&#1054;&#1053;&#1048;%20&#1050;&#1054;&#1042;&#1040;&#1051;&#1048;%20&#1055;&#1054;&#1041;&#1045;&#1044;&#1059;\&#1084;&#1091;&#1079;&#1099;&#1082;&#1072;-&#1076;&#1083;&#1103;-&#1087;&#1088;&#1077;&#1079;&#1077;&#1085;&#1090;&#1072;&#1094;&#1080;&#1080;-&#1090;&#1088;&#1072;&#1075;&#1080;&#1095;&#1077;&#1089;&#1082;&#1072;&#1103;-&#1084;&#1091;&#1079;&#1099;&#1082;&#1072;%20(1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r\Desktop\&#1054;&#1053;&#1048;%20&#1050;&#1054;&#1042;&#1040;&#1051;&#1048;%20&#1055;&#1054;&#1041;&#1045;&#1044;&#1059;\&#1084;&#1091;&#1079;&#1099;&#1082;&#1072;-&#1076;&#1083;&#1103;-&#1087;&#1088;&#1077;&#1079;&#1077;&#1085;&#1090;&#1072;&#1094;&#1080;&#1080;-&#1090;&#1088;&#1072;&#1075;&#1080;&#1095;&#1077;&#1089;&#1082;&#1072;&#1103;-&#1084;&#1091;&#1079;&#1099;&#1082;&#1072;%20(1).mp3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16.jpe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r\Desktop\&#1054;&#1053;&#1048;%20&#1050;&#1054;&#1042;&#1040;&#1051;&#1048;%20&#1055;&#1054;&#1041;&#1045;&#1044;&#1059;\&#1084;&#1091;&#1079;&#1099;&#1082;&#1072;-&#1076;&#1083;&#1103;-&#1087;&#1088;&#1077;&#1079;&#1077;&#1085;&#1090;&#1072;&#1094;&#1080;&#1080;-&#1090;&#1088;&#1072;&#1075;&#1080;&#1095;&#1077;&#1089;&#1082;&#1072;&#1103;-&#1084;&#1091;&#1079;&#1099;&#1082;&#1072;%20(1)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usr\Desktop\&#1054;&#1053;&#1048;%20&#1050;&#1054;&#1042;&#1040;&#1051;&#1048;%20&#1055;&#1054;&#1041;&#1045;&#1044;&#1059;\&#1084;&#1091;&#1079;&#1099;&#1082;&#1072;-&#1076;&#1083;&#1103;-&#1087;&#1088;&#1077;&#1079;&#1077;&#1085;&#1090;&#1072;&#1094;&#1080;&#1080;-&#1090;&#1088;&#1072;&#1075;&#1080;&#1095;&#1077;&#1089;&#1082;&#1072;&#1103;-&#1084;&#1091;&#1079;&#1099;&#1082;&#1072;%20(1).mp3" TargetMode="External"/><Relationship Id="rId1" Type="http://schemas.openxmlformats.org/officeDocument/2006/relationships/video" Target="file:///G:\&#1091;&#1088;&#1086;&#1082;%20&#1080;&#1089;&#1090;&#1086;&#1088;&#1080;&#1080;\&#1090;&#1077;&#1084;&#1085;&#1072;&#1103;%20&#1085;&#1086;&#1095;&#1100;%20&#1080;&#1079;%20&#1082;&#1080;&#1085;&#1086;&#1092;&#1080;&#1083;&#1100;&#1084;&#1072;.avi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http://monetnii.ru/MTrOtlA.jpg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http://mondvor.narod.ru/MDobTrA.jpg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r\Desktop\&#1054;&#1053;&#1048;%20&#1050;&#1054;&#1042;&#1040;&#1051;&#1048;%20&#1055;&#1054;&#1041;&#1045;&#1044;&#1059;\&#1084;&#1091;&#1079;&#1099;&#1082;&#1072;-&#1076;&#1083;&#1103;-&#1087;&#1088;&#1077;&#1079;&#1077;&#1085;&#1090;&#1072;&#1094;&#1080;&#1080;-&#1090;&#1088;&#1072;&#1075;&#1080;&#1095;&#1077;&#1089;&#1082;&#1072;&#1103;-&#1084;&#1091;&#1079;&#1099;&#1082;&#1072;%20(1).mp3" TargetMode="External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6" descr="699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620713"/>
            <a:ext cx="7818438" cy="565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1810295" y="1705569"/>
            <a:ext cx="5904656" cy="3312371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kern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Не щадя себя в огне войны,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kern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Не жалея сил во имя Родины,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kern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Дети героической страны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kern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Были настоящими героями!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endParaRPr lang="ru-RU" sz="3200" b="1" kern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000" b="1" i="1" kern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				Роберт Рождественский</a:t>
            </a:r>
            <a:endParaRPr lang="ru-RU" sz="2000" b="1" i="1" kern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endParaRPr lang="ru-RU" sz="2000" b="1" i="1" kern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3316" name="музыка-для-презентации-трагическая-музыка (1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" numSld="41" showWhenStopped="0">
                <p:cTn id="7" repeatCount="3000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971550" y="3284538"/>
            <a:ext cx="7488238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 </a:t>
            </a:r>
            <a:r>
              <a:rPr lang="ru-RU" sz="2400" b="1"/>
              <a:t>В благодарной памяти народа навсегда останутся славные боевые дела юных героев. </a:t>
            </a:r>
          </a:p>
          <a:p>
            <a:r>
              <a:rPr lang="ru-RU" sz="2400" b="1"/>
              <a:t>          Тех, кто мужественно дрался с лютым врагом на полях фронтовых сражений, в партизанских отрядах и в условиях подполья. </a:t>
            </a:r>
          </a:p>
          <a:p>
            <a:r>
              <a:rPr lang="ru-RU" sz="2400" b="1"/>
              <a:t>          Тех, кто внес свой вклад в грядущую победу и кому сегодняшние сверстники обязаны счастливой мирной жизнью.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91097" y="433239"/>
            <a:ext cx="6435031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Знаем!   Помним!   Гордимся! </a:t>
            </a:r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1403350" y="1412875"/>
            <a:ext cx="64801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FF0000"/>
                </a:solidFill>
              </a:rPr>
              <a:t>Представить бы их всех посмертно к ордену,</a:t>
            </a:r>
          </a:p>
          <a:p>
            <a:pPr algn="ctr" eaLnBrk="0" hangingPunct="0"/>
            <a:r>
              <a:rPr lang="ru-RU" sz="2400" b="1">
                <a:solidFill>
                  <a:srgbClr val="FF0000"/>
                </a:solidFill>
              </a:rPr>
              <a:t>тех, что сказали твердо как один: </a:t>
            </a:r>
          </a:p>
          <a:p>
            <a:pPr algn="ctr" eaLnBrk="0" hangingPunct="0"/>
            <a:r>
              <a:rPr lang="ru-RU" sz="2400" b="1">
                <a:solidFill>
                  <a:srgbClr val="FF0000"/>
                </a:solidFill>
              </a:rPr>
              <a:t>Мы можем жизнь отдать за нашу Родину,</a:t>
            </a:r>
          </a:p>
          <a:p>
            <a:pPr algn="ctr" eaLnBrk="0" hangingPunct="0"/>
            <a:r>
              <a:rPr lang="ru-RU" sz="2400" b="1">
                <a:solidFill>
                  <a:srgbClr val="FF0000"/>
                </a:solidFill>
              </a:rPr>
              <a:t>- а Родину за жизнь не отдадим!</a:t>
            </a:r>
          </a:p>
        </p:txBody>
      </p:sp>
    </p:spTree>
  </p:cSld>
  <p:clrMapOvr>
    <a:masterClrMapping/>
  </p:clrMapOvr>
  <p:transition spd="slow" advClick="0" advTm="30000"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8" descr="candle-memo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9"/>
          <p:cNvSpPr>
            <a:spLocks noChangeArrowheads="1"/>
          </p:cNvSpPr>
          <p:nvPr/>
        </p:nvSpPr>
        <p:spPr bwMode="auto">
          <a:xfrm>
            <a:off x="395288" y="4581525"/>
            <a:ext cx="85931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Война  не  детское  занятие.  Но  те  тысячи  ребят,  которым  пришлось  пройти  по  дорогам  войны,  вписали  в  ратную  летопись  свою  славную  страничку.  Защита  родной  страны  стала  осмысленным  делом.   Многие  из  них  награждены  медалями  и  орденами …  посмертно.</a:t>
            </a:r>
          </a:p>
        </p:txBody>
      </p:sp>
    </p:spTree>
  </p:cSld>
  <p:clrMapOvr>
    <a:masterClrMapping/>
  </p:clrMapOvr>
  <p:transition spd="slow" advClick="0" advTm="2200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1476375" y="549275"/>
            <a:ext cx="61928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B00000"/>
                </a:solidFill>
              </a:rPr>
              <a:t>Вспомним всех поименно,</a:t>
            </a:r>
          </a:p>
          <a:p>
            <a:r>
              <a:rPr lang="ru-RU" sz="4000" b="1" i="1">
                <a:solidFill>
                  <a:srgbClr val="B00000"/>
                </a:solidFill>
              </a:rPr>
              <a:t>Сердцем вспомним своим.</a:t>
            </a:r>
          </a:p>
          <a:p>
            <a:r>
              <a:rPr lang="ru-RU" sz="4000" b="1" i="1">
                <a:solidFill>
                  <a:srgbClr val="B00000"/>
                </a:solidFill>
              </a:rPr>
              <a:t>Это нужно не мёртвым.</a:t>
            </a:r>
          </a:p>
          <a:p>
            <a:r>
              <a:rPr lang="ru-RU" sz="4000" b="1" i="1">
                <a:solidFill>
                  <a:srgbClr val="B00000"/>
                </a:solidFill>
              </a:rPr>
              <a:t>Это надо живым!</a:t>
            </a:r>
          </a:p>
        </p:txBody>
      </p:sp>
      <p:pic>
        <p:nvPicPr>
          <p:cNvPr id="24578" name="Рисунок 3" descr="C:\Documents and Settings\iddqd\My documents\Мои рисунки\pion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3789363"/>
            <a:ext cx="6553200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музыка-для-презентации-трагическая-музыка (1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5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" numSld="4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2"/>
          <p:cNvSpPr>
            <a:spLocks noChangeArrowheads="1"/>
          </p:cNvSpPr>
          <p:nvPr/>
        </p:nvSpPr>
        <p:spPr bwMode="auto">
          <a:xfrm>
            <a:off x="3348038" y="333375"/>
            <a:ext cx="3046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</a:rPr>
              <a:t>Валя Котик.</a:t>
            </a:r>
          </a:p>
        </p:txBody>
      </p:sp>
      <p:pic>
        <p:nvPicPr>
          <p:cNvPr id="25602" name="Объект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125538"/>
            <a:ext cx="337185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Прямоугольник 11"/>
          <p:cNvSpPr>
            <a:spLocks noChangeArrowheads="1"/>
          </p:cNvSpPr>
          <p:nvPr/>
        </p:nvSpPr>
        <p:spPr bwMode="auto">
          <a:xfrm>
            <a:off x="250825" y="1052513"/>
            <a:ext cx="47529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          </a:t>
            </a:r>
            <a:r>
              <a:rPr lang="ru-RU" sz="2400"/>
              <a:t>    С августа 1943 года действовал в партизанском отряде, был дважды ранен. </a:t>
            </a:r>
          </a:p>
          <a:p>
            <a:r>
              <a:rPr lang="ru-RU" sz="2400"/>
              <a:t>           29 октября 1943 года, будучи в дозоре, заметил карателей, собиравшихся устроить облаву на отряд. Убив офицера, он поднял тревогу, а партизаны успели дать отпор врагу.</a:t>
            </a:r>
          </a:p>
          <a:p>
            <a:r>
              <a:rPr lang="ru-RU" sz="2400"/>
              <a:t>          Участвовал в подрыве 6 железнодорожных эшелонов и склада.</a:t>
            </a:r>
          </a:p>
        </p:txBody>
      </p:sp>
      <p:pic>
        <p:nvPicPr>
          <p:cNvPr id="25604" name="Рисунок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725" y="4581525"/>
            <a:ext cx="695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4652963"/>
            <a:ext cx="11509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Рисунок 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4508500"/>
            <a:ext cx="100806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2339975" y="5732463"/>
            <a:ext cx="1282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Погиб.</a:t>
            </a:r>
          </a:p>
        </p:txBody>
      </p:sp>
    </p:spTree>
  </p:cSld>
  <p:clrMapOvr>
    <a:masterClrMapping/>
  </p:clrMapOvr>
  <p:transition spd="slow" advClick="0" advTm="30000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2"/>
          <p:cNvSpPr>
            <a:spLocks noChangeArrowheads="1"/>
          </p:cNvSpPr>
          <p:nvPr/>
        </p:nvSpPr>
        <p:spPr bwMode="auto">
          <a:xfrm>
            <a:off x="2851150" y="260350"/>
            <a:ext cx="3548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4000" b="1">
                <a:solidFill>
                  <a:srgbClr val="FF0000"/>
                </a:solidFill>
              </a:rPr>
              <a:t>Лёня Голиков.</a:t>
            </a:r>
          </a:p>
        </p:txBody>
      </p:sp>
      <p:pic>
        <p:nvPicPr>
          <p:cNvPr id="26626" name="Объект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908050"/>
            <a:ext cx="31496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11"/>
          <p:cNvSpPr>
            <a:spLocks noChangeArrowheads="1"/>
          </p:cNvSpPr>
          <p:nvPr/>
        </p:nvSpPr>
        <p:spPr bwMode="auto">
          <a:xfrm>
            <a:off x="250825" y="1419225"/>
            <a:ext cx="4249738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/>
              <a:t>          Участвовал в 27 боевых операциях. </a:t>
            </a:r>
          </a:p>
          <a:p>
            <a:pPr eaLnBrk="0" hangingPunct="0"/>
            <a:r>
              <a:rPr lang="ru-RU" sz="2400"/>
              <a:t>          Всего им уничтожено: 78 немцев, два железнодорожных и 12 шоссейных мостов, два фуражных склада и 10 автомашин с боеприпасами. </a:t>
            </a:r>
          </a:p>
          <a:p>
            <a:pPr eaLnBrk="0" hangingPunct="0"/>
            <a:r>
              <a:rPr lang="ru-RU" sz="2400"/>
              <a:t>          Сопровождал обоз с продовольствием (250 подвод) в блокадный Ленинград. </a:t>
            </a:r>
          </a:p>
          <a:p>
            <a:pPr eaLnBrk="0" hangingPunct="0"/>
            <a:endParaRPr lang="ru-RU" sz="2000"/>
          </a:p>
          <a:p>
            <a:pPr eaLnBrk="0" hangingPunct="0"/>
            <a:endParaRPr lang="ru-RU" sz="2000"/>
          </a:p>
        </p:txBody>
      </p:sp>
      <p:pic>
        <p:nvPicPr>
          <p:cNvPr id="26628" name="Рисунок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463" y="981075"/>
            <a:ext cx="695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2708275"/>
            <a:ext cx="114935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188" y="4365625"/>
            <a:ext cx="80803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4508500"/>
            <a:ext cx="14398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2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4292600"/>
            <a:ext cx="9350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3" name="TextBox 10"/>
          <p:cNvSpPr txBox="1">
            <a:spLocks noChangeArrowheads="1"/>
          </p:cNvSpPr>
          <p:nvPr/>
        </p:nvSpPr>
        <p:spPr bwMode="auto">
          <a:xfrm>
            <a:off x="1763713" y="5661025"/>
            <a:ext cx="1282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Погиб.</a:t>
            </a:r>
          </a:p>
        </p:txBody>
      </p:sp>
    </p:spTree>
  </p:cSld>
  <p:clrMapOvr>
    <a:masterClrMapping/>
  </p:clrMapOvr>
  <p:transition spd="slow" advClick="0" advTm="30000"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2"/>
          <p:cNvSpPr>
            <a:spLocks noChangeArrowheads="1"/>
          </p:cNvSpPr>
          <p:nvPr/>
        </p:nvSpPr>
        <p:spPr bwMode="auto">
          <a:xfrm>
            <a:off x="1763713" y="260350"/>
            <a:ext cx="41386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</a:rPr>
              <a:t>Володя Дубинин.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333375"/>
            <a:ext cx="26987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9"/>
          <p:cNvSpPr>
            <a:spLocks noChangeArrowheads="1"/>
          </p:cNvSpPr>
          <p:nvPr/>
        </p:nvSpPr>
        <p:spPr bwMode="auto">
          <a:xfrm>
            <a:off x="323850" y="981075"/>
            <a:ext cx="5327650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          </a:t>
            </a:r>
            <a:r>
              <a:rPr lang="ru-RU" sz="2400"/>
              <a:t>13-летний партизан Дубинин успел стать глазами партизанского отряда. Командир группы юных разведчиков пионер. Он выходил из каменоломен и пробирался назад практически на глазах у немецких часовых. </a:t>
            </a:r>
          </a:p>
          <a:p>
            <a:r>
              <a:rPr lang="ru-RU" sz="2400"/>
              <a:t>       Уже после освобождения Керчи  4 января 1942 г. Володя вызвался помогать сапёрам при разминировании подходов к каменоломням. От взрыва мины погибли сапёр и помогавший ему Володя Дубинин.</a:t>
            </a:r>
          </a:p>
        </p:txBody>
      </p:sp>
      <p:pic>
        <p:nvPicPr>
          <p:cNvPr id="2765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3860800"/>
            <a:ext cx="10810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5364163" y="5805488"/>
            <a:ext cx="1282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Погиб.</a:t>
            </a:r>
          </a:p>
        </p:txBody>
      </p:sp>
    </p:spTree>
  </p:cSld>
  <p:clrMapOvr>
    <a:masterClrMapping/>
  </p:clrMapOvr>
  <p:transition spd="slow" advClick="0" advTm="30000"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2"/>
          <p:cNvSpPr>
            <a:spLocks noChangeArrowheads="1"/>
          </p:cNvSpPr>
          <p:nvPr/>
        </p:nvSpPr>
        <p:spPr bwMode="auto">
          <a:xfrm>
            <a:off x="2636838" y="260350"/>
            <a:ext cx="3311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4000" b="1">
                <a:solidFill>
                  <a:srgbClr val="FF0000"/>
                </a:solidFill>
              </a:rPr>
              <a:t>Марат Казей.</a:t>
            </a:r>
          </a:p>
        </p:txBody>
      </p:sp>
      <p:pic>
        <p:nvPicPr>
          <p:cNvPr id="28674" name="Picture 7" descr="k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549275"/>
            <a:ext cx="2663825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7"/>
          <p:cNvSpPr>
            <a:spLocks noChangeArrowheads="1"/>
          </p:cNvSpPr>
          <p:nvPr/>
        </p:nvSpPr>
        <p:spPr bwMode="auto">
          <a:xfrm>
            <a:off x="611188" y="1557338"/>
            <a:ext cx="4608512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          </a:t>
            </a:r>
            <a:r>
              <a:rPr lang="ru-RU" sz="2400"/>
              <a:t>Разведчик в штабе партизанской бригады. Проникал во вражеские гарнизоны и доставлял командованию ценные сведения. </a:t>
            </a:r>
          </a:p>
          <a:p>
            <a:r>
              <a:rPr lang="ru-RU" sz="2400"/>
              <a:t>       Возвращаясь из разведки и окружённый немцами, он сражался до последнего патрона, а когда осталась лишь одна граната, подпустил врагов поближе и взорвал их… и себя.</a:t>
            </a:r>
          </a:p>
        </p:txBody>
      </p:sp>
      <p:pic>
        <p:nvPicPr>
          <p:cNvPr id="28676" name="Рисунок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6D6D6"/>
              </a:clrFrom>
              <a:clrTo>
                <a:srgbClr val="D6D6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4221163"/>
            <a:ext cx="1223962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4292600"/>
            <a:ext cx="9921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Рисунок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2349500"/>
            <a:ext cx="695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4292600"/>
            <a:ext cx="1227138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Box 8"/>
          <p:cNvSpPr txBox="1">
            <a:spLocks noChangeArrowheads="1"/>
          </p:cNvSpPr>
          <p:nvPr/>
        </p:nvSpPr>
        <p:spPr bwMode="auto">
          <a:xfrm>
            <a:off x="2339975" y="5876925"/>
            <a:ext cx="1282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Погиб.</a:t>
            </a:r>
          </a:p>
        </p:txBody>
      </p:sp>
    </p:spTree>
  </p:cSld>
  <p:clrMapOvr>
    <a:masterClrMapping/>
  </p:clrMapOvr>
  <p:transition spd="slow" advClick="0" advTm="30000"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250825" y="725488"/>
            <a:ext cx="5616575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>
                <a:solidFill>
                  <a:srgbClr val="000000"/>
                </a:solidFill>
              </a:rPr>
              <a:t>          </a:t>
            </a:r>
            <a:r>
              <a:rPr lang="ru-RU" sz="2400">
                <a:solidFill>
                  <a:srgbClr val="000000"/>
                </a:solidFill>
              </a:rPr>
              <a:t>Когда началась война, Витя ходил в госпитали, помогал раненым. А весной 1942 года сбежал на фронт. Но в одном из боев Витю ранило в ногу. После госпиталя его отправили домой.</a:t>
            </a:r>
            <a:endParaRPr lang="ru-RU" sz="2400"/>
          </a:p>
          <a:p>
            <a:pPr eaLnBrk="0" hangingPunct="0"/>
            <a:r>
              <a:rPr lang="ru-RU" sz="2400">
                <a:solidFill>
                  <a:srgbClr val="000000"/>
                </a:solidFill>
              </a:rPr>
              <a:t>       Осенью 1942 в Новороссийске шли ожесточенные бои. Вместе с пулеметчиками Витя  засел в старинной башне высокого дома, в котором жил. Погибли все, кроме Вити. Два часа держал он oбoрону башни. Но гитлеровцам все же удалось пробраться к башне. </a:t>
            </a:r>
            <a:endParaRPr lang="ru-RU" sz="2400"/>
          </a:p>
          <a:p>
            <a:pPr eaLnBrk="0" hangingPunct="0"/>
            <a:r>
              <a:rPr lang="ru-RU" sz="2400">
                <a:solidFill>
                  <a:srgbClr val="000000"/>
                </a:solidFill>
              </a:rPr>
              <a:t>       Израненного, истекающего кровью парнишку схватили, облили горючей жидкостью, подожгли. </a:t>
            </a:r>
            <a:endParaRPr lang="ru-RU" sz="2400"/>
          </a:p>
        </p:txBody>
      </p:sp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2484438" y="0"/>
            <a:ext cx="39957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</a:rPr>
              <a:t>Витя Новицкий.</a:t>
            </a:r>
          </a:p>
        </p:txBody>
      </p:sp>
      <p:pic>
        <p:nvPicPr>
          <p:cNvPr id="29699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8688" y="1052513"/>
            <a:ext cx="287813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422116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6659563" y="5732463"/>
            <a:ext cx="1282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Погиб.</a:t>
            </a:r>
          </a:p>
        </p:txBody>
      </p:sp>
    </p:spTree>
  </p:cSld>
  <p:clrMapOvr>
    <a:masterClrMapping/>
  </p:clrMapOvr>
  <p:transition spd="slow" advClick="0" advTm="33000"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Игорь.28CAA13176574FE\Мои документы\Downloads\Portnova_Zina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43663" y="692150"/>
            <a:ext cx="2433637" cy="3671888"/>
          </a:xfrm>
        </p:spPr>
      </p:pic>
      <p:sp>
        <p:nvSpPr>
          <p:cNvPr id="30722" name="Прямоугольник 8"/>
          <p:cNvSpPr>
            <a:spLocks noChangeArrowheads="1"/>
          </p:cNvSpPr>
          <p:nvPr/>
        </p:nvSpPr>
        <p:spPr bwMode="auto">
          <a:xfrm>
            <a:off x="323850" y="908050"/>
            <a:ext cx="5903913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          </a:t>
            </a:r>
            <a:r>
              <a:rPr lang="ru-RU" sz="2400"/>
              <a:t>Работая в немецкой столовой по указанию подполья отравила пищу. Во время разбирательств, желая доказать немцам свою непричастность, съела отравленный суп. Чудом осталась жива. </a:t>
            </a:r>
          </a:p>
          <a:p>
            <a:r>
              <a:rPr lang="ru-RU" sz="2400"/>
              <a:t>        С августа 1943 года Зина - разведчик партизанского отряда.</a:t>
            </a:r>
          </a:p>
          <a:p>
            <a:r>
              <a:rPr lang="ru-RU" sz="2400"/>
              <a:t>        В декабре 1943 года по доносу предателя была арестована. Во время одного из допросов Зина схватила со стола пистолет и в упор выстрелила в гестаповца. Вбежавший на выстрел офицер был также убит наповал. Зина пыталась бежать, но фашисты настигли ее... </a:t>
            </a:r>
          </a:p>
        </p:txBody>
      </p:sp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2124075" y="188913"/>
            <a:ext cx="381793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</a:rPr>
              <a:t>Зина Портнова.</a:t>
            </a: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2916238" y="6165850"/>
            <a:ext cx="1654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Погибла.</a:t>
            </a:r>
          </a:p>
        </p:txBody>
      </p:sp>
      <p:pic>
        <p:nvPicPr>
          <p:cNvPr id="30725" name="Рисунок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288" y="4365625"/>
            <a:ext cx="936625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7000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754" y="1735732"/>
            <a:ext cx="7128792" cy="40318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Юные безусые герои,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Юными остались вы навек.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Перед вашим вдруг ожившим строем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стоим, не поднимая век.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Боль и гнев сейчас тому причиной,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Благодарность вечная вам всем,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Маленькие стойкие мужчины,</a:t>
            </a:r>
          </a:p>
          <a:p>
            <a:pPr algn="ctr"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Девочки, достойные поэм.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8248" y="652438"/>
            <a:ext cx="6435031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Знаем!   Помним!   Гордимся! </a:t>
            </a:r>
          </a:p>
        </p:txBody>
      </p:sp>
      <p:pic>
        <p:nvPicPr>
          <p:cNvPr id="31748" name="музыка-для-презентации-трагическая-музыка (1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" numSld="4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4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ChangeArrowheads="1"/>
          </p:cNvSpPr>
          <p:nvPr/>
        </p:nvSpPr>
        <p:spPr bwMode="auto">
          <a:xfrm>
            <a:off x="1042988" y="260350"/>
            <a:ext cx="717073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/>
              <a:t> </a:t>
            </a:r>
            <a:r>
              <a:rPr lang="ru-RU" sz="2400" b="1"/>
              <a:t>Вспомним безмятежный детский сон счастливый,</a:t>
            </a:r>
          </a:p>
          <a:p>
            <a:pPr algn="ctr"/>
            <a:r>
              <a:rPr lang="ru-RU" sz="2400" b="1"/>
              <a:t> Первый солнца луч неторопливый,</a:t>
            </a:r>
          </a:p>
          <a:p>
            <a:pPr algn="ctr"/>
            <a:r>
              <a:rPr lang="ru-RU" sz="2400" b="1"/>
              <a:t> Запах яблок, зреющих в саду,</a:t>
            </a:r>
          </a:p>
          <a:p>
            <a:pPr algn="ctr"/>
            <a:r>
              <a:rPr lang="ru-RU" sz="2400" b="1"/>
              <a:t> Вспомним самый страшный день в году.</a:t>
            </a:r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900113" y="2205038"/>
            <a:ext cx="7488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Год 1941. Время отбивало последние минуты мирной жизни страны – двадцать второе июня… четыре часа…</a:t>
            </a:r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1547813" y="3789363"/>
            <a:ext cx="649128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22 июня 1941года началась самая страшная, самая кровавая из всех Великих Отечественных Войн. Можно сосчитать сколько лет, месяцев и дней длилась война, сколько было разрушено и потеряно, но как сосчитать количество горя и слез, которые заставила пролить эта страшная война.</a:t>
            </a:r>
          </a:p>
        </p:txBody>
      </p:sp>
    </p:spTree>
  </p:cSld>
  <p:clrMapOvr>
    <a:masterClrMapping/>
  </p:clrMapOvr>
  <p:transition spd="slow" advClick="0" advTm="30000"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412875"/>
            <a:ext cx="4752975" cy="4752975"/>
          </a:xfrm>
        </p:spPr>
        <p:txBody>
          <a:bodyPr/>
          <a:lstStyle/>
          <a:p>
            <a:pPr marL="547688" indent="-411163" algn="ctr" eaLnBrk="1" hangingPunct="1">
              <a:buFont typeface="Wingdings 2" pitchFamily="18" charset="2"/>
              <a:buNone/>
            </a:pPr>
            <a:r>
              <a:rPr lang="ru-RU" sz="4000" b="1" i="1" smtClean="0"/>
              <a:t>«В истории России войны - это тяжелый труд всего народа».</a:t>
            </a:r>
          </a:p>
          <a:p>
            <a:pPr marL="547688" indent="-411163" eaLnBrk="1" hangingPunct="1">
              <a:buFont typeface="Wingdings" pitchFamily="2" charset="2"/>
              <a:buNone/>
            </a:pPr>
            <a:endParaRPr lang="ru-RU" sz="4000" b="1" i="1" smtClean="0"/>
          </a:p>
          <a:p>
            <a:pPr marL="547688" indent="-411163" algn="r" eaLnBrk="1" hangingPunct="1">
              <a:buFont typeface="Wingdings" pitchFamily="2" charset="2"/>
              <a:buNone/>
            </a:pPr>
            <a:r>
              <a:rPr lang="ru-RU" smtClean="0"/>
              <a:t>В. О. Ключевский</a:t>
            </a:r>
          </a:p>
        </p:txBody>
      </p:sp>
      <p:pic>
        <p:nvPicPr>
          <p:cNvPr id="32770" name="Picture 4" descr="Klyuchevsk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620713"/>
            <a:ext cx="376555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 descr="C:\Documents and Settings\UserXP\Рабочий стол\zast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125538"/>
            <a:ext cx="3876675" cy="541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331913" y="0"/>
            <a:ext cx="66833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2F2F2"/>
                </a:solidFill>
              </a:rPr>
              <a:t>Победа  добывалась на фронте,  а оружие ковалось в тылу.</a:t>
            </a:r>
            <a:r>
              <a:rPr lang="ru-RU" sz="2800" b="1"/>
              <a:t> </a:t>
            </a:r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3" name="Rectangle 1035"/>
          <p:cNvSpPr>
            <a:spLocks noGrp="1" noChangeArrowheads="1"/>
          </p:cNvSpPr>
          <p:nvPr>
            <p:ph type="title" idx="4294967295"/>
          </p:nvPr>
        </p:nvSpPr>
        <p:spPr>
          <a:xfrm>
            <a:off x="758825" y="323850"/>
            <a:ext cx="7772400" cy="8382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1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Всеобщая мобилизация</a:t>
            </a:r>
            <a:br>
              <a:rPr lang="ru-RU" sz="41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100" b="1" cap="none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818" name="Picture 1036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908050"/>
            <a:ext cx="4248150" cy="5689600"/>
          </a:xfrm>
        </p:spPr>
      </p:pic>
      <p:sp>
        <p:nvSpPr>
          <p:cNvPr id="34819" name="Rectangle 103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3438" y="1196975"/>
            <a:ext cx="4267200" cy="4419600"/>
          </a:xfrm>
        </p:spPr>
        <p:txBody>
          <a:bodyPr/>
          <a:lstStyle/>
          <a:p>
            <a:pPr marL="547688" indent="-411163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smtClean="0"/>
              <a:t>перевод промышленных предприятий на выпуск военной продукции </a:t>
            </a:r>
          </a:p>
          <a:p>
            <a:pPr marL="547688" indent="-411163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smtClean="0"/>
              <a:t>мобилизация и перестройка работы транспорта </a:t>
            </a:r>
          </a:p>
          <a:p>
            <a:pPr marL="547688" indent="-411163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smtClean="0"/>
              <a:t>мобилизация продовольственных ресурсов для снабжения армии и городов </a:t>
            </a:r>
          </a:p>
          <a:p>
            <a:pPr marL="547688" indent="-411163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b="1" smtClean="0"/>
              <a:t>мобилизация всех  средств на нужды войны </a:t>
            </a:r>
          </a:p>
          <a:p>
            <a:pPr marL="547688" indent="-411163" eaLnBrk="1" hangingPunct="1">
              <a:lnSpc>
                <a:spcPct val="80000"/>
              </a:lnSpc>
            </a:pPr>
            <a:endParaRPr lang="ru-RU" sz="2800" b="1" smtClean="0"/>
          </a:p>
        </p:txBody>
      </p:sp>
    </p:spTree>
  </p:cSld>
  <p:clrMapOvr>
    <a:masterClrMapping/>
  </p:clrMapOvr>
  <p:transition spd="slow" advClick="0" advTm="20000">
    <p:check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319" y="-236538"/>
            <a:ext cx="8929719" cy="1071546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indent="269875" algn="ctr" eaLnBrk="1" fontAlgn="auto" hangingPunct="1">
              <a:spcAft>
                <a:spcPts val="0"/>
              </a:spcAft>
              <a:defRPr/>
            </a:pPr>
            <a:r>
              <a:rPr lang="ru-RU" sz="28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/>
            </a:r>
            <a:br>
              <a:rPr lang="ru-RU" sz="28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</a:br>
            <a:r>
              <a:rPr lang="ru-RU" sz="28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/>
            </a:r>
            <a:br>
              <a:rPr lang="ru-RU" sz="28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</a:br>
            <a:r>
              <a:rPr lang="ru-RU" sz="3200" b="1" i="1" cap="none" dirty="0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Тыл – это половина Победы, даже больше.</a:t>
            </a:r>
            <a:r>
              <a:rPr lang="ru-RU" sz="3200" b="1" cap="none" dirty="0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cap="none" dirty="0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cap="none" dirty="0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                                                      Маршал  Г.К. Жуков</a:t>
            </a:r>
            <a:r>
              <a:rPr lang="ru-RU" sz="3200" b="1" cap="none" dirty="0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cap="none" dirty="0" smtClean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cap="none" dirty="0">
              <a:ln w="635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42" name="Содержимое 2"/>
          <p:cNvSpPr>
            <a:spLocks noGrp="1"/>
          </p:cNvSpPr>
          <p:nvPr>
            <p:ph idx="4294967295"/>
          </p:nvPr>
        </p:nvSpPr>
        <p:spPr>
          <a:xfrm>
            <a:off x="-324544" y="1052736"/>
            <a:ext cx="9756776" cy="5643562"/>
          </a:xfrm>
        </p:spPr>
        <p:txBody>
          <a:bodyPr/>
          <a:lstStyle/>
          <a:p>
            <a:pPr marL="547688" indent="-411163" eaLnBrk="1" hangingPunct="1">
              <a:buFont typeface="Wingdings 2" pitchFamily="18" charset="2"/>
              <a:buNone/>
            </a:pPr>
            <a:r>
              <a:rPr lang="ru-RU" sz="2400" dirty="0" smtClean="0"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День Победы был бы невозможен без  героического вклада тех, кто работал в тылу. Труженики тыла относятся к поколению победителей.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47688" indent="-411163" eaLnBrk="1" hangingPunct="1">
              <a:buFont typeface="Wingdings 2" pitchFamily="18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они в годы войны одержали Победу над фашизмом в тылу: строили оборонительные укрепления, выпускали танки, самолеты, оружие, боеприпасы, выращивали хлеб, одевали и кормили армию.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47688" indent="-411163" eaLnBrk="1" hangingPunct="1">
              <a:buFont typeface="Wingdings 2" pitchFamily="18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</a:rPr>
              <a:t>Люди</a:t>
            </a:r>
            <a:r>
              <a:rPr lang="ru-RU" sz="2400" b="1" dirty="0" smtClean="0">
                <a:latin typeface="Times New Roman" pitchFamily="18" charset="0"/>
              </a:rPr>
              <a:t>, совершившие беспримерный подвиг в тылу, справедливо приравниваются в своем подвиге к  воинам-победителям. Именно труженики тыла явились тем арсеналом, который обеспечил успешное ведение войны и полный разгром немецко-фашистских захватчиков. </a:t>
            </a:r>
            <a:endParaRPr lang="ru-RU" sz="2400" b="1" dirty="0" smtClean="0">
              <a:latin typeface="Times New Roman" pitchFamily="18" charset="0"/>
            </a:endParaRPr>
          </a:p>
          <a:p>
            <a:pPr marL="547688" indent="-411163" eaLnBrk="1" hangingPunct="1">
              <a:buFont typeface="Wingdings 2" pitchFamily="18" charset="2"/>
              <a:buNone/>
            </a:pP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</a:rPr>
              <a:t>Низкий </a:t>
            </a:r>
            <a:r>
              <a:rPr lang="ru-RU" sz="2400" b="1" dirty="0" smtClean="0">
                <a:latin typeface="Times New Roman" pitchFamily="18" charset="0"/>
              </a:rPr>
              <a:t>поклон тем, кто ковал Победу для фронта в тылу.</a:t>
            </a:r>
          </a:p>
          <a:p>
            <a:pPr marL="547688" indent="-411163" eaLnBrk="1" hangingPunct="1"/>
            <a:endParaRPr lang="ru-RU" sz="24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slow" advClick="0" advTm="45000">
    <p:push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7388" y="6350"/>
            <a:ext cx="7772400" cy="114300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Рабочий класс – фронту!</a:t>
            </a:r>
          </a:p>
        </p:txBody>
      </p:sp>
      <p:sp>
        <p:nvSpPr>
          <p:cNvPr id="36866" name="Rectangle 3"/>
          <p:cNvSpPr>
            <a:spLocks noGrp="1" noChangeArrowheads="1" noTextEdit="1"/>
          </p:cNvSpPr>
          <p:nvPr>
            <p:ph type="clipArt" sz="half" idx="4294967295"/>
          </p:nvPr>
        </p:nvSpPr>
        <p:spPr>
          <a:xfrm>
            <a:off x="546100" y="1920875"/>
            <a:ext cx="3136900" cy="3954463"/>
          </a:xfrm>
        </p:spPr>
      </p:sp>
      <p:sp>
        <p:nvSpPr>
          <p:cNvPr id="3686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140200" y="1844675"/>
            <a:ext cx="5003800" cy="4114800"/>
          </a:xfrm>
        </p:spPr>
        <p:txBody>
          <a:bodyPr/>
          <a:lstStyle/>
          <a:p>
            <a:pPr marL="88900" indent="-88900" algn="ctr" eaLnBrk="1" hangingPunct="1">
              <a:buFont typeface="Wingdings" pitchFamily="2" charset="2"/>
              <a:buNone/>
            </a:pPr>
            <a:r>
              <a:rPr lang="ru-RU" sz="2800" b="1" smtClean="0"/>
              <a:t>С 1941 по 1944 гг. увеличилось производство</a:t>
            </a:r>
          </a:p>
          <a:p>
            <a:pPr marL="88900" indent="-88900" algn="ctr" eaLnBrk="1" hangingPunct="1">
              <a:buFont typeface="Wingdings" pitchFamily="2" charset="2"/>
              <a:buNone/>
            </a:pPr>
            <a:endParaRPr lang="ru-RU" sz="2800" b="1" smtClean="0"/>
          </a:p>
          <a:p>
            <a:pPr marL="88900" indent="-88900" eaLnBrk="1" hangingPunct="1">
              <a:buFont typeface="Wingdings 2" pitchFamily="18" charset="2"/>
              <a:buNone/>
            </a:pPr>
            <a:r>
              <a:rPr lang="ru-RU" sz="2800" b="1" smtClean="0"/>
              <a:t>самолетов                  в 3,3 раза</a:t>
            </a:r>
          </a:p>
          <a:p>
            <a:pPr marL="88900" indent="-88900" eaLnBrk="1" hangingPunct="1">
              <a:buFont typeface="Wingdings 2" pitchFamily="18" charset="2"/>
              <a:buNone/>
            </a:pPr>
            <a:r>
              <a:rPr lang="ru-RU" sz="2800" b="1" smtClean="0"/>
              <a:t>авиамоторов             в 5,4 раза</a:t>
            </a:r>
          </a:p>
          <a:p>
            <a:pPr marL="88900" indent="-88900" eaLnBrk="1" hangingPunct="1">
              <a:buFont typeface="Wingdings 2" pitchFamily="18" charset="2"/>
              <a:buNone/>
            </a:pPr>
            <a:r>
              <a:rPr lang="ru-RU" sz="2800" b="1" smtClean="0"/>
              <a:t>танков                        в  2 раза</a:t>
            </a:r>
          </a:p>
          <a:p>
            <a:pPr marL="88900" indent="-88900" eaLnBrk="1" hangingPunct="1">
              <a:buFont typeface="Wingdings 2" pitchFamily="18" charset="2"/>
              <a:buNone/>
            </a:pPr>
            <a:r>
              <a:rPr lang="ru-RU" sz="2800" b="1" smtClean="0"/>
              <a:t>дизельных моторов  в 4,6 раза</a:t>
            </a:r>
          </a:p>
        </p:txBody>
      </p:sp>
      <p:pic>
        <p:nvPicPr>
          <p:cNvPr id="36868" name="Picture 6" descr="IMG_17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7338"/>
            <a:ext cx="3614738" cy="47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2000"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ru-RU" cap="none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7890" name="Picture 2" descr="F:\сталинград\573_28394605_big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88913"/>
            <a:ext cx="4819650" cy="3429000"/>
          </a:xfrm>
        </p:spPr>
      </p:pic>
      <p:pic>
        <p:nvPicPr>
          <p:cNvPr id="37891" name="Picture 3" descr="F:\сталинград\572_1934797098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404813"/>
            <a:ext cx="3814762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F:\сталинград\569_1474655482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786188"/>
            <a:ext cx="4679950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cover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8825" y="171450"/>
            <a:ext cx="7772400" cy="1143000"/>
          </a:xfrm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Сбор средств</a:t>
            </a:r>
          </a:p>
        </p:txBody>
      </p:sp>
      <p:sp>
        <p:nvSpPr>
          <p:cNvPr id="38914" name="Rectangle 3"/>
          <p:cNvSpPr>
            <a:spLocks noGrp="1" noChangeArrowheads="1" noTextEdit="1"/>
          </p:cNvSpPr>
          <p:nvPr>
            <p:ph type="clipArt" sz="half" idx="4294967295"/>
          </p:nvPr>
        </p:nvSpPr>
        <p:spPr>
          <a:xfrm>
            <a:off x="546100" y="1920875"/>
            <a:ext cx="3619500" cy="3954463"/>
          </a:xfrm>
        </p:spPr>
      </p:sp>
      <p:sp>
        <p:nvSpPr>
          <p:cNvPr id="3891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140200" y="1989138"/>
            <a:ext cx="4800600" cy="4114800"/>
          </a:xfrm>
        </p:spPr>
        <p:txBody>
          <a:bodyPr/>
          <a:lstStyle/>
          <a:p>
            <a:pPr marL="387350" indent="-387350" algn="ctr" eaLnBrk="1" hangingPunct="1">
              <a:buFont typeface="Wingdings" pitchFamily="2" charset="2"/>
              <a:buNone/>
              <a:tabLst>
                <a:tab pos="193675" algn="l"/>
              </a:tabLst>
            </a:pPr>
            <a:r>
              <a:rPr lang="ru-RU" sz="2800" b="1" smtClean="0"/>
              <a:t>   Добровольная помощь трудящихся позволила направить на фронт:</a:t>
            </a:r>
          </a:p>
          <a:p>
            <a:pPr marL="387350" indent="-387350" algn="ctr" eaLnBrk="1" hangingPunct="1">
              <a:buFont typeface="Wingdings" pitchFamily="2" charset="2"/>
              <a:buNone/>
              <a:tabLst>
                <a:tab pos="193675" algn="l"/>
              </a:tabLst>
            </a:pPr>
            <a:endParaRPr lang="ru-RU" sz="2800" b="1" smtClean="0"/>
          </a:p>
          <a:p>
            <a:pPr marL="387350" indent="-387350" algn="ctr" eaLnBrk="1" hangingPunct="1">
              <a:buFont typeface="Wingdings 2" pitchFamily="18" charset="2"/>
              <a:buNone/>
              <a:tabLst>
                <a:tab pos="193675" algn="l"/>
              </a:tabLst>
            </a:pPr>
            <a:r>
              <a:rPr lang="ru-RU" sz="2800" b="1" smtClean="0"/>
              <a:t>Более 2,5 тыс.самолетов</a:t>
            </a:r>
          </a:p>
          <a:p>
            <a:pPr marL="387350" indent="-387350" algn="ctr" eaLnBrk="1" hangingPunct="1">
              <a:buFont typeface="Wingdings 2" pitchFamily="18" charset="2"/>
              <a:buNone/>
              <a:tabLst>
                <a:tab pos="193675" algn="l"/>
              </a:tabLst>
            </a:pPr>
            <a:r>
              <a:rPr lang="ru-RU" sz="2800" b="1" smtClean="0"/>
              <a:t>Более 5 тыс. танков</a:t>
            </a:r>
          </a:p>
        </p:txBody>
      </p:sp>
      <p:pic>
        <p:nvPicPr>
          <p:cNvPr id="38916" name="Picture 6" descr="на средства народа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700213"/>
            <a:ext cx="4440237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849150" y="366713"/>
            <a:ext cx="7972960" cy="1143000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Неимоверное напряжение сил</a:t>
            </a:r>
            <a:b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крестьянства </a:t>
            </a:r>
            <a:b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позволило обеспечить армию</a:t>
            </a:r>
            <a:b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продовольствием, а военную</a:t>
            </a:r>
            <a:b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cap="none" dirty="0" smtClean="0">
                <a:ln w="6350"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промышленность — сырьем. </a:t>
            </a:r>
            <a:r>
              <a:rPr lang="ru-RU" sz="28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cap="none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cap="none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349500"/>
            <a:ext cx="6769100" cy="4319588"/>
          </a:xfrm>
        </p:spPr>
      </p:pic>
    </p:spTree>
  </p:cSld>
  <p:clrMapOvr>
    <a:masterClrMapping/>
  </p:clrMapOvr>
  <p:transition spd="slow" advClick="0" advTm="12000"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2925" y="6350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1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И. П. Бардин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52513"/>
            <a:ext cx="8785225" cy="4525962"/>
          </a:xfrm>
        </p:spPr>
        <p:txBody>
          <a:bodyPr/>
          <a:lstStyle/>
          <a:p>
            <a:pPr marL="547688" indent="-411163" algn="ctr" eaLnBrk="1" hangingPunct="1">
              <a:buFont typeface="Wingdings 2" pitchFamily="18" charset="2"/>
              <a:buNone/>
            </a:pPr>
            <a:r>
              <a:rPr lang="ru-RU" b="1" smtClean="0"/>
              <a:t>Разработка технологий изготовления новых сортов стали для нужд танкостроения.</a:t>
            </a:r>
          </a:p>
        </p:txBody>
      </p:sp>
      <p:pic>
        <p:nvPicPr>
          <p:cNvPr id="40963" name="Picture 5" descr="bardin_-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2492375"/>
            <a:ext cx="4175125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8" descr="1269455970_rrsrirsrrrsr-vrrjorisv-ri-rsrrjos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644900"/>
            <a:ext cx="423227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1325563" y="6350"/>
            <a:ext cx="8229601" cy="1143000"/>
          </a:xfrm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100" b="1" cap="none">
                <a:ln w="6350">
                  <a:noFill/>
                </a:ln>
                <a:solidFill>
                  <a:schemeClr val="tx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Константин Симонов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4000" y="1844675"/>
            <a:ext cx="5181600" cy="4752975"/>
          </a:xfrm>
        </p:spPr>
        <p:txBody>
          <a:bodyPr/>
          <a:lstStyle/>
          <a:p>
            <a:pPr marL="547688" indent="-411163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800" i="1" smtClean="0"/>
              <a:t>     </a:t>
            </a:r>
            <a:r>
              <a:rPr lang="ru-RU" sz="2800" b="1" i="1" smtClean="0">
                <a:solidFill>
                  <a:srgbClr val="B00000"/>
                </a:solidFill>
              </a:rPr>
              <a:t>Жди меня, и я вернусь, 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Только очень жди.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Жди, когда наводят грусть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Желтые дожди, 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Жди, когда снега метут, 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Жди, когда жара, 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Жди, когда других не ждут,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Позабыв вчера.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Жди, когда из дальних мест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Писем не придет,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Жди, когда уж надоест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>Всем, кто вместе ждет. </a:t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>
                <a:solidFill>
                  <a:srgbClr val="B00000"/>
                </a:solidFill>
              </a:rPr>
              <a:t/>
            </a:r>
            <a:br>
              <a:rPr lang="ru-RU" sz="2800" b="1" i="1" smtClean="0">
                <a:solidFill>
                  <a:srgbClr val="B00000"/>
                </a:solidFill>
              </a:rPr>
            </a:br>
            <a:r>
              <a:rPr lang="ru-RU" sz="2800" b="1" i="1" smtClean="0"/>
              <a:t/>
            </a:r>
            <a:br>
              <a:rPr lang="ru-RU" sz="2800" b="1" i="1" smtClean="0"/>
            </a:br>
            <a:endParaRPr lang="ru-RU" sz="2800" b="1" smtClean="0"/>
          </a:p>
        </p:txBody>
      </p:sp>
      <p:pic>
        <p:nvPicPr>
          <p:cNvPr id="41987" name="Picture 4" descr="си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260350"/>
            <a:ext cx="2732088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6" descr="72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292600"/>
            <a:ext cx="352901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900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Дата 1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D38E27"/>
              </a:solidFill>
            </a:endParaRPr>
          </a:p>
        </p:txBody>
      </p:sp>
      <p:sp>
        <p:nvSpPr>
          <p:cNvPr id="15362" name="Нижний колонтитул 2"/>
          <p:cNvSpPr>
            <a:spLocks noGrp="1"/>
          </p:cNvSpPr>
          <p:nvPr>
            <p:ph type="ftr" sz="quarter" idx="11"/>
          </p:nvPr>
        </p:nvSpPr>
        <p:spPr bwMode="auto">
          <a:xfrm>
            <a:off x="5580063" y="6381750"/>
            <a:ext cx="3352800" cy="2889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rgbClr val="D38E27"/>
              </a:solidFill>
            </a:endParaRP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2268538" y="0"/>
            <a:ext cx="44719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800000"/>
                </a:solidFill>
              </a:rPr>
              <a:t>ДЕТИ ВОЙНЫ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878" y="1017365"/>
            <a:ext cx="7737568" cy="5666099"/>
          </a:xfrm>
          <a:prstGeom prst="flowChartAlternateProcess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8913" y="-307976"/>
            <a:ext cx="8229600" cy="1143002"/>
          </a:xfrm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100" b="1" cap="none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Лирическая песня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541338" y="908050"/>
            <a:ext cx="5364163" cy="5445125"/>
          </a:xfrm>
        </p:spPr>
        <p:txBody>
          <a:bodyPr/>
          <a:lstStyle/>
          <a:p>
            <a:pPr marL="547688" indent="-411163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b="1" smtClean="0"/>
              <a:t>Самым любим жанром</a:t>
            </a:r>
          </a:p>
          <a:p>
            <a:pPr marL="547688" indent="-411163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b="1" smtClean="0"/>
              <a:t> в годы войны стала</a:t>
            </a:r>
          </a:p>
          <a:p>
            <a:pPr marL="547688" indent="-411163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b="1" smtClean="0"/>
              <a:t> лирическая песня.</a:t>
            </a:r>
          </a:p>
          <a:p>
            <a:pPr marL="547688" indent="-411163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b="1" smtClean="0"/>
              <a:t>Такие песни, как </a:t>
            </a:r>
          </a:p>
          <a:p>
            <a:pPr marL="547688" indent="-411163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b="1" smtClean="0"/>
              <a:t>«Темная ночь», «В лесу прифронтовом», </a:t>
            </a:r>
          </a:p>
          <a:p>
            <a:pPr marL="547688" indent="-411163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b="1" smtClean="0"/>
              <a:t>«Катюша», «Огонек», «Землянка», «Скромненький синий платок» и, конечно же, «Священная война» Александрова.</a:t>
            </a:r>
          </a:p>
        </p:txBody>
      </p:sp>
      <p:pic>
        <p:nvPicPr>
          <p:cNvPr id="8" name="темная ночь из кинофильм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981075"/>
            <a:ext cx="44640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музыка-для-презентации-трагическая-музыка (1)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0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audio>
              <p:cMediaNode vol="10000" numSld="41"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050"/>
          <p:cNvSpPr>
            <a:spLocks noGrp="1" noChangeArrowheads="1"/>
          </p:cNvSpPr>
          <p:nvPr>
            <p:ph type="ctrTitle" idx="4294967295"/>
          </p:nvPr>
        </p:nvSpPr>
        <p:spPr>
          <a:xfrm>
            <a:off x="471488" y="2197100"/>
            <a:ext cx="8305800" cy="1447800"/>
          </a:xfrm>
        </p:spPr>
        <p:txBody>
          <a:bodyPr lIns="45720" tIns="0" rIns="45720" bIns="0" anchor="b">
            <a:normAutofit fontScale="9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Награды за труд </a:t>
            </a:r>
            <a:br>
              <a:rPr lang="ru-RU" sz="4800" b="1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500" b="1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rPr>
              <a:t>в Великой Отечественной Войне</a:t>
            </a:r>
          </a:p>
        </p:txBody>
      </p:sp>
    </p:spTree>
  </p:cSld>
  <p:clrMapOvr>
    <a:masterClrMapping/>
  </p:clrMapOvr>
  <p:transition spd="slow" advClick="0" advTm="6000"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688976" y="63500"/>
            <a:ext cx="7772400" cy="1524000"/>
          </a:xfrm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1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Медаль</a:t>
            </a:r>
            <a:br>
              <a:rPr lang="ru-RU" sz="41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1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«За трудовое  отличие»</a:t>
            </a:r>
          </a:p>
        </p:txBody>
      </p:sp>
      <p:sp>
        <p:nvSpPr>
          <p:cNvPr id="45058" name="Rectangle 1027"/>
          <p:cNvSpPr>
            <a:spLocks noGrp="1" noChangeArrowheads="1" noTextEdit="1"/>
          </p:cNvSpPr>
          <p:nvPr>
            <p:ph type="clipArt" sz="half" idx="4294967295"/>
          </p:nvPr>
        </p:nvSpPr>
        <p:spPr>
          <a:xfrm>
            <a:off x="546100" y="1920875"/>
            <a:ext cx="2814638" cy="3954463"/>
          </a:xfrm>
        </p:spPr>
      </p:sp>
      <p:sp>
        <p:nvSpPr>
          <p:cNvPr id="45059" name="Rectangle 102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92500" y="1989138"/>
            <a:ext cx="5257800" cy="4572000"/>
          </a:xfrm>
        </p:spPr>
        <p:txBody>
          <a:bodyPr/>
          <a:lstStyle/>
          <a:p>
            <a:pPr marL="547688" indent="-411163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Первый Указ Президиума Верховного Совета СССР о награждении медалью </a:t>
            </a:r>
            <a:endParaRPr lang="ru-RU" sz="2400" b="1" smtClean="0">
              <a:solidFill>
                <a:schemeClr val="bg2"/>
              </a:solidFill>
              <a:latin typeface="Times New Roman" pitchFamily="18" charset="0"/>
            </a:endParaRPr>
          </a:p>
          <a:p>
            <a:pPr marL="547688" indent="-411163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bg2"/>
                </a:solidFill>
                <a:latin typeface="Times New Roman" pitchFamily="18" charset="0"/>
              </a:rPr>
              <a:t>    </a:t>
            </a:r>
            <a:r>
              <a:rPr lang="ru-RU" sz="24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"За трудовое отличие" был подписан </a:t>
            </a:r>
            <a:endParaRPr lang="ru-RU" sz="2400" b="1" smtClean="0">
              <a:solidFill>
                <a:schemeClr val="bg2"/>
              </a:solidFill>
              <a:latin typeface="Times New Roman" pitchFamily="18" charset="0"/>
            </a:endParaRPr>
          </a:p>
          <a:p>
            <a:pPr marL="547688" indent="-411163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bg2"/>
                </a:solidFill>
                <a:latin typeface="Times New Roman" pitchFamily="18" charset="0"/>
              </a:rPr>
              <a:t>     </a:t>
            </a:r>
            <a:r>
              <a:rPr lang="ru-RU" sz="2400" b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15 января 1939 года</a:t>
            </a:r>
            <a:r>
              <a:rPr lang="ru-RU" sz="2400" b="1" smtClean="0">
                <a:solidFill>
                  <a:schemeClr val="bg2"/>
                </a:solidFill>
                <a:latin typeface="Times New Roman" pitchFamily="18" charset="0"/>
              </a:rPr>
              <a:t> </a:t>
            </a:r>
          </a:p>
          <a:p>
            <a:pPr marL="547688" indent="-411163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>
              <a:solidFill>
                <a:schemeClr val="bg2"/>
              </a:solidFill>
              <a:latin typeface="Times New Roman" pitchFamily="18" charset="0"/>
            </a:endParaRPr>
          </a:p>
          <a:p>
            <a:pPr marL="547688" indent="-411163" algn="ctr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smtClean="0">
                <a:solidFill>
                  <a:schemeClr val="bg2"/>
                </a:solidFill>
                <a:latin typeface="Times New Roman" pitchFamily="18" charset="0"/>
                <a:cs typeface="Arial" charset="0"/>
              </a:rPr>
              <a:t>В годы Великой Отечественной войны медалью было награждено </a:t>
            </a:r>
            <a:endParaRPr lang="en-US" sz="2400" b="1" smtClean="0">
              <a:solidFill>
                <a:schemeClr val="bg2"/>
              </a:solidFill>
              <a:latin typeface="Times New Roman" pitchFamily="18" charset="0"/>
              <a:cs typeface="Arial" charset="0"/>
            </a:endParaRPr>
          </a:p>
          <a:p>
            <a:pPr marL="547688" indent="-411163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smtClean="0">
                <a:solidFill>
                  <a:schemeClr val="bg2"/>
                </a:solidFill>
                <a:latin typeface="Times New Roman" pitchFamily="18" charset="0"/>
                <a:cs typeface="Arial" charset="0"/>
              </a:rPr>
              <a:t>     </a:t>
            </a:r>
            <a:r>
              <a:rPr lang="ru-RU" sz="2400" b="1" smtClean="0">
                <a:solidFill>
                  <a:schemeClr val="bg2"/>
                </a:solidFill>
                <a:latin typeface="Times New Roman" pitchFamily="18" charset="0"/>
                <a:cs typeface="Arial" charset="0"/>
              </a:rPr>
              <a:t> 44 тысяч человек </a:t>
            </a:r>
            <a:endParaRPr lang="ru-RU" sz="2400" b="1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7688" indent="-411163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>
              <a:solidFill>
                <a:schemeClr val="bg2"/>
              </a:solidFill>
              <a:latin typeface="Times New Roman" pitchFamily="18" charset="0"/>
            </a:endParaRPr>
          </a:p>
          <a:p>
            <a:pPr marL="547688" indent="-411163"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800" b="1" smtClean="0">
              <a:solidFill>
                <a:schemeClr val="bg2"/>
              </a:solidFill>
              <a:latin typeface="Times New Roman" pitchFamily="18" charset="0"/>
            </a:endParaRPr>
          </a:p>
          <a:p>
            <a:pPr marL="547688" indent="-411163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chemeClr val="bg2"/>
              </a:solidFill>
            </a:endParaRPr>
          </a:p>
          <a:p>
            <a:pPr marL="547688" indent="-411163" eaLnBrk="1" hangingPunct="1">
              <a:lnSpc>
                <a:spcPct val="80000"/>
              </a:lnSpc>
            </a:pPr>
            <a:endParaRPr lang="ru-RU" sz="2400" smtClean="0">
              <a:solidFill>
                <a:schemeClr val="bg2"/>
              </a:solidFill>
              <a:latin typeface="Arial" charset="0"/>
            </a:endParaRPr>
          </a:p>
          <a:p>
            <a:pPr marL="547688" indent="-411163" eaLnBrk="1" hangingPunct="1">
              <a:lnSpc>
                <a:spcPct val="80000"/>
              </a:lnSpc>
            </a:pPr>
            <a:endParaRPr lang="ru-RU" sz="2800" smtClean="0">
              <a:solidFill>
                <a:schemeClr val="bg2"/>
              </a:solidFill>
            </a:endParaRPr>
          </a:p>
        </p:txBody>
      </p:sp>
      <p:sp>
        <p:nvSpPr>
          <p:cNvPr id="45060" name="Rectangle 1031"/>
          <p:cNvSpPr>
            <a:spLocks noChangeArrowheads="1"/>
          </p:cNvSpPr>
          <p:nvPr/>
        </p:nvSpPr>
        <p:spPr bwMode="auto">
          <a:xfrm>
            <a:off x="3533775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cs typeface="Arial" charset="0"/>
            </a:endParaRPr>
          </a:p>
        </p:txBody>
      </p:sp>
      <p:pic>
        <p:nvPicPr>
          <p:cNvPr id="45061" name="Picture 1030" descr="MTrOtlA.jpg (26386 bytes)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68313" y="1773238"/>
            <a:ext cx="28860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push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4800"/>
            <a:ext cx="7772400" cy="11430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Медаль </a:t>
            </a:r>
            <a:br>
              <a:rPr lang="ru-RU" sz="4000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cap="none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«За доблестный труд в Великой Отечественной Войне 1941-1945 гг.»</a:t>
            </a:r>
          </a:p>
        </p:txBody>
      </p:sp>
      <p:sp>
        <p:nvSpPr>
          <p:cNvPr id="46082" name="Rectangle 3"/>
          <p:cNvSpPr>
            <a:spLocks noGrp="1" noChangeArrowheads="1" noTextEdit="1"/>
          </p:cNvSpPr>
          <p:nvPr>
            <p:ph type="clipArt" sz="half" idx="4294967295"/>
          </p:nvPr>
        </p:nvSpPr>
        <p:spPr>
          <a:xfrm>
            <a:off x="546100" y="1920875"/>
            <a:ext cx="2573338" cy="3954463"/>
          </a:xfrm>
        </p:spPr>
      </p:sp>
      <p:sp>
        <p:nvSpPr>
          <p:cNvPr id="4608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81400" y="1981200"/>
            <a:ext cx="5181600" cy="4114800"/>
          </a:xfrm>
        </p:spPr>
        <p:txBody>
          <a:bodyPr/>
          <a:lstStyle/>
          <a:p>
            <a:pPr marL="547688" indent="-411163" eaLnBrk="1" hangingPunct="1">
              <a:lnSpc>
                <a:spcPct val="7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bg2"/>
                </a:solidFill>
                <a:latin typeface="Tahoma" pitchFamily="34" charset="0"/>
              </a:rPr>
              <a:t>У</a:t>
            </a:r>
            <a:r>
              <a:rPr lang="ru-RU" sz="2000" b="1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чреждена указом Президиума Верховного </a:t>
            </a:r>
          </a:p>
          <a:p>
            <a:pPr marL="547688" indent="-411163" eaLnBrk="1" hangingPunct="1">
              <a:lnSpc>
                <a:spcPct val="7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Совета СССР от 6 июня 1945 года</a:t>
            </a:r>
            <a:endParaRPr lang="ru-RU" sz="2000" b="1" smtClean="0">
              <a:solidFill>
                <a:schemeClr val="bg2"/>
              </a:solidFill>
              <a:latin typeface="Tahoma" pitchFamily="34" charset="0"/>
            </a:endParaRPr>
          </a:p>
          <a:p>
            <a:pPr marL="547688" indent="-411163" eaLnBrk="1" hangingPunct="1">
              <a:lnSpc>
                <a:spcPct val="70000"/>
              </a:lnSpc>
            </a:pPr>
            <a:endParaRPr lang="ru-RU" sz="2000" b="1" smtClean="0">
              <a:solidFill>
                <a:schemeClr val="bg2"/>
              </a:solidFill>
              <a:latin typeface="Tahoma" pitchFamily="34" charset="0"/>
            </a:endParaRPr>
          </a:p>
          <a:p>
            <a:pPr marL="547688" indent="-411163" eaLnBrk="1" hangingPunct="1">
              <a:lnSpc>
                <a:spcPct val="7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bg2"/>
                </a:solidFill>
                <a:latin typeface="Arial" charset="0"/>
                <a:cs typeface="Arial" charset="0"/>
              </a:rPr>
              <a:t> В соответствии с Положением о порядке вручения медали, утвержденным Секретариатом Президиума Верховного Совета СССР 21 августа 1945 года, этой медалью награждались лица, проработавшие на предприятии, в учреждении, на транспорте, в совхозе, МТС не менее одного года в период июнь 1941 года - май 1945 года.</a:t>
            </a:r>
            <a:endParaRPr lang="ru-RU" sz="2000" b="1" smtClean="0">
              <a:solidFill>
                <a:schemeClr val="bg2"/>
              </a:solidFill>
              <a:latin typeface="Arial" charset="0"/>
            </a:endParaRPr>
          </a:p>
          <a:p>
            <a:pPr marL="547688" indent="-411163" eaLnBrk="1" hangingPunct="1">
              <a:lnSpc>
                <a:spcPct val="70000"/>
              </a:lnSpc>
            </a:pPr>
            <a:endParaRPr lang="ru-RU" sz="2000" b="1" smtClean="0">
              <a:solidFill>
                <a:schemeClr val="bg2"/>
              </a:solidFill>
              <a:latin typeface="Tahoma" pitchFamily="34" charset="0"/>
            </a:endParaRPr>
          </a:p>
          <a:p>
            <a:pPr marL="547688" indent="-411163" eaLnBrk="1" hangingPunct="1">
              <a:lnSpc>
                <a:spcPct val="70000"/>
              </a:lnSpc>
              <a:buFont typeface="Wingdings 2" pitchFamily="18" charset="2"/>
              <a:buNone/>
            </a:pPr>
            <a:r>
              <a:rPr lang="ru-RU" sz="2000" b="1" smtClean="0">
                <a:solidFill>
                  <a:schemeClr val="bg2"/>
                </a:solidFill>
                <a:latin typeface="Tahoma" pitchFamily="34" charset="0"/>
              </a:rPr>
              <a:t>Н</a:t>
            </a:r>
            <a:r>
              <a:rPr lang="ru-RU" sz="2000" b="1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аграждено более 16 миллионов человек ( 16 096</a:t>
            </a:r>
            <a:r>
              <a:rPr lang="en-US" sz="2000" b="1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 </a:t>
            </a:r>
            <a:r>
              <a:rPr lang="ru-RU" sz="2000" b="1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750).</a:t>
            </a:r>
            <a:br>
              <a:rPr lang="ru-RU" sz="2000" b="1" smtClean="0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</a:br>
            <a:endParaRPr lang="ru-RU" sz="2000" b="1" smtClean="0">
              <a:solidFill>
                <a:schemeClr val="bg2"/>
              </a:solidFill>
              <a:latin typeface="Tahoma" pitchFamily="34" charset="0"/>
            </a:endParaRPr>
          </a:p>
          <a:p>
            <a:pPr marL="547688" indent="-411163" algn="ctr"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ru-RU" sz="1900" b="1" smtClean="0">
                <a:solidFill>
                  <a:schemeClr val="bg2"/>
                </a:solidFill>
                <a:latin typeface="Arial" charset="0"/>
                <a:cs typeface="Arial" charset="0"/>
              </a:rPr>
              <a:t> </a:t>
            </a:r>
            <a:endParaRPr lang="ru-RU" sz="1900" smtClean="0">
              <a:solidFill>
                <a:schemeClr val="bg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6084" name="Rectangle 6"/>
          <p:cNvSpPr>
            <a:spLocks noChangeArrowheads="1"/>
          </p:cNvSpPr>
          <p:nvPr/>
        </p:nvSpPr>
        <p:spPr bwMode="auto">
          <a:xfrm>
            <a:off x="3529013" y="1524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cs typeface="Arial" charset="0"/>
            </a:endParaRPr>
          </a:p>
        </p:txBody>
      </p:sp>
      <p:pic>
        <p:nvPicPr>
          <p:cNvPr id="46085" name="Picture 5" descr="MDobTrA.jpg (31544 bytes)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68313" y="1773238"/>
            <a:ext cx="273526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cover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3840070" y="4974813"/>
            <a:ext cx="4542657" cy="147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Мечту пронесите через года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И жизнью наполните!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Но о тех, кто уже не придет никогда, -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Заклинаю, - помните!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307" y="365357"/>
            <a:ext cx="4385585" cy="17570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Помните!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Через века, через года – 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Помните!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О тех, кто уже не придет никогда, -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Помните!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36737" y="2029063"/>
            <a:ext cx="3956600" cy="13398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Не плачьте!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В горле сдержите стоны,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Горькие стоны.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Памяти павших будьте достойны!</a:t>
            </a:r>
            <a:endParaRPr lang="ru-RU" sz="11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01340" y="3393934"/>
            <a:ext cx="3749892" cy="161177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dirty="0">
                <a:ea typeface="Calibri" pitchFamily="34" charset="0"/>
              </a:rPr>
              <a:t> 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Встречайте трепетную весну,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Люди Земли.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Убейте войну,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Прокляните войну,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</a:rPr>
              <a:t>Люди Земли!</a:t>
            </a:r>
            <a:r>
              <a:rPr lang="ru-RU" sz="11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9" name="Picture 4" descr="C:\Users\Инна\Desktop\конкурсы\пионеры-герои\Знаем! Помним! Гордимся!\363215-b8b64a91b4aff3f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230188"/>
            <a:ext cx="375602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0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4"/>
          <p:cNvSpPr>
            <a:spLocks noChangeArrowheads="1"/>
          </p:cNvSpPr>
          <p:nvPr/>
        </p:nvSpPr>
        <p:spPr bwMode="auto">
          <a:xfrm>
            <a:off x="0" y="908050"/>
            <a:ext cx="820896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С началом Великой отечественной войны в стране была объявлена не только всеобщая мобилизация, но и дано предписание населению сдать в распоряжение армии собак, годных для прохождения курсов служебного собаководства. </a:t>
            </a:r>
          </a:p>
        </p:txBody>
      </p:sp>
      <p:sp>
        <p:nvSpPr>
          <p:cNvPr id="49154" name="Rectangle 5"/>
          <p:cNvSpPr>
            <a:spLocks noChangeArrowheads="1"/>
          </p:cNvSpPr>
          <p:nvPr/>
        </p:nvSpPr>
        <p:spPr bwMode="auto">
          <a:xfrm>
            <a:off x="0" y="3357563"/>
            <a:ext cx="42608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В годы войны собаки были связистами и санитарами, диверсантами, разведчиками, сапёрами.</a:t>
            </a:r>
          </a:p>
        </p:txBody>
      </p:sp>
      <p:sp>
        <p:nvSpPr>
          <p:cNvPr id="49155" name="Rectangle 6"/>
          <p:cNvSpPr>
            <a:spLocks noChangeArrowheads="1"/>
          </p:cNvSpPr>
          <p:nvPr/>
        </p:nvSpPr>
        <p:spPr bwMode="auto">
          <a:xfrm>
            <a:off x="611188" y="0"/>
            <a:ext cx="6775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/>
              <a:t>ЧЕТВЕРОНОГИЕ СОЛДАТЫ</a:t>
            </a:r>
          </a:p>
        </p:txBody>
      </p:sp>
      <p:pic>
        <p:nvPicPr>
          <p:cNvPr id="49156" name="Picture 5" descr="661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2852738"/>
            <a:ext cx="5003800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6000">
    <p:cover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7" name="Picture 5" descr="img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925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9000"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5" descr="zhivotnie-na-voine-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052513"/>
            <a:ext cx="7958137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Text Box 3"/>
          <p:cNvSpPr txBox="1">
            <a:spLocks noChangeArrowheads="1"/>
          </p:cNvSpPr>
          <p:nvPr/>
        </p:nvSpPr>
        <p:spPr bwMode="auto">
          <a:xfrm>
            <a:off x="2339975" y="333375"/>
            <a:ext cx="39957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Четвероногие связисты</a:t>
            </a:r>
          </a:p>
        </p:txBody>
      </p:sp>
    </p:spTree>
  </p:cSld>
  <p:clrMapOvr>
    <a:masterClrMapping/>
  </p:clrMapOvr>
  <p:transition spd="slow" advClick="0" advTm="10000"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5" descr="%D0%B8%D1%81%D1%82%D1%80%D0%B5%D0%B1%D0%B8%D1%82%D0%B5%D0%BB%D0%B8-%D1%82%D0%B0%D0%BD%D0%BA%D0%BE%D0%B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2044700"/>
            <a:ext cx="7524750" cy="46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395288" y="0"/>
            <a:ext cx="83534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Собаки-истребители танков - шли на смерть подорвав более 300 фашистских танков. Лишь за один день боев за Сталинград боевые собаки подорвали 27 фашистских танков. Немцы боялись таких псов больше, чем противотанковых орудий. </a:t>
            </a:r>
          </a:p>
        </p:txBody>
      </p:sp>
      <p:pic>
        <p:nvPicPr>
          <p:cNvPr id="51204" name="музыка-для-презентации-трагическая-музыка (1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" numSld="4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0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Рисунок 61" descr="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268413"/>
            <a:ext cx="5472113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5902325" y="981075"/>
            <a:ext cx="32416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В Красной армии было около 15 тысяч упряжек ездовых собак. Зимой на нартах, летом на специальных тележках под огнем и взрывами вывезли с поля боя около 700 тысяч тяжело раненых, подвезли к боевым частям 3500 тонн боеприпасов.</a:t>
            </a:r>
          </a:p>
        </p:txBody>
      </p:sp>
    </p:spTree>
  </p:cSld>
  <p:clrMapOvr>
    <a:masterClrMapping/>
  </p:clrMapOvr>
  <p:transition spd="slow" advClick="0" advTm="30000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188913"/>
            <a:ext cx="4535487" cy="3095625"/>
          </a:xfrm>
        </p:spPr>
      </p:pic>
      <p:sp>
        <p:nvSpPr>
          <p:cNvPr id="16386" name="Text Box 9"/>
          <p:cNvSpPr txBox="1">
            <a:spLocks noChangeArrowheads="1"/>
          </p:cNvSpPr>
          <p:nvPr/>
        </p:nvSpPr>
        <p:spPr bwMode="auto">
          <a:xfrm>
            <a:off x="468313" y="60325"/>
            <a:ext cx="2951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3644900"/>
            <a:ext cx="4392612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10"/>
          <p:cNvSpPr>
            <a:spLocks noChangeArrowheads="1"/>
          </p:cNvSpPr>
          <p:nvPr/>
        </p:nvSpPr>
        <p:spPr bwMode="auto">
          <a:xfrm>
            <a:off x="395288" y="188913"/>
            <a:ext cx="352901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Отложив недочитанные книжки и школьные учебники, юные патриоты неутомимо работали в цехах заводов и на колхозных полях, вдохновляемые одной мыслью: </a:t>
            </a:r>
            <a:r>
              <a:rPr lang="ru-RU" sz="2400" b="1">
                <a:solidFill>
                  <a:srgbClr val="FF0000"/>
                </a:solidFill>
              </a:rPr>
              <a:t>«Всё – для фронта, всё – для победы». </a:t>
            </a:r>
          </a:p>
        </p:txBody>
      </p:sp>
      <p:sp>
        <p:nvSpPr>
          <p:cNvPr id="16389" name="Нижний колонтитул 8"/>
          <p:cNvSpPr txBox="1">
            <a:spLocks noGrp="1"/>
          </p:cNvSpPr>
          <p:nvPr/>
        </p:nvSpPr>
        <p:spPr bwMode="auto">
          <a:xfrm flipH="1">
            <a:off x="8907463" y="6381750"/>
            <a:ext cx="85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ransition spd="slow" advClick="0" advTm="20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4"/>
          <p:cNvSpPr txBox="1">
            <a:spLocks noChangeArrowheads="1"/>
          </p:cNvSpPr>
          <p:nvPr/>
        </p:nvSpPr>
        <p:spPr bwMode="auto">
          <a:xfrm>
            <a:off x="179388" y="836613"/>
            <a:ext cx="882015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На историческом Параде Победы вслед за сводными полками фронтов, полком </a:t>
            </a:r>
          </a:p>
          <a:p>
            <a:pPr algn="ctr"/>
            <a:r>
              <a:rPr lang="ru-RU" sz="2400" b="1"/>
              <a:t>военно-морского флота и колоннами боевой техники по Красной площади шли…</a:t>
            </a:r>
          </a:p>
          <a:p>
            <a:pPr algn="ctr"/>
            <a:r>
              <a:rPr lang="ru-RU" sz="2400" b="1"/>
              <a:t>боевые собаки со своими проводниками.</a:t>
            </a:r>
          </a:p>
          <a:p>
            <a:pPr algn="ctr"/>
            <a:endParaRPr lang="ru-RU" sz="2400" b="1"/>
          </a:p>
          <a:p>
            <a:pPr algn="ctr"/>
            <a:endParaRPr lang="ru-RU" sz="2400" b="1"/>
          </a:p>
          <a:p>
            <a:pPr algn="ctr"/>
            <a:r>
              <a:rPr lang="ru-RU" sz="2400" b="1"/>
              <a:t>За годы войны собаки шли с человеком бок о бок</a:t>
            </a:r>
          </a:p>
          <a:p>
            <a:pPr algn="ctr"/>
            <a:r>
              <a:rPr lang="ru-RU" sz="2400" b="1"/>
              <a:t>  а в трудные времена выходили вперёд. Они делили с человеком окоп и паёк.</a:t>
            </a:r>
          </a:p>
          <a:p>
            <a:pPr algn="ctr"/>
            <a:r>
              <a:rPr lang="ru-RU" sz="2400" b="1"/>
              <a:t>Они трудились и гибли вместе, а порой и вместо человека.</a:t>
            </a:r>
          </a:p>
        </p:txBody>
      </p:sp>
    </p:spTree>
  </p:cSld>
  <p:clrMapOvr>
    <a:masterClrMapping/>
  </p:clrMapOvr>
  <p:transition spd="slow" advClick="0" advTm="35000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Рисунок 8" descr="http://ped-kopilka.ru/upload/blogs/1_f1beff2bb0abc11d533eb8850e8d778c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3000">
    <p:whee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795463" y="-49213"/>
            <a:ext cx="7504112" cy="210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ОНИ</a:t>
            </a:r>
          </a:p>
          <a:p>
            <a:r>
              <a:rPr lang="ru-RU" sz="4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КОВАЛИ</a:t>
            </a:r>
          </a:p>
          <a:p>
            <a:r>
              <a:rPr lang="ru-RU" sz="4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 ПОБЕДУ !!!</a:t>
            </a:r>
          </a:p>
        </p:txBody>
      </p:sp>
      <p:pic>
        <p:nvPicPr>
          <p:cNvPr id="63494" name="Picture 6" descr="img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3" cy="3630613"/>
          </a:xfrm>
          <a:prstGeom prst="rect">
            <a:avLst/>
          </a:prstGeom>
          <a:noFill/>
        </p:spPr>
      </p:pic>
      <p:pic>
        <p:nvPicPr>
          <p:cNvPr id="63496" name="Picture 8" descr="img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1989138"/>
            <a:ext cx="4859337" cy="3644900"/>
          </a:xfrm>
          <a:prstGeom prst="rect">
            <a:avLst/>
          </a:prstGeom>
          <a:noFill/>
        </p:spPr>
      </p:pic>
      <p:pic>
        <p:nvPicPr>
          <p:cNvPr id="63500" name="Picture 12" descr="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7763" y="4670425"/>
            <a:ext cx="2916237" cy="21875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6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349375"/>
            <a:ext cx="7470775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1116013" y="234950"/>
            <a:ext cx="7042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Дети работали на заводах, заменяя своих отцов и старших братьев, ушедших на фронт.</a:t>
            </a:r>
          </a:p>
        </p:txBody>
      </p:sp>
    </p:spTree>
  </p:cSld>
  <p:clrMapOvr>
    <a:masterClrMapping/>
  </p:clrMapOvr>
  <p:transition spd="slow" advClick="0" advTm="8000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49275"/>
            <a:ext cx="85979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800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188913"/>
            <a:ext cx="4968875" cy="640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250825" y="260350"/>
            <a:ext cx="338455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В  партизанских  отрядах  постоянно  была  потребность  в  чётких  сведениях  о передвижении  врага,  об  устройстве  и  расположении  техники  и  укреплений. Передвигаться  по  захваченной  территории  могли  только  дети  школьного  возраста  т.к.  не  вызывали  подозрения.</a:t>
            </a:r>
          </a:p>
        </p:txBody>
      </p:sp>
    </p:spTree>
  </p:cSld>
  <p:clrMapOvr>
    <a:masterClrMapping/>
  </p:clrMapOvr>
  <p:transition spd="slow" advClick="0" advTm="20000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55650" y="1628775"/>
            <a:ext cx="7777163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27025" algn="ctr"/>
            <a:r>
              <a:rPr lang="ru-RU" sz="2800" b="1">
                <a:solidFill>
                  <a:srgbClr val="000000"/>
                </a:solidFill>
              </a:rPr>
              <a:t>Сыны полка... Голодных и промерзших, их привозили в штабные землянки. Командиры и солдаты кормили их горячей похлебкой и часами терпеливо убеждали вернуться домой. Чаще всего мальчишки молчали. Их все-таки отправляли. Но через неделю-другую они снова появлялись в соседнем подразделении. Многим из них некуда было вернуться — война отняла у них дом, родных. И суровые командиры сами или по настоянию бывалых солдат сдавались, нарушая инструкции.</a:t>
            </a:r>
            <a:endParaRPr lang="ru-RU" sz="2800" b="1">
              <a:latin typeface="Arial" charset="0"/>
              <a:cs typeface="Arial" charset="0"/>
            </a:endParaRPr>
          </a:p>
        </p:txBody>
      </p:sp>
      <p:pic>
        <p:nvPicPr>
          <p:cNvPr id="20482" name="Рисунок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260350"/>
            <a:ext cx="58991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Дата 3"/>
          <p:cNvSpPr txBox="1">
            <a:spLocks noGrp="1"/>
          </p:cNvSpPr>
          <p:nvPr/>
        </p:nvSpPr>
        <p:spPr bwMode="auto">
          <a:xfrm flipH="1">
            <a:off x="8991600" y="76200"/>
            <a:ext cx="1524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ransition spd="slow" advClick="0" advTm="30000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620713"/>
            <a:ext cx="8501062" cy="601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1042988" y="0"/>
            <a:ext cx="2949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Был трудный бой…</a:t>
            </a:r>
          </a:p>
        </p:txBody>
      </p:sp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4057</TotalTime>
  <Words>1360</Words>
  <Application>Microsoft Office PowerPoint</Application>
  <PresentationFormat>Экран (4:3)</PresentationFormat>
  <Paragraphs>146</Paragraphs>
  <Slides>42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Всеобщая мобилизация </vt:lpstr>
      <vt:lpstr>  Тыл – это половина Победы, даже больше.                                                        Маршал  Г.К. Жуков </vt:lpstr>
      <vt:lpstr>Рабочий класс – фронту!</vt:lpstr>
      <vt:lpstr>Слайд 25</vt:lpstr>
      <vt:lpstr>Сбор средств</vt:lpstr>
      <vt:lpstr>  Неимоверное напряжение сил  крестьянства  позволило обеспечить армию  продовольствием, а военную промышленность — сырьем.  </vt:lpstr>
      <vt:lpstr>И. П. Бардин</vt:lpstr>
      <vt:lpstr>Константин Симонов</vt:lpstr>
      <vt:lpstr>Лирическая песня</vt:lpstr>
      <vt:lpstr>Награды за труд  в Великой Отечественной Войне</vt:lpstr>
      <vt:lpstr>Медаль  «За трудовое  отличие»</vt:lpstr>
      <vt:lpstr>Медаль  «За доблестный труд в Великой Отечественной Войне 1941-1945 гг.»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usr</cp:lastModifiedBy>
  <cp:revision>456</cp:revision>
  <dcterms:created xsi:type="dcterms:W3CDTF">2013-03-16T20:41:41Z</dcterms:created>
  <dcterms:modified xsi:type="dcterms:W3CDTF">2018-05-29T08:35:47Z</dcterms:modified>
</cp:coreProperties>
</file>