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23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38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перемещения страницы щёлкните мышью</a:t>
            </a:r>
          </a:p>
        </p:txBody>
      </p:sp>
      <p:sp>
        <p:nvSpPr>
          <p:cNvPr id="225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226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227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228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229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EEB6DFBD-9C63-40C7-B98D-26CDEC5432BB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16000" indent="-216000" algn="ctr">
              <a:lnSpc>
                <a:spcPct val="115000"/>
              </a:lnSpc>
              <a:spcAft>
                <a:spcPts val="1001"/>
              </a:spcAft>
            </a:pPr>
            <a:r>
              <a:rPr lang="ru-RU" sz="1200" b="1" strike="noStrike" spc="-1">
                <a:latin typeface="Times New Roman"/>
                <a:ea typeface="Calibri"/>
              </a:rPr>
              <a:t>Игра «Что сначала, что потом»</a:t>
            </a:r>
            <a:endParaRPr lang="ru-RU" sz="12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lang="ru-RU" sz="1200" b="0" strike="noStrike" spc="-1">
              <a:latin typeface="Arial"/>
            </a:endParaRPr>
          </a:p>
        </p:txBody>
      </p:sp>
      <p:sp>
        <p:nvSpPr>
          <p:cNvPr id="259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E3CB25E2-C786-402B-90A3-ABAB722E8281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26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62" name="TextShape 3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C675ED40-8C12-4FEB-9DC4-9C56681656E4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7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88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11"/>
          <p:cNvPicPr/>
          <p:nvPr/>
        </p:nvPicPr>
        <p:blipFill>
          <a:blip r:embed="rId15"/>
          <a:srcRect b="16169"/>
          <a:stretch/>
        </p:blipFill>
        <p:spPr>
          <a:xfrm>
            <a:off x="-19080" y="6381720"/>
            <a:ext cx="8876880" cy="475920"/>
          </a:xfrm>
          <a:prstGeom prst="rect">
            <a:avLst/>
          </a:prstGeom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16"/>
          <a:srcRect r="28584"/>
          <a:stretch/>
        </p:blipFill>
        <p:spPr>
          <a:xfrm>
            <a:off x="8643960" y="0"/>
            <a:ext cx="499680" cy="6857640"/>
          </a:xfrm>
          <a:prstGeom prst="rect">
            <a:avLst/>
          </a:prstGeom>
          <a:ln>
            <a:noFill/>
          </a:ln>
        </p:spPr>
      </p:pic>
      <p:sp>
        <p:nvSpPr>
          <p:cNvPr id="2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1043"/>
            </a:avLst>
          </a:prstGeom>
          <a:solidFill>
            <a:srgbClr val="DA8632"/>
          </a:solidFill>
          <a:ln>
            <a:solidFill>
              <a:srgbClr val="DA8632"/>
            </a:solidFill>
            <a:rou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457200" y="27504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body"/>
          </p:nvPr>
        </p:nvSpPr>
        <p:spPr>
          <a:xfrm>
            <a:off x="457200" y="1200240"/>
            <a:ext cx="4038120" cy="33937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4648320" y="1200240"/>
            <a:ext cx="4038120" cy="33937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»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B1874323-E592-4226-BC58-14EEF3A01F4B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23.12.2020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8" name="PlaceHolder 7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1D97A791-9915-4DCC-BD76-CEF4761A5A50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11"/>
          <p:cNvPicPr/>
          <p:nvPr/>
        </p:nvPicPr>
        <p:blipFill>
          <a:blip r:embed="rId15"/>
          <a:srcRect b="16169"/>
          <a:stretch/>
        </p:blipFill>
        <p:spPr>
          <a:xfrm>
            <a:off x="-19080" y="6381720"/>
            <a:ext cx="8876880" cy="475920"/>
          </a:xfrm>
          <a:prstGeom prst="rect">
            <a:avLst/>
          </a:prstGeom>
          <a:ln>
            <a:noFill/>
          </a:ln>
        </p:spPr>
      </p:pic>
      <p:pic>
        <p:nvPicPr>
          <p:cNvPr id="46" name="Рисунок 9"/>
          <p:cNvPicPr/>
          <p:nvPr/>
        </p:nvPicPr>
        <p:blipFill>
          <a:blip r:embed="rId16"/>
          <a:srcRect r="28584"/>
          <a:stretch/>
        </p:blipFill>
        <p:spPr>
          <a:xfrm>
            <a:off x="8643960" y="0"/>
            <a:ext cx="499680" cy="6857640"/>
          </a:xfrm>
          <a:prstGeom prst="rect">
            <a:avLst/>
          </a:prstGeom>
          <a:ln>
            <a:noFill/>
          </a:ln>
        </p:spPr>
      </p:pic>
      <p:sp>
        <p:nvSpPr>
          <p:cNvPr id="47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1043"/>
            </a:avLst>
          </a:prstGeom>
          <a:solidFill>
            <a:srgbClr val="DA8632"/>
          </a:solidFill>
          <a:ln>
            <a:solidFill>
              <a:srgbClr val="DA8632"/>
            </a:solidFill>
            <a:rou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046BE00C-90B3-4FA2-A613-F706A85B7044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23.12.2020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7DB9239-44D3-4747-ADB0-25940C5EA98F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52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11"/>
          <p:cNvPicPr/>
          <p:nvPr/>
        </p:nvPicPr>
        <p:blipFill>
          <a:blip r:embed="rId15"/>
          <a:srcRect b="16169"/>
          <a:stretch/>
        </p:blipFill>
        <p:spPr>
          <a:xfrm>
            <a:off x="-19080" y="6381720"/>
            <a:ext cx="8876880" cy="475920"/>
          </a:xfrm>
          <a:prstGeom prst="rect">
            <a:avLst/>
          </a:prstGeom>
          <a:ln>
            <a:noFill/>
          </a:ln>
        </p:spPr>
      </p:pic>
      <p:pic>
        <p:nvPicPr>
          <p:cNvPr id="90" name="Рисунок 9"/>
          <p:cNvPicPr/>
          <p:nvPr/>
        </p:nvPicPr>
        <p:blipFill>
          <a:blip r:embed="rId16"/>
          <a:srcRect r="28584"/>
          <a:stretch/>
        </p:blipFill>
        <p:spPr>
          <a:xfrm>
            <a:off x="8643960" y="0"/>
            <a:ext cx="499680" cy="6857640"/>
          </a:xfrm>
          <a:prstGeom prst="rect">
            <a:avLst/>
          </a:prstGeom>
          <a:ln>
            <a:noFill/>
          </a:ln>
        </p:spPr>
      </p:pic>
      <p:sp>
        <p:nvSpPr>
          <p:cNvPr id="91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1043"/>
            </a:avLst>
          </a:prstGeom>
          <a:solidFill>
            <a:srgbClr val="DA8632"/>
          </a:solidFill>
          <a:ln>
            <a:solidFill>
              <a:srgbClr val="DA8632"/>
            </a:solidFill>
            <a:rou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2" name="PlaceHolder 2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9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12558A58-1DC1-4310-BC4B-B4F91061F6D7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23.12.2020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9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29E54C9F-3A43-4BE7-A6D1-47B3BBF295C4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96" name="PlaceHolder 6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Рисунок 11"/>
          <p:cNvPicPr/>
          <p:nvPr/>
        </p:nvPicPr>
        <p:blipFill>
          <a:blip r:embed="rId15"/>
          <a:srcRect b="16169"/>
          <a:stretch/>
        </p:blipFill>
        <p:spPr>
          <a:xfrm>
            <a:off x="-19080" y="6381720"/>
            <a:ext cx="8876880" cy="475920"/>
          </a:xfrm>
          <a:prstGeom prst="rect">
            <a:avLst/>
          </a:prstGeom>
          <a:ln>
            <a:noFill/>
          </a:ln>
        </p:spPr>
      </p:pic>
      <p:pic>
        <p:nvPicPr>
          <p:cNvPr id="134" name="Рисунок 9"/>
          <p:cNvPicPr/>
          <p:nvPr/>
        </p:nvPicPr>
        <p:blipFill>
          <a:blip r:embed="rId16"/>
          <a:srcRect r="28584"/>
          <a:stretch/>
        </p:blipFill>
        <p:spPr>
          <a:xfrm>
            <a:off x="8643960" y="0"/>
            <a:ext cx="499680" cy="6857640"/>
          </a:xfrm>
          <a:prstGeom prst="rect">
            <a:avLst/>
          </a:prstGeom>
          <a:ln>
            <a:noFill/>
          </a:ln>
        </p:spPr>
      </p:pic>
      <p:sp>
        <p:nvSpPr>
          <p:cNvPr id="135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1043"/>
            </a:avLst>
          </a:prstGeom>
          <a:solidFill>
            <a:srgbClr val="DA8632"/>
          </a:solidFill>
          <a:ln>
            <a:solidFill>
              <a:srgbClr val="DA8632"/>
            </a:solidFill>
            <a:rou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6" name="PlaceHolder 2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6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lang="ru-RU" sz="16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41" name="PlaceHolder 7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E3519C7D-9AAB-457D-A522-AB6217CE3D67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23.12.2020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42" name="PlaceHolder 8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43" name="PlaceHolder 9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4AF47B4-FDBB-48C0-8E28-7AF82AEFCBD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Рисунок 11"/>
          <p:cNvPicPr/>
          <p:nvPr/>
        </p:nvPicPr>
        <p:blipFill>
          <a:blip r:embed="rId15"/>
          <a:srcRect b="16169"/>
          <a:stretch/>
        </p:blipFill>
        <p:spPr>
          <a:xfrm>
            <a:off x="-19080" y="6381720"/>
            <a:ext cx="8876880" cy="475920"/>
          </a:xfrm>
          <a:prstGeom prst="rect">
            <a:avLst/>
          </a:prstGeom>
          <a:ln>
            <a:noFill/>
          </a:ln>
        </p:spPr>
      </p:pic>
      <p:pic>
        <p:nvPicPr>
          <p:cNvPr id="181" name="Рисунок 9"/>
          <p:cNvPicPr/>
          <p:nvPr/>
        </p:nvPicPr>
        <p:blipFill>
          <a:blip r:embed="rId16"/>
          <a:srcRect r="28584"/>
          <a:stretch/>
        </p:blipFill>
        <p:spPr>
          <a:xfrm>
            <a:off x="8643960" y="0"/>
            <a:ext cx="499680" cy="6857640"/>
          </a:xfrm>
          <a:prstGeom prst="rect">
            <a:avLst/>
          </a:prstGeom>
          <a:ln>
            <a:noFill/>
          </a:ln>
        </p:spPr>
      </p:pic>
      <p:sp>
        <p:nvSpPr>
          <p:cNvPr id="182" name="CustomShape 1"/>
          <p:cNvSpPr/>
          <p:nvPr/>
        </p:nvSpPr>
        <p:spPr>
          <a:xfrm>
            <a:off x="0" y="0"/>
            <a:ext cx="9143640" cy="6857640"/>
          </a:xfrm>
          <a:prstGeom prst="frame">
            <a:avLst>
              <a:gd name="adj1" fmla="val 1043"/>
            </a:avLst>
          </a:prstGeom>
          <a:solidFill>
            <a:srgbClr val="DA8632"/>
          </a:solidFill>
          <a:ln>
            <a:solidFill>
              <a:srgbClr val="DA8632"/>
            </a:solidFill>
            <a:rou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3" name="PlaceHolder 2"/>
          <p:cNvSpPr>
            <a:spLocks noGrp="1"/>
          </p:cNvSpPr>
          <p:nvPr>
            <p:ph type="title"/>
          </p:nvPr>
        </p:nvSpPr>
        <p:spPr>
          <a:xfrm>
            <a:off x="457200" y="27504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2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Образец текста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ru-RU" sz="2800" b="0" strike="noStrike" spc="-1">
                <a:solidFill>
                  <a:srgbClr val="000000"/>
                </a:solidFill>
                <a:latin typeface="Calibri"/>
              </a:rPr>
              <a:t>Второй уровень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Третий уровень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Четвертый уровень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</a:t>
            </a:r>
          </a:p>
        </p:txBody>
      </p:sp>
      <p:sp>
        <p:nvSpPr>
          <p:cNvPr id="185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9B2FE10D-F930-4EBA-9248-A565777FDBFF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t>23.12.2020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86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87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576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D70C09A3-4129-45D4-A74B-CD12D014F674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0" y="0"/>
            <a:ext cx="9143640" cy="2132640"/>
          </a:xfrm>
          <a:prstGeom prst="rect">
            <a:avLst/>
          </a:prstGeom>
          <a:gradFill rotWithShape="0">
            <a:gsLst>
              <a:gs pos="0">
                <a:srgbClr val="D9CAEE"/>
              </a:gs>
              <a:gs pos="100000">
                <a:srgbClr val="F1EAF8"/>
              </a:gs>
            </a:gsLst>
            <a:lin ang="16200000"/>
          </a:gradFill>
          <a:ln w="9360">
            <a:solidFill>
              <a:srgbClr val="7D5FA0"/>
            </a:solidFill>
            <a:round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txBody>
          <a:bodyPr anchor="ctr">
            <a:noAutofit/>
          </a:bodyPr>
          <a:lstStyle/>
          <a:p>
            <a:pPr algn="ctr">
              <a:lnSpc>
                <a:spcPct val="115000"/>
              </a:lnSpc>
              <a:spcAft>
                <a:spcPts val="1001"/>
              </a:spcAft>
            </a:pPr>
            <a:r>
              <a:t/>
            </a:r>
            <a:br/>
            <a:r>
              <a:rPr lang="ru-RU" sz="2800" b="1" strike="noStrike" spc="-1">
                <a:solidFill>
                  <a:srgbClr val="000000"/>
                </a:solidFill>
                <a:latin typeface="Arial"/>
                <a:ea typeface="Calibri"/>
              </a:rPr>
              <a:t>Развитие читательской грамотности на уроках музыки</a:t>
            </a:r>
            <a:r>
              <a:t/>
            </a:r>
            <a:br/>
            <a:endParaRPr lang="ru-RU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0" y="6453360"/>
            <a:ext cx="9143640" cy="40428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281"/>
              </a:spcBef>
            </a:pPr>
            <a:r>
              <a:rPr lang="ru-RU" sz="1400" b="0" strike="noStrike" spc="-1">
                <a:solidFill>
                  <a:srgbClr val="000000"/>
                </a:solidFill>
                <a:latin typeface="Arial"/>
              </a:rPr>
              <a:t>Составил учитель музыки «Дудинской средней школы №1», Бондарчук Д.Н</a:t>
            </a:r>
            <a:endParaRPr lang="ru-RU" sz="1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2" name="Picture 2"/>
          <p:cNvPicPr/>
          <p:nvPr/>
        </p:nvPicPr>
        <p:blipFill>
          <a:blip r:embed="rId2"/>
          <a:stretch/>
        </p:blipFill>
        <p:spPr>
          <a:xfrm>
            <a:off x="0" y="1845000"/>
            <a:ext cx="9143640" cy="460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179640" y="0"/>
            <a:ext cx="8964000" cy="6857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7030A0"/>
              </a:buClr>
              <a:buFont typeface="Arial"/>
              <a:buChar char="•"/>
            </a:pPr>
            <a:r>
              <a:rPr lang="ru-RU" sz="3200" b="1" strike="noStrike" spc="-1">
                <a:solidFill>
                  <a:srgbClr val="7030A0"/>
                </a:solidFill>
                <a:latin typeface="Calibri"/>
              </a:rPr>
              <a:t>Несплошные тексты</a:t>
            </a: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 </a:t>
            </a:r>
            <a:r>
              <a:rPr lang="ru-RU" sz="3200" b="0" strike="noStrike" spc="-1">
                <a:solidFill>
                  <a:srgbClr val="FF0000"/>
                </a:solidFill>
                <a:latin typeface="Calibri"/>
              </a:rPr>
              <a:t>– это тексты, сочетающие в себе несколько источников информации, c которыми учащиеся чаще всего встречаются в реальной действительности.</a:t>
            </a: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r>
              <a:rPr lang="ru-RU" sz="2400" b="1" strike="noStrike" spc="-1">
                <a:solidFill>
                  <a:srgbClr val="7030A0"/>
                </a:solidFill>
                <a:latin typeface="Arial"/>
              </a:rPr>
              <a:t>К несплошным текстам относят: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графики, диаграммы, схемы, таблицы, географические карты;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различные планы (помещения, местности, сооружения);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>
                <a:solidFill>
                  <a:srgbClr val="000000"/>
                </a:solidFill>
                <a:latin typeface="Arial"/>
              </a:rPr>
              <a:t>входные билеты, расписание движения транспорта, карты сайтов, рекламные постеры, меню, обложки журналов, афиши, призывы, объявления (приглашения, повестки, буклеты).</a:t>
            </a: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79"/>
              </a:spcBef>
            </a:pPr>
            <a:endParaRPr lang="ru-RU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2"/>
          <p:cNvPicPr/>
          <p:nvPr/>
        </p:nvPicPr>
        <p:blipFill>
          <a:blip r:embed="rId2"/>
          <a:stretch/>
        </p:blipFill>
        <p:spPr>
          <a:xfrm>
            <a:off x="0" y="2277000"/>
            <a:ext cx="9105840" cy="4580640"/>
          </a:xfrm>
          <a:prstGeom prst="rect">
            <a:avLst/>
          </a:prstGeom>
          <a:ln>
            <a:noFill/>
          </a:ln>
        </p:spPr>
      </p:pic>
      <p:sp>
        <p:nvSpPr>
          <p:cNvPr id="248" name="TextShape 1"/>
          <p:cNvSpPr txBox="1"/>
          <p:nvPr/>
        </p:nvSpPr>
        <p:spPr>
          <a:xfrm>
            <a:off x="0" y="0"/>
            <a:ext cx="9105840" cy="2276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Тема урока: Детский музыкальный театр. Опера.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2"/>
          <p:cNvPicPr/>
          <p:nvPr/>
        </p:nvPicPr>
        <p:blipFill>
          <a:blip r:embed="rId2"/>
          <a:stretch/>
        </p:blipFill>
        <p:spPr>
          <a:xfrm>
            <a:off x="-37080" y="0"/>
            <a:ext cx="915876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Picture 2"/>
          <p:cNvPicPr/>
          <p:nvPr/>
        </p:nvPicPr>
        <p:blipFill>
          <a:blip r:embed="rId2"/>
          <a:stretch/>
        </p:blipFill>
        <p:spPr>
          <a:xfrm>
            <a:off x="0" y="2784764"/>
            <a:ext cx="9139320" cy="4042275"/>
          </a:xfrm>
          <a:prstGeom prst="rect">
            <a:avLst/>
          </a:prstGeom>
          <a:ln>
            <a:noFill/>
          </a:ln>
        </p:spPr>
      </p:pic>
      <p:sp>
        <p:nvSpPr>
          <p:cNvPr id="252" name="TextShape 1"/>
          <p:cNvSpPr txBox="1"/>
          <p:nvPr/>
        </p:nvSpPr>
        <p:spPr>
          <a:xfrm>
            <a:off x="0" y="0"/>
            <a:ext cx="9139320" cy="2784764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dirty="0"/>
              <a:t/>
            </a:r>
            <a:br>
              <a:rPr dirty="0"/>
            </a:br>
            <a:r>
              <a:rPr lang="ru-RU" sz="4400" b="0" u="sng" strike="noStrike" spc="-1" dirty="0">
                <a:solidFill>
                  <a:srgbClr val="A638A9"/>
                </a:solidFill>
                <a:uFillTx/>
                <a:latin typeface="Calibri"/>
              </a:rPr>
              <a:t>Домашнее задание: </a:t>
            </a:r>
            <a:endParaRPr lang="ru-RU" sz="4400" b="0" u="sng" strike="noStrike" spc="-1" dirty="0" smtClean="0">
              <a:solidFill>
                <a:srgbClr val="A638A9"/>
              </a:solidFill>
              <a:uFillTx/>
              <a:latin typeface="Calibri"/>
            </a:endParaRPr>
          </a:p>
          <a:p>
            <a:r>
              <a:rPr dirty="0"/>
              <a:t/>
            </a:r>
            <a:br>
              <a:rPr dirty="0"/>
            </a:br>
            <a:r>
              <a:rPr lang="ru-RU" sz="2800" b="0" strike="noStrike" spc="-1" dirty="0">
                <a:solidFill>
                  <a:srgbClr val="FF0000"/>
                </a:solidFill>
                <a:latin typeface="+mj-lt"/>
                <a:ea typeface="Arial"/>
              </a:rPr>
              <a:t>Найди в афише, билете, в какое время и в каком месте пройдёт </a:t>
            </a:r>
            <a:r>
              <a:rPr lang="ru-RU" sz="2800" b="0" strike="noStrike" spc="-1" dirty="0" smtClean="0">
                <a:solidFill>
                  <a:srgbClr val="FF0000"/>
                </a:solidFill>
                <a:latin typeface="+mj-lt"/>
                <a:ea typeface="Arial"/>
              </a:rPr>
              <a:t>спектакль </a:t>
            </a:r>
            <a:r>
              <a:rPr lang="ru-RU" sz="2800" b="0" strike="noStrike" spc="-1" dirty="0">
                <a:solidFill>
                  <a:srgbClr val="FF0000"/>
                </a:solidFill>
                <a:latin typeface="+mj-lt"/>
                <a:ea typeface="Arial"/>
              </a:rPr>
              <a:t>«Волк и семеро козлят</a:t>
            </a:r>
            <a:r>
              <a:rPr lang="ru-RU" sz="2800" b="0" strike="noStrike" spc="-1" dirty="0" smtClean="0">
                <a:solidFill>
                  <a:srgbClr val="FF0000"/>
                </a:solidFill>
                <a:latin typeface="+mj-lt"/>
                <a:ea typeface="Arial"/>
              </a:rPr>
              <a:t>». Придумай свою афишу к спектаклю.</a:t>
            </a:r>
            <a:r>
              <a:rPr sz="2800" dirty="0">
                <a:solidFill>
                  <a:srgbClr val="FF0000"/>
                </a:solidFill>
                <a:latin typeface="+mj-lt"/>
              </a:rPr>
              <a:t/>
            </a:r>
            <a:br>
              <a:rPr sz="2800" dirty="0">
                <a:solidFill>
                  <a:srgbClr val="FF0000"/>
                </a:solidFill>
                <a:latin typeface="+mj-lt"/>
              </a:rPr>
            </a:br>
            <a:endParaRPr lang="ru-RU" sz="2800" b="0" strike="noStrike" spc="-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CustomShape 1"/>
          <p:cNvSpPr/>
          <p:nvPr/>
        </p:nvSpPr>
        <p:spPr>
          <a:xfrm>
            <a:off x="611640" y="764640"/>
            <a:ext cx="7776360" cy="1155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254" name="CustomShape 2"/>
          <p:cNvSpPr/>
          <p:nvPr/>
        </p:nvSpPr>
        <p:spPr>
          <a:xfrm>
            <a:off x="179640" y="224640"/>
            <a:ext cx="8856720" cy="42150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0" strike="noStrike" spc="-1" dirty="0">
                <a:solidFill>
                  <a:schemeClr val="tx2"/>
                </a:solidFill>
                <a:latin typeface="Arial"/>
              </a:rPr>
              <a:t>Ссылки на использованный материал:</a:t>
            </a:r>
          </a:p>
          <a:p>
            <a:pPr>
              <a:lnSpc>
                <a:spcPct val="100000"/>
              </a:lnSpc>
            </a:pPr>
            <a:endParaRPr lang="ru-RU" sz="2400" b="0" strike="noStrike" spc="-1" dirty="0">
              <a:solidFill>
                <a:schemeClr val="tx2"/>
              </a:solid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000" b="0" strike="noStrike" spc="-1" dirty="0">
                <a:solidFill>
                  <a:schemeClr val="tx2"/>
                </a:solidFill>
                <a:latin typeface="Arial"/>
              </a:rPr>
              <a:t>- https://znanio.ru/media/chitatelskaya-gramotnost-na-urokah-muzyki-2546787;</a:t>
            </a: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000" b="0" strike="noStrike" spc="-1" dirty="0">
                <a:solidFill>
                  <a:schemeClr val="tx2"/>
                </a:solidFill>
                <a:latin typeface="Arial"/>
              </a:rPr>
              <a:t>-https://xn--j1ahfl.xn--p1ai/library/metodicheskaya_razrabotka_otkritogo_uroka_muziki_vo_214517.html;</a:t>
            </a: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000" b="0" strike="noStrike" spc="-1" dirty="0">
                <a:solidFill>
                  <a:schemeClr val="tx2"/>
                </a:solidFill>
                <a:latin typeface="Arial"/>
              </a:rPr>
              <a:t>-https://slovo.mosmetod.ru/2018/06/05/bykova-d-v-sem-sekretov-uchitelja-muzyk/;</a:t>
            </a: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000" b="0" strike="noStrike" spc="-1" dirty="0">
                <a:solidFill>
                  <a:schemeClr val="tx2"/>
                </a:solidFill>
                <a:latin typeface="Arial"/>
              </a:rPr>
              <a:t>-https://nsportal.ru/shkola/muzyka/library/2018/11/29/rabota-s-tekstom-na-uroke-muzyki</a:t>
            </a:r>
          </a:p>
          <a:p>
            <a:pPr>
              <a:lnSpc>
                <a:spcPct val="100000"/>
              </a:lnSpc>
            </a:pPr>
            <a:endParaRPr lang="ru-RU" sz="2000" b="0" strike="noStrike" spc="-1" dirty="0">
              <a:solidFill>
                <a:schemeClr val="tx2"/>
              </a:solidFill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Picture 2"/>
          <p:cNvPicPr/>
          <p:nvPr/>
        </p:nvPicPr>
        <p:blipFill>
          <a:blip r:embed="rId2"/>
          <a:stretch/>
        </p:blipFill>
        <p:spPr>
          <a:xfrm>
            <a:off x="15120" y="0"/>
            <a:ext cx="9173880" cy="6829560"/>
          </a:xfrm>
          <a:prstGeom prst="rect">
            <a:avLst/>
          </a:prstGeom>
          <a:ln>
            <a:noFill/>
          </a:ln>
        </p:spPr>
      </p:pic>
      <p:sp>
        <p:nvSpPr>
          <p:cNvPr id="256" name="TextShape 1"/>
          <p:cNvSpPr txBox="1"/>
          <p:nvPr/>
        </p:nvSpPr>
        <p:spPr>
          <a:xfrm>
            <a:off x="15121" y="5209308"/>
            <a:ext cx="9173880" cy="1620251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5400" b="1" strike="noStrike" spc="-1" dirty="0">
                <a:solidFill>
                  <a:srgbClr val="C00000"/>
                </a:solidFill>
                <a:latin typeface="Adobe Gothic Std B"/>
                <a:ea typeface="Adobe Gothic Std B"/>
              </a:rPr>
              <a:t>Спасибо  за   внимание! </a:t>
            </a:r>
            <a:endParaRPr lang="ru-RU" sz="54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2"/>
          <p:cNvPicPr/>
          <p:nvPr/>
        </p:nvPicPr>
        <p:blipFill>
          <a:blip r:embed="rId2"/>
          <a:stretch/>
        </p:blipFill>
        <p:spPr>
          <a:xfrm>
            <a:off x="-2520" y="0"/>
            <a:ext cx="9146160" cy="68594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Shape 1"/>
          <p:cNvSpPr txBox="1"/>
          <p:nvPr/>
        </p:nvSpPr>
        <p:spPr>
          <a:xfrm>
            <a:off x="107640" y="0"/>
            <a:ext cx="8928720" cy="213264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i="1" strike="noStrike" spc="-1">
                <a:solidFill>
                  <a:srgbClr val="FF0000"/>
                </a:solidFill>
                <a:latin typeface="Calibri"/>
              </a:rPr>
              <a:t>Приём «Эпитет»</a:t>
            </a:r>
            <a:endParaRPr lang="ru-RU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5" name="TextShape 2"/>
          <p:cNvSpPr txBox="1"/>
          <p:nvPr/>
        </p:nvSpPr>
        <p:spPr>
          <a:xfrm>
            <a:off x="179640" y="1628640"/>
            <a:ext cx="8640720" cy="522900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Bef>
                <a:spcPts val="641"/>
              </a:spcBef>
              <a:spcAft>
                <a:spcPts val="1001"/>
              </a:spcAft>
            </a:pPr>
            <a:r>
              <a:rPr lang="ru-RU" sz="3200" b="1" u="sng" strike="noStrike" spc="-1">
                <a:solidFill>
                  <a:srgbClr val="000000"/>
                </a:solidFill>
                <a:uFillTx/>
                <a:latin typeface="Arial"/>
                <a:ea typeface="Calibri"/>
              </a:rPr>
              <a:t>Цель</a:t>
            </a: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Calibri"/>
              </a:rPr>
              <a:t> данного приёма – развитие  умения смыслового чтения текста. 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641"/>
              </a:spcBef>
              <a:spcAft>
                <a:spcPts val="1001"/>
              </a:spcAft>
            </a:pPr>
            <a:r>
              <a:rPr lang="ru-RU" sz="3200" b="1" u="sng" strike="noStrike" spc="-1">
                <a:solidFill>
                  <a:srgbClr val="000000"/>
                </a:solidFill>
                <a:uFillTx/>
                <a:latin typeface="Arial"/>
                <a:ea typeface="Calibri"/>
              </a:rPr>
              <a:t>Планируемый результат: 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641"/>
              </a:spcBef>
              <a:spcAft>
                <a:spcPts val="1001"/>
              </a:spcAft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Calibri"/>
              </a:rPr>
              <a:t>- демонстрируют умение смыслового чтения текста;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641"/>
              </a:spcBef>
              <a:spcAft>
                <a:spcPts val="1001"/>
              </a:spcAft>
            </a:pPr>
            <a:r>
              <a:rPr lang="ru-RU" sz="3200" b="0" strike="noStrike" spc="-1">
                <a:solidFill>
                  <a:srgbClr val="000000"/>
                </a:solidFill>
                <a:latin typeface="Arial"/>
                <a:ea typeface="Calibri"/>
              </a:rPr>
              <a:t> - анализируют и сравнивают заключенную в тексте информацию.</a:t>
            </a:r>
            <a:endParaRPr lang="ru-RU" sz="32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641"/>
              </a:spcBef>
              <a:spcAft>
                <a:spcPts val="1001"/>
              </a:spcAft>
            </a:pP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</a:pP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TextShape 1"/>
          <p:cNvSpPr txBox="1"/>
          <p:nvPr/>
        </p:nvSpPr>
        <p:spPr>
          <a:xfrm>
            <a:off x="107640" y="0"/>
            <a:ext cx="8712720" cy="126828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marL="343080" indent="-342720" algn="ctr">
              <a:lnSpc>
                <a:spcPct val="115000"/>
              </a:lnSpc>
              <a:spcBef>
                <a:spcPts val="459"/>
              </a:spcBef>
              <a:spcAft>
                <a:spcPts val="1001"/>
              </a:spcAft>
            </a:pPr>
            <a:r>
              <a:t/>
            </a:r>
            <a:br/>
            <a:r>
              <a:rPr lang="ru-RU" sz="23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Порыв, воспоминание,  забвение,  вдохновение,  встреча, радость</a:t>
            </a:r>
            <a:r>
              <a:t/>
            </a:r>
            <a:br/>
            <a:endParaRPr lang="ru-RU" sz="23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TextShape 2"/>
          <p:cNvSpPr txBox="1"/>
          <p:nvPr/>
        </p:nvSpPr>
        <p:spPr>
          <a:xfrm>
            <a:off x="107640" y="1196640"/>
            <a:ext cx="4389480" cy="55443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320"/>
              </a:spcBef>
              <a:spcAft>
                <a:spcPts val="1199"/>
              </a:spcAft>
            </a:pPr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Встреча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Я помню чудное мгновенье: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Передо мной явилась ты,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Как мимолетное виденье,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Как гений чистой красоты.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20000"/>
              </a:lnSpc>
              <a:spcBef>
                <a:spcPts val="320"/>
              </a:spcBef>
              <a:spcAft>
                <a:spcPts val="1199"/>
              </a:spcAft>
            </a:pPr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Воспоминание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20000"/>
              </a:lnSpc>
              <a:spcBef>
                <a:spcPts val="320"/>
              </a:spcBef>
              <a:spcAft>
                <a:spcPts val="1199"/>
              </a:spcAft>
            </a:pPr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В томленьях грусти безнадежной,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В тревогах шумной суеты,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Звучал мне долго голос нежный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снились милые черты.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Порыв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Шли годы. Бурь порыв мятежный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Рассеял прежние мечты,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я забыл твой голос нежный,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Твои небесные черты.</a:t>
            </a:r>
            <a:r>
              <a:t/>
            </a:r>
            <a:br/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8" name="TextShape 3"/>
          <p:cNvSpPr txBox="1"/>
          <p:nvPr/>
        </p:nvSpPr>
        <p:spPr>
          <a:xfrm>
            <a:off x="4645080" y="980640"/>
            <a:ext cx="4319280" cy="568836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320"/>
              </a:spcBef>
            </a:pPr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Забвение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В глуши, во мраке заточенья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Тянулись тихо дни мои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Без божества, без вдохновенья,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Без слез, без жизни, без любви.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t/>
            </a:r>
            <a:br/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Вдохновение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Душе настало пробужденье: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вот опять явилась ты,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Как мимолетное виденье,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Как гений чистой красоты.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</a:pPr>
            <a:r>
              <a:t/>
            </a:r>
            <a:br/>
            <a:r>
              <a:rPr lang="ru-RU" sz="1600" b="1" strike="noStrike" spc="-1">
                <a:solidFill>
                  <a:srgbClr val="000000"/>
                </a:solidFill>
                <a:latin typeface="Arial"/>
                <a:ea typeface="Times New Roman"/>
              </a:rPr>
              <a:t>Радость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сердце бьется в упоенье,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для него воскресли вновь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божество, и вдохновенье,</a:t>
            </a:r>
            <a:r>
              <a:t/>
            </a:r>
            <a:br/>
            <a:r>
              <a:rPr lang="ru-RU" sz="1600" b="0" strike="noStrike" spc="-1">
                <a:solidFill>
                  <a:srgbClr val="000000"/>
                </a:solidFill>
                <a:latin typeface="Arial"/>
                <a:ea typeface="Times New Roman"/>
              </a:rPr>
              <a:t>И жизнь, и слезы, и любовь.</a:t>
            </a:r>
            <a:endParaRPr lang="ru-RU" sz="16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2"/>
          <p:cNvPicPr/>
          <p:nvPr/>
        </p:nvPicPr>
        <p:blipFill>
          <a:blip r:embed="rId2"/>
          <a:stretch/>
        </p:blipFill>
        <p:spPr>
          <a:xfrm>
            <a:off x="3312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2"/>
          <p:cNvPicPr/>
          <p:nvPr/>
        </p:nvPicPr>
        <p:blipFill>
          <a:blip r:embed="rId3"/>
          <a:stretch/>
        </p:blipFill>
        <p:spPr>
          <a:xfrm>
            <a:off x="0" y="14400"/>
            <a:ext cx="4427640" cy="6843240"/>
          </a:xfrm>
          <a:prstGeom prst="rect">
            <a:avLst/>
          </a:prstGeom>
          <a:ln>
            <a:noFill/>
          </a:ln>
        </p:spPr>
      </p:pic>
      <p:pic>
        <p:nvPicPr>
          <p:cNvPr id="241" name="Рисунок 4"/>
          <p:cNvPicPr/>
          <p:nvPr/>
        </p:nvPicPr>
        <p:blipFill>
          <a:blip r:embed="rId4"/>
          <a:stretch/>
        </p:blipFill>
        <p:spPr>
          <a:xfrm>
            <a:off x="4644000" y="14400"/>
            <a:ext cx="4499640" cy="68432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CustomShape 1"/>
          <p:cNvSpPr/>
          <p:nvPr/>
        </p:nvSpPr>
        <p:spPr>
          <a:xfrm>
            <a:off x="323640" y="476640"/>
            <a:ext cx="8640720" cy="4046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15000"/>
              </a:lnSpc>
              <a:spcAft>
                <a:spcPts val="1001"/>
              </a:spcAft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Aft>
                <a:spcPts val="1001"/>
              </a:spcAft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Aft>
                <a:spcPts val="1001"/>
              </a:spcAft>
            </a:pPr>
            <a:r>
              <a:rPr lang="ru-RU" sz="3600" b="1" u="sng" strike="noStrike" spc="-1">
                <a:solidFill>
                  <a:srgbClr val="FF0000"/>
                </a:solidFill>
                <a:uFillTx/>
                <a:latin typeface="Arial"/>
                <a:ea typeface="Calibri"/>
              </a:rPr>
              <a:t>Цель игры: </a:t>
            </a: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учить детей связно выражать свои мысли, составлять сложные предложения, устанавливать причинно-следственные связи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CustomShape 1"/>
          <p:cNvSpPr/>
          <p:nvPr/>
        </p:nvSpPr>
        <p:spPr>
          <a:xfrm>
            <a:off x="0" y="188640"/>
            <a:ext cx="9143640" cy="6397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Arial"/>
                <a:ea typeface="Calibri"/>
              </a:rPr>
              <a:t>           </a:t>
            </a:r>
            <a:r>
              <a:rPr lang="ru-RU" sz="3600" b="1" u="sng" strike="noStrike" spc="-1">
                <a:solidFill>
                  <a:srgbClr val="1F497D"/>
                </a:solidFill>
                <a:uFillTx/>
                <a:latin typeface="Arial"/>
                <a:ea typeface="Calibri"/>
              </a:rPr>
              <a:t>Планируемый результат: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Arial"/>
                <a:ea typeface="Calibri"/>
              </a:rPr>
              <a:t> </a:t>
            </a: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- </a:t>
            </a:r>
            <a:r>
              <a:rPr lang="ru-RU" sz="3600" b="1" strike="noStrike" spc="-1">
                <a:solidFill>
                  <a:srgbClr val="00B050"/>
                </a:solidFill>
                <a:latin typeface="Arial"/>
                <a:ea typeface="Calibri"/>
              </a:rPr>
              <a:t>пополнение</a:t>
            </a:r>
            <a:r>
              <a:rPr lang="ru-RU" sz="3600" b="1" strike="noStrike" spc="-1">
                <a:solidFill>
                  <a:srgbClr val="000000"/>
                </a:solidFill>
                <a:latin typeface="Arial"/>
                <a:ea typeface="Calibri"/>
              </a:rPr>
              <a:t> </a:t>
            </a: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словарного запаса ребёнка;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 - </a:t>
            </a:r>
            <a:r>
              <a:rPr lang="ru-RU" sz="3600" b="1" strike="noStrike" spc="-1">
                <a:solidFill>
                  <a:srgbClr val="00B050"/>
                </a:solidFill>
                <a:latin typeface="Arial"/>
                <a:ea typeface="Calibri"/>
              </a:rPr>
              <a:t>развитие</a:t>
            </a: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 логического мышления, связной речи; 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endParaRPr lang="ru-RU" sz="36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 - </a:t>
            </a:r>
            <a:r>
              <a:rPr lang="ru-RU" sz="3600" b="1" strike="noStrike" spc="-1">
                <a:solidFill>
                  <a:srgbClr val="00B050"/>
                </a:solidFill>
                <a:latin typeface="Arial"/>
                <a:ea typeface="Calibri"/>
              </a:rPr>
              <a:t>анализ и систематизирование</a:t>
            </a:r>
            <a:r>
              <a:rPr lang="ru-RU" sz="3600" b="0" strike="noStrike" spc="-1">
                <a:solidFill>
                  <a:srgbClr val="00B050"/>
                </a:solidFill>
                <a:latin typeface="Arial"/>
                <a:ea typeface="Calibri"/>
              </a:rPr>
              <a:t> </a:t>
            </a:r>
            <a:r>
              <a:rPr lang="ru-RU" sz="3600" b="0" strike="noStrike" spc="-1">
                <a:solidFill>
                  <a:srgbClr val="000000"/>
                </a:solidFill>
                <a:latin typeface="Arial"/>
                <a:ea typeface="Calibri"/>
              </a:rPr>
              <a:t>полученных знаний.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Тема5</Template>
  <TotalTime>331</TotalTime>
  <Words>147</Words>
  <Application>Microsoft Office PowerPoint</Application>
  <PresentationFormat>Экран (4:3)</PresentationFormat>
  <Paragraphs>49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30" baseType="lpstr">
      <vt:lpstr>Adobe Gothic Std B</vt:lpstr>
      <vt:lpstr>Arial</vt:lpstr>
      <vt:lpstr>Calibri</vt:lpstr>
      <vt:lpstr>DejaVu Sans</vt:lpstr>
      <vt:lpstr>StarSymbol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читательской грамотности на уроках музыки Прием «Эпитет» Игра «Что сначала, что потом» </dc:title>
  <dc:subject/>
  <dc:creator>Дарья</dc:creator>
  <dc:description/>
  <cp:lastModifiedBy>Дарья</cp:lastModifiedBy>
  <cp:revision>24</cp:revision>
  <dcterms:created xsi:type="dcterms:W3CDTF">2020-12-14T06:09:46Z</dcterms:created>
  <dcterms:modified xsi:type="dcterms:W3CDTF">2020-12-23T01:27:03Z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2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17</vt:i4>
  </property>
</Properties>
</file>