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257" r:id="rId2"/>
    <p:sldId id="258" r:id="rId3"/>
    <p:sldId id="319" r:id="rId4"/>
    <p:sldId id="320" r:id="rId5"/>
    <p:sldId id="321" r:id="rId6"/>
    <p:sldId id="322" r:id="rId7"/>
    <p:sldId id="323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68" r:id="rId22"/>
    <p:sldId id="372" r:id="rId23"/>
    <p:sldId id="347" r:id="rId24"/>
    <p:sldId id="348" r:id="rId25"/>
    <p:sldId id="349" r:id="rId26"/>
    <p:sldId id="350" r:id="rId27"/>
    <p:sldId id="351" r:id="rId28"/>
    <p:sldId id="352" r:id="rId29"/>
    <p:sldId id="353" r:id="rId30"/>
    <p:sldId id="354" r:id="rId31"/>
    <p:sldId id="355" r:id="rId32"/>
    <p:sldId id="356" r:id="rId33"/>
    <p:sldId id="357" r:id="rId34"/>
    <p:sldId id="358" r:id="rId35"/>
    <p:sldId id="359" r:id="rId36"/>
    <p:sldId id="360" r:id="rId37"/>
    <p:sldId id="361" r:id="rId38"/>
    <p:sldId id="362" r:id="rId39"/>
    <p:sldId id="363" r:id="rId40"/>
    <p:sldId id="364" r:id="rId41"/>
    <p:sldId id="365" r:id="rId42"/>
    <p:sldId id="366" r:id="rId43"/>
    <p:sldId id="367" r:id="rId44"/>
    <p:sldId id="369" r:id="rId45"/>
    <p:sldId id="370" r:id="rId46"/>
    <p:sldId id="371" r:id="rId47"/>
    <p:sldId id="373" r:id="rId4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CCFF33"/>
    <a:srgbClr val="DF7DCA"/>
    <a:srgbClr val="AE5DFF"/>
    <a:srgbClr val="800080"/>
    <a:srgbClr val="80EA8D"/>
    <a:srgbClr val="642F04"/>
    <a:srgbClr val="351413"/>
    <a:srgbClr val="212911"/>
    <a:srgbClr val="1A210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20" autoAdjust="0"/>
    <p:restoredTop sz="94660"/>
  </p:normalViewPr>
  <p:slideViewPr>
    <p:cSldViewPr>
      <p:cViewPr varScale="1">
        <p:scale>
          <a:sx n="108" d="100"/>
          <a:sy n="108" d="100"/>
        </p:scale>
        <p:origin x="-174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963BEF-93B8-46E2-9E17-1E082CCA5161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6637E2-DC3F-4D12-BC14-6992AC1D16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011743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9413D5-C178-4D2A-87C4-B25D6DF7E349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10</a:t>
            </a:fld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11</a:t>
            </a:fld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12</a:t>
            </a:fld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14</a:t>
            </a:fld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15</a:t>
            </a:fld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16</a:t>
            </a:fld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17</a:t>
            </a:fld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18</a:t>
            </a:fld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19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415503-F96C-444A-9BF1-735A2AC34F68}" type="slidenum">
              <a:rPr lang="ru-RU" smtClean="0"/>
              <a:pPr/>
              <a:t>2</a:t>
            </a:fld>
            <a:endParaRPr lang="ru-RU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20</a:t>
            </a:fld>
            <a:endParaRPr 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21</a:t>
            </a:fld>
            <a:endParaRPr 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22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9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5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32C04-C30A-4CC7-ACC3-8D07A76C134E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slide" Target="slide3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slide" Target="slide33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slide" Target="slide34.xml"/><Relationship Id="rId7" Type="http://schemas.openxmlformats.org/officeDocument/2006/relationships/slide" Target="slide2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slide" Target="slide3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5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slide" Target="slide36.xml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slide" Target="slide37.xml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slide" Target="slide38.xml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slide" Target="slide3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5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7" Type="http://schemas.openxmlformats.org/officeDocument/2006/relationships/image" Target="../media/image4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slide" Target="slide42.xml"/><Relationship Id="rId4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3" Type="http://schemas.openxmlformats.org/officeDocument/2006/relationships/image" Target="../media/image3.jpeg"/><Relationship Id="rId21" Type="http://schemas.openxmlformats.org/officeDocument/2006/relationships/slide" Target="slide20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" Type="http://schemas.openxmlformats.org/officeDocument/2006/relationships/notesSlide" Target="../notesSlides/notesSlide2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image" Target="../media/image4.png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2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4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4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47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slide" Target="slide4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slide" Target="slide2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slide" Target="slide2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slide" Target="slide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slide" Target="slide2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slide" Target="slide2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slide" Target="slide2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0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5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0008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5508104" y="5157192"/>
            <a:ext cx="34918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ru-RU" sz="1400" b="1" dirty="0" smtClean="0">
                <a:latin typeface="Times New Roman" pitchFamily="18" charset="0"/>
              </a:rPr>
              <a:t>Автор: Чумаченко Татьяна </a:t>
            </a:r>
            <a:r>
              <a:rPr lang="ru-RU" sz="1400" b="1" dirty="0" smtClean="0">
                <a:latin typeface="Times New Roman" pitchFamily="18" charset="0"/>
              </a:rPr>
              <a:t>Николаевна</a:t>
            </a:r>
            <a:endParaRPr lang="ru-RU" sz="1400" b="1" dirty="0" smtClean="0">
              <a:latin typeface="Times New Roman" pitchFamily="18" charset="0"/>
            </a:endParaRPr>
          </a:p>
        </p:txBody>
      </p:sp>
      <p:pic>
        <p:nvPicPr>
          <p:cNvPr id="12" name="Рисунок 11" descr="Рисунок19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5652120" y="6021288"/>
            <a:ext cx="3240360" cy="43204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259632" y="908720"/>
            <a:ext cx="676875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ИГРА</a:t>
            </a:r>
            <a:endParaRPr lang="ru-RU" sz="4400" b="1" cap="none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«Я – юный патриот»</a:t>
            </a:r>
            <a:endParaRPr lang="ru-RU" sz="44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C:\Users\1\Desktop\конкурс по патриотизму\b_4cdd7d12622623fa88b39b196ba43f7f198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2596166"/>
            <a:ext cx="5328592" cy="4261833"/>
          </a:xfrm>
          <a:prstGeom prst="rect">
            <a:avLst/>
          </a:prstGeom>
          <a:noFill/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79512" y="0"/>
            <a:ext cx="85689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ru-RU" sz="1400" b="1" dirty="0" smtClean="0">
                <a:latin typeface="Times New Roman" pitchFamily="18" charset="0"/>
              </a:rPr>
              <a:t>МУНИЦИПАЛЬНОЕ БЮДЖЕТНОЕ ОБЩЕОБРАЗОВАТЕЛЬНОЕ УЧРЕЖДЕНИЕ СРЕДНЯЯ ОБЩЕОБРАЗОВАТЕЛЬНАЯ </a:t>
            </a:r>
            <a:r>
              <a:rPr lang="ru-RU" sz="1400" b="1" dirty="0" smtClean="0">
                <a:latin typeface="Times New Roman" pitchFamily="18" charset="0"/>
              </a:rPr>
              <a:t>ШКОЛА №22 ИМЕНИ ГЕННАДИЯ ФЕДОТОВИЧА ПОНОМАРЕВА</a:t>
            </a:r>
            <a:endParaRPr lang="ru-RU" sz="1400" b="1" dirty="0">
              <a:latin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95536" y="1628800"/>
            <a:ext cx="84249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600" dirty="0" smtClean="0">
                <a:latin typeface="Georgia" pitchFamily="18" charset="0"/>
              </a:rPr>
              <a:t>Назовите первого космонавта?</a:t>
            </a:r>
            <a:endParaRPr lang="ru-RU" sz="3600" dirty="0" smtClean="0"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gradFill flip="none" rotWithShape="1"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>Путешественники </a:t>
            </a:r>
            <a:endParaRPr lang="ru-RU" sz="3200" b="1" spc="50" dirty="0">
              <a:ln w="11430">
                <a:solidFill>
                  <a:srgbClr val="351413"/>
                </a:solidFill>
              </a:ln>
              <a:gradFill flip="none" rotWithShape="1"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18900000" scaled="1"/>
                <a:tileRect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30</a:t>
            </a:r>
            <a:endParaRPr lang="ru-RU" sz="3200" b="1" spc="50" dirty="0">
              <a:ln w="11430">
                <a:solidFill>
                  <a:srgbClr val="351413"/>
                </a:solidFill>
              </a:ln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07704" y="251937"/>
            <a:ext cx="6192688" cy="584775"/>
          </a:xfrm>
          <a:prstGeom prst="rect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МОЯ РОССИЯ </a:t>
            </a:r>
            <a:endParaRPr lang="ru-RU" sz="3200" b="1" spc="50" dirty="0">
              <a:ln w="11430">
                <a:solidFill>
                  <a:srgbClr val="351413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AutoShape 4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39552" y="5805264"/>
            <a:ext cx="1944216" cy="576064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Ю. Гагарин</a:t>
            </a:r>
            <a:endParaRPr lang="ru-RU" sz="2800" b="1" dirty="0"/>
          </a:p>
        </p:txBody>
      </p:sp>
      <p:sp>
        <p:nvSpPr>
          <p:cNvPr id="14" name="AutoShape 4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635896" y="5805264"/>
            <a:ext cx="1944216" cy="576064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Г.М</a:t>
            </a:r>
            <a:r>
              <a:rPr lang="ru-RU" sz="2800" b="1" dirty="0" smtClean="0"/>
              <a:t>. Гречко</a:t>
            </a:r>
            <a:endParaRPr lang="ru-RU" sz="2800" b="1" dirty="0"/>
          </a:p>
        </p:txBody>
      </p:sp>
      <p:sp>
        <p:nvSpPr>
          <p:cNvPr id="16" name="AutoShape 4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660232" y="5805264"/>
            <a:ext cx="1944216" cy="576064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b="1" dirty="0" smtClean="0"/>
              <a:t>В.А. </a:t>
            </a:r>
            <a:r>
              <a:rPr lang="ru-RU" b="1" dirty="0" err="1" smtClean="0"/>
              <a:t>Джанибеков</a:t>
            </a:r>
            <a:endParaRPr lang="ru-RU" b="1" dirty="0"/>
          </a:p>
        </p:txBody>
      </p:sp>
      <p:pic>
        <p:nvPicPr>
          <p:cNvPr id="35842" name="Picture 2" descr="https://interesnyefakty.org/wp-content/uploads/Foto-Geroy-Sovetskogo-Soyuza-YUriy-Gagari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2996952"/>
            <a:ext cx="1975770" cy="2664296"/>
          </a:xfrm>
          <a:prstGeom prst="rect">
            <a:avLst/>
          </a:prstGeom>
          <a:noFill/>
        </p:spPr>
      </p:pic>
      <p:pic>
        <p:nvPicPr>
          <p:cNvPr id="35844" name="Picture 4" descr="https://pix-feed.com/wp-content/uploads/2017/12/5_html_3b70356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3888" y="2996952"/>
            <a:ext cx="2097712" cy="2664296"/>
          </a:xfrm>
          <a:prstGeom prst="rect">
            <a:avLst/>
          </a:prstGeom>
          <a:noFill/>
        </p:spPr>
      </p:pic>
      <p:pic>
        <p:nvPicPr>
          <p:cNvPr id="35846" name="Picture 6" descr="http://12apr.su/books/item/f00/s00/z0000033/pic/00004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60232" y="2971684"/>
            <a:ext cx="1872208" cy="268956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115616" y="1916832"/>
            <a:ext cx="66967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gradFill flip="none" rotWithShape="1"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>Путешественники </a:t>
            </a:r>
            <a:endParaRPr lang="ru-RU" sz="3200" b="1" spc="50" dirty="0">
              <a:ln w="11430">
                <a:solidFill>
                  <a:srgbClr val="351413"/>
                </a:solidFill>
              </a:ln>
              <a:gradFill flip="none" rotWithShape="1"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18900000" scaled="1"/>
                <a:tileRect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40</a:t>
            </a:r>
            <a:endParaRPr lang="ru-RU" sz="3200" b="1" spc="50" dirty="0">
              <a:ln w="11430">
                <a:solidFill>
                  <a:srgbClr val="351413"/>
                </a:solidFill>
              </a:ln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27584" y="1916832"/>
            <a:ext cx="7488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atin typeface="Georgia" pitchFamily="18" charset="0"/>
              </a:rPr>
              <a:t>Как выглядит герб России?</a:t>
            </a:r>
            <a:endParaRPr lang="ru-RU" sz="3600" dirty="0"/>
          </a:p>
        </p:txBody>
      </p:sp>
      <p:sp>
        <p:nvSpPr>
          <p:cNvPr id="13" name="TextBox 12"/>
          <p:cNvSpPr txBox="1"/>
          <p:nvPr/>
        </p:nvSpPr>
        <p:spPr>
          <a:xfrm>
            <a:off x="1907704" y="251937"/>
            <a:ext cx="6192688" cy="584775"/>
          </a:xfrm>
          <a:prstGeom prst="rect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МОЯ РОССИЯ </a:t>
            </a:r>
            <a:endParaRPr lang="ru-RU" sz="3200" b="1" spc="50" dirty="0">
              <a:ln w="11430">
                <a:solidFill>
                  <a:srgbClr val="351413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6" name="Picture 4" descr="https://avatars.mds.yandex.net/get-pdb/1780525/69b0769e-3112-4637-9ec6-294760a7bd25/s120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2852936"/>
            <a:ext cx="2810068" cy="1728192"/>
          </a:xfrm>
          <a:prstGeom prst="rect">
            <a:avLst/>
          </a:prstGeom>
          <a:noFill/>
        </p:spPr>
      </p:pic>
      <p:pic>
        <p:nvPicPr>
          <p:cNvPr id="33798" name="Picture 6" descr="https://dostavkin.com/wp-content/uploads/2019/02/ea3abf9793196b2de6f3310c6943552e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8" y="2924944"/>
            <a:ext cx="2057372" cy="1728192"/>
          </a:xfrm>
          <a:prstGeom prst="rect">
            <a:avLst/>
          </a:prstGeom>
          <a:noFill/>
        </p:spPr>
      </p:pic>
      <p:pic>
        <p:nvPicPr>
          <p:cNvPr id="33800" name="Picture 8" descr="https://im0-tub-ru.yandex.net/i?id=3996c9c2eeec9857c69548344899b9b8&amp;n=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35896" y="2636912"/>
            <a:ext cx="1728192" cy="200370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755576" y="908720"/>
            <a:ext cx="813690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Что относится к достопримечательностям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России?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50</a:t>
            </a:r>
            <a:endParaRPr lang="ru-RU" sz="3200" b="1" spc="50" dirty="0">
              <a:ln w="11430">
                <a:solidFill>
                  <a:srgbClr val="351413"/>
                </a:solidFill>
              </a:ln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07704" y="251937"/>
            <a:ext cx="6192688" cy="584775"/>
          </a:xfrm>
          <a:prstGeom prst="rect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МОЯ РОССИЯ </a:t>
            </a:r>
            <a:endParaRPr lang="ru-RU" sz="3200" b="1" spc="50" dirty="0">
              <a:ln w="11430">
                <a:solidFill>
                  <a:srgbClr val="351413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8" name="Picture 4" descr="https://cdn-nus-1.pinme.ru/photo/2b/27/2b27b66ec7effe12d92a2b8b0be0d92e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564904"/>
            <a:ext cx="2088233" cy="2088232"/>
          </a:xfrm>
          <a:prstGeom prst="rect">
            <a:avLst/>
          </a:prstGeom>
          <a:noFill/>
        </p:spPr>
      </p:pic>
      <p:pic>
        <p:nvPicPr>
          <p:cNvPr id="31750" name="Picture 6" descr="http://russiantourism.ru/netcat_files/2343_25388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2564904"/>
            <a:ext cx="2232248" cy="2088232"/>
          </a:xfrm>
          <a:prstGeom prst="rect">
            <a:avLst/>
          </a:prstGeom>
          <a:noFill/>
        </p:spPr>
      </p:pic>
      <p:pic>
        <p:nvPicPr>
          <p:cNvPr id="31752" name="Picture 8" descr="https://s1.1zoom.ru/big3/370/363022-admin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2564904"/>
            <a:ext cx="2448272" cy="2108234"/>
          </a:xfrm>
          <a:prstGeom prst="rect">
            <a:avLst/>
          </a:prstGeom>
          <a:noFill/>
        </p:spPr>
      </p:pic>
      <p:pic>
        <p:nvPicPr>
          <p:cNvPr id="31754" name="Picture 10" descr="http://view-photo.ru/wp-content/uploads/2015/10/DSC00106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71800" y="4725144"/>
            <a:ext cx="2880320" cy="1920213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>
            <a:alpha val="8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35696" y="260648"/>
            <a:ext cx="5832648" cy="584775"/>
          </a:xfrm>
          <a:prstGeom prst="rect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ПАМЯТНИКИ РОССИИ</a:t>
            </a:r>
            <a:endParaRPr lang="ru-RU" sz="3200" b="1" spc="50" dirty="0">
              <a:ln w="11430">
                <a:solidFill>
                  <a:schemeClr val="accent1">
                    <a:lumMod val="50000"/>
                  </a:schemeClr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60648"/>
            <a:ext cx="648072" cy="584775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3200" b="1" spc="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27584" y="1124744"/>
            <a:ext cx="77768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Именно этот памятник напоминает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новым поколениям о том, как их предки хотели жить в мире, и как они сплотились после тягот борьбы с гитлеровской Германией.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Ведь победа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стала возможна благодаря взаимовыручке, дружбе и братской любви между людьми разных национальностей.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https://pbs.twimg.com/media/DXm_XIyWkAI0vBM.jpg:lar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429000"/>
            <a:ext cx="3140014" cy="2088232"/>
          </a:xfrm>
          <a:prstGeom prst="rect">
            <a:avLst/>
          </a:prstGeom>
          <a:noFill/>
        </p:spPr>
      </p:pic>
      <p:pic>
        <p:nvPicPr>
          <p:cNvPr id="29700" name="Picture 4" descr="https://avatars.mds.yandex.net/get-pdb/51720/62463b44-1e84-4897-a791-61f436292fb4/s1200?webp=fals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3356992"/>
            <a:ext cx="1872208" cy="2820013"/>
          </a:xfrm>
          <a:prstGeom prst="rect">
            <a:avLst/>
          </a:prstGeom>
          <a:noFill/>
        </p:spPr>
      </p:pic>
      <p:pic>
        <p:nvPicPr>
          <p:cNvPr id="29702" name="Picture 6" descr="http://nevsepic.com.ua/uploads/posts/2012-04/1335703088-519586-image_26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3212976"/>
            <a:ext cx="2976331" cy="2232248"/>
          </a:xfrm>
          <a:prstGeom prst="rect">
            <a:avLst/>
          </a:prstGeom>
          <a:noFill/>
        </p:spPr>
      </p:pic>
      <p:sp>
        <p:nvSpPr>
          <p:cNvPr id="13" name="AutoShape 47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79512" y="5805264"/>
            <a:ext cx="3096344" cy="432048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Фонтан «Дружба народов»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AutoShape 47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563888" y="6237312"/>
            <a:ext cx="2160240" cy="432048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РОДИНА МАТЬ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AutoShape 47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6228184" y="5661248"/>
            <a:ext cx="2160240" cy="792088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Рабочий и </a:t>
            </a:r>
          </a:p>
          <a:p>
            <a:pPr algn="ctr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колхозница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>
            <a:alpha val="9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267744" y="260648"/>
            <a:ext cx="5832648" cy="584775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Водоемы</a:t>
            </a:r>
            <a:endParaRPr lang="ru-RU" sz="3200" b="1" spc="50" dirty="0">
              <a:ln w="1143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60648"/>
            <a:ext cx="648072" cy="584775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endParaRPr lang="ru-RU" sz="3200" b="1" spc="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35696" y="260648"/>
            <a:ext cx="5832648" cy="584775"/>
          </a:xfrm>
          <a:prstGeom prst="rect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ПАМЯТНИКИ РОССИИ</a:t>
            </a:r>
            <a:endParaRPr lang="ru-RU" sz="3200" b="1" spc="50" dirty="0">
              <a:ln w="11430">
                <a:solidFill>
                  <a:schemeClr val="accent1">
                    <a:lumMod val="50000"/>
                  </a:schemeClr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1520" y="1124745"/>
            <a:ext cx="86409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Какой из этих памятников установлен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самом центре Сургута в 2002 году. В бронзе увековечены князь Федор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Борятинский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воевода Владимир Аничков, безымянные священник и казак-плотник. Первые две личности известны истории, именно они по царскому указу прибыли в самую сердцевину Западной Сибири, «чтобы град Сургут построить». Сибирь брали казаки во главе с атаманом Ермаком, кроме того, Сургут возводился плотниками из числа казаков, поэтому появилась в композиции четвёртая персона казака. Фигура священнослужителя — образ идеи православия, пришедшего вместе с царёвыми людьми на землю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Югры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2" name="Picture 4" descr="https://i.pinimg.com/originals/04/0c/c5/040cc513433c9bf138a94ff4ca26455d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3573016"/>
            <a:ext cx="2376264" cy="3065381"/>
          </a:xfrm>
          <a:prstGeom prst="rect">
            <a:avLst/>
          </a:prstGeom>
          <a:noFill/>
        </p:spPr>
      </p:pic>
      <p:pic>
        <p:nvPicPr>
          <p:cNvPr id="27654" name="Picture 6" descr="https://cs9.pikabu.ru/post_img/2016/09/26/11/og_og_1474915040260935712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573016"/>
            <a:ext cx="3024336" cy="2880320"/>
          </a:xfrm>
          <a:prstGeom prst="rect">
            <a:avLst/>
          </a:prstGeom>
          <a:noFill/>
        </p:spPr>
      </p:pic>
      <p:pic>
        <p:nvPicPr>
          <p:cNvPr id="27656" name="Picture 8" descr="https://i6.photo.2gis.com/images/geo/32/4503599639883566_9de3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24128" y="3573016"/>
            <a:ext cx="3132348" cy="288032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316416" y="260648"/>
            <a:ext cx="648072" cy="584775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endParaRPr lang="ru-RU" sz="3200" b="1" spc="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35696" y="260648"/>
            <a:ext cx="5832648" cy="584775"/>
          </a:xfrm>
          <a:prstGeom prst="rect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ПАМЯТНИКИ РОССИИ</a:t>
            </a:r>
            <a:endParaRPr lang="ru-RU" sz="3200" b="1" spc="50" dirty="0">
              <a:ln w="11430">
                <a:solidFill>
                  <a:schemeClr val="accent1">
                    <a:lumMod val="50000"/>
                  </a:schemeClr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611560" y="1412776"/>
            <a:ext cx="763284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Какой из этих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памятников установлен в Сургуте в 2006 году и посвящён УЛЫБКЕ.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https://ne-kurim.ru/forum/attachments/aac9d668-9fa9-4d0b-addc-75a9576fc342-jpeg.958993/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3645024"/>
            <a:ext cx="3760425" cy="2808312"/>
          </a:xfrm>
          <a:prstGeom prst="rect">
            <a:avLst/>
          </a:prstGeom>
          <a:noFill/>
        </p:spPr>
      </p:pic>
      <p:pic>
        <p:nvPicPr>
          <p:cNvPr id="25604" name="Picture 4" descr="https://i4.photo.2gis.com/images/geo/5/703687455410804_b5b2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2852936"/>
            <a:ext cx="2268252" cy="2880320"/>
          </a:xfrm>
          <a:prstGeom prst="rect">
            <a:avLst/>
          </a:prstGeom>
          <a:noFill/>
        </p:spPr>
      </p:pic>
      <p:pic>
        <p:nvPicPr>
          <p:cNvPr id="25606" name="Picture 6" descr="https://img1.liveinternet.ru/images/attach/c/4/84/436/84436665_large_4437747_33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03740" y="2924944"/>
            <a:ext cx="2340260" cy="302433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51520" y="1340768"/>
            <a:ext cx="889248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Именно об этом памятнике Сургута говорят: он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гербовый символ и покровитель города. По легенде лис был красный. И не лис вовсе, а перевоплощенный небесный всадник, спустившийся в таком обличии на землю и после пожара почерневший.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60648"/>
            <a:ext cx="648072" cy="584775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40</a:t>
            </a:r>
            <a:endParaRPr lang="ru-RU" sz="3200" b="1" spc="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https://img.lookmytrips.com/images/look7j48/5b7593aeff93674fcb04ab7f-5b7ee3dd8376d-1dntout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4005064"/>
            <a:ext cx="2843808" cy="2132856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835696" y="260648"/>
            <a:ext cx="5832648" cy="584775"/>
          </a:xfrm>
          <a:prstGeom prst="rect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ПАМЯТНИКИ РОССИИ</a:t>
            </a:r>
            <a:endParaRPr lang="ru-RU" sz="3200" b="1" spc="50" dirty="0">
              <a:ln w="11430">
                <a:solidFill>
                  <a:schemeClr val="accent1">
                    <a:lumMod val="50000"/>
                  </a:schemeClr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6" name="Picture 4" descr="https://vologda-oblast.ru/upload/medialibrary/f91/pic_cc264cad118ebecdd3f71255f1186c35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4077072"/>
            <a:ext cx="2696928" cy="2088232"/>
          </a:xfrm>
          <a:prstGeom prst="rect">
            <a:avLst/>
          </a:prstGeom>
          <a:noFill/>
        </p:spPr>
      </p:pic>
      <p:pic>
        <p:nvPicPr>
          <p:cNvPr id="23558" name="Picture 6" descr="https://i.pinimg.com/originals/4d/63/f2/4d63f232b5516bc0e1019d6959bbad73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15816" y="3645024"/>
            <a:ext cx="3240360" cy="2161296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79512" y="1628800"/>
            <a:ext cx="89644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Какому лакомству установили памятник в Сургуте ?</a:t>
            </a:r>
            <a:endParaRPr lang="ru-RU" sz="2800" dirty="0" smtClean="0"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60648"/>
            <a:ext cx="648072" cy="584775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50</a:t>
            </a:r>
            <a:endParaRPr lang="ru-RU" sz="3200" b="1" spc="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35696" y="260648"/>
            <a:ext cx="5832648" cy="584775"/>
          </a:xfrm>
          <a:prstGeom prst="rect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ПАМЯТНИКИ РОССИИ</a:t>
            </a:r>
            <a:endParaRPr lang="ru-RU" sz="3200" b="1" spc="50" dirty="0">
              <a:ln w="11430">
                <a:solidFill>
                  <a:schemeClr val="accent1">
                    <a:lumMod val="50000"/>
                  </a:schemeClr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AutoShape 4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67544" y="5877272"/>
            <a:ext cx="1944216" cy="576064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Торту</a:t>
            </a:r>
            <a:endParaRPr lang="ru-RU" sz="2800" b="1" dirty="0"/>
          </a:p>
        </p:txBody>
      </p:sp>
      <p:sp>
        <p:nvSpPr>
          <p:cNvPr id="14" name="AutoShape 4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91880" y="5877272"/>
            <a:ext cx="1944216" cy="576064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Варенью</a:t>
            </a:r>
            <a:endParaRPr lang="ru-RU" sz="2800" b="1" dirty="0"/>
          </a:p>
        </p:txBody>
      </p:sp>
      <p:sp>
        <p:nvSpPr>
          <p:cNvPr id="16" name="AutoShape 4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732240" y="5877272"/>
            <a:ext cx="1944216" cy="576064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Сгущёнке</a:t>
            </a:r>
            <a:endParaRPr lang="ru-RU" sz="2800" b="1" dirty="0"/>
          </a:p>
        </p:txBody>
      </p:sp>
      <p:pic>
        <p:nvPicPr>
          <p:cNvPr id="21506" name="Picture 2" descr="https://tslm.ru/images/info/p9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356992"/>
            <a:ext cx="2808312" cy="2220526"/>
          </a:xfrm>
          <a:prstGeom prst="rect">
            <a:avLst/>
          </a:prstGeom>
          <a:noFill/>
        </p:spPr>
      </p:pic>
      <p:pic>
        <p:nvPicPr>
          <p:cNvPr id="21508" name="Picture 4" descr="https://avatars.mds.yandex.net/get-pdb/1630946/211dec84-3a87-4683-b2aa-db171f9aea1e/s120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5856" y="3068960"/>
            <a:ext cx="2369220" cy="2664296"/>
          </a:xfrm>
          <a:prstGeom prst="rect">
            <a:avLst/>
          </a:prstGeom>
          <a:noFill/>
        </p:spPr>
      </p:pic>
      <p:pic>
        <p:nvPicPr>
          <p:cNvPr id="21510" name="Picture 6" descr="https://avatars.mds.yandex.net/get-zen_doc/1064817/pub_5afaa0cc5816690b0a0190a5_5afaa10d1410c30992cccd30/scale_120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0" y="3645024"/>
            <a:ext cx="2989838" cy="201622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4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611560" y="1628800"/>
            <a:ext cx="82089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Назовите транспортное средство народа Ханты.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23728" y="332656"/>
            <a:ext cx="5832648" cy="584775"/>
          </a:xfrm>
          <a:prstGeom prst="rect">
            <a:avLst/>
          </a:prstGeom>
          <a:solidFill>
            <a:srgbClr val="AE5DFF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642F04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Традиции Ханты</a:t>
            </a:r>
            <a:endParaRPr lang="ru-RU" sz="3200" b="1" spc="50" dirty="0">
              <a:ln w="11430">
                <a:solidFill>
                  <a:srgbClr val="642F04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35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642F04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3200" b="1" spc="50" dirty="0">
              <a:ln w="11430">
                <a:solidFill>
                  <a:srgbClr val="642F04"/>
                </a:solidFill>
              </a:ln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https://versiya.info/uploads/posts/2019-07/1564549293_cattouchretcr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348880"/>
            <a:ext cx="3419872" cy="2276353"/>
          </a:xfrm>
          <a:prstGeom prst="rect">
            <a:avLst/>
          </a:prstGeom>
          <a:noFill/>
        </p:spPr>
      </p:pic>
      <p:pic>
        <p:nvPicPr>
          <p:cNvPr id="19460" name="Picture 4" descr="https://avatars.mds.yandex.net/get-pdb/1598687/b11bf756-beb4-4ce4-a30e-af80ea6f09ca/ori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4797152"/>
            <a:ext cx="2949506" cy="1944216"/>
          </a:xfrm>
          <a:prstGeom prst="rect">
            <a:avLst/>
          </a:prstGeom>
          <a:noFill/>
        </p:spPr>
      </p:pic>
      <p:pic>
        <p:nvPicPr>
          <p:cNvPr id="19462" name="Picture 6" descr="https://www.hibiny.com/images/news/2019/188252/c8ab08e042101ce4d1c81e49b9bb40ab0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52120" y="2348880"/>
            <a:ext cx="3321885" cy="2209183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5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547664" y="1196752"/>
            <a:ext cx="669674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000" dirty="0" smtClean="0">
                <a:latin typeface="Georgia" pitchFamily="18" charset="0"/>
              </a:rPr>
              <a:t>Что такое нарты?</a:t>
            </a:r>
            <a:endParaRPr lang="ru-RU" sz="4000" dirty="0" smtClean="0"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35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642F04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endParaRPr lang="ru-RU" sz="3200" b="1" spc="50" dirty="0">
              <a:ln w="11430">
                <a:solidFill>
                  <a:srgbClr val="642F04"/>
                </a:solidFill>
              </a:ln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35696" y="332656"/>
            <a:ext cx="5832648" cy="584775"/>
          </a:xfrm>
          <a:prstGeom prst="rect">
            <a:avLst/>
          </a:prstGeom>
          <a:solidFill>
            <a:srgbClr val="AE5DFF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642F04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Традиции Ханты</a:t>
            </a:r>
            <a:endParaRPr lang="ru-RU" sz="3200" b="1" spc="50" dirty="0">
              <a:ln w="11430">
                <a:solidFill>
                  <a:srgbClr val="642F04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https://forum.awd.ru/fake_non_existing_directory/1723872/thumb/43a/a66/43aa66b344c0f88dc8a58da7277572d7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4323400"/>
            <a:ext cx="3203848" cy="2534600"/>
          </a:xfrm>
          <a:prstGeom prst="rect">
            <a:avLst/>
          </a:prstGeom>
          <a:noFill/>
        </p:spPr>
      </p:pic>
      <p:pic>
        <p:nvPicPr>
          <p:cNvPr id="17412" name="Picture 4" descr="https://womanadvice.ru/sites/default/files/21/2015-12-13_2346/unty_iz_kamusa_3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5816" y="1916832"/>
            <a:ext cx="3249596" cy="2344374"/>
          </a:xfrm>
          <a:prstGeom prst="rect">
            <a:avLst/>
          </a:prstGeom>
          <a:noFill/>
        </p:spPr>
      </p:pic>
      <p:pic>
        <p:nvPicPr>
          <p:cNvPr id="17414" name="Picture 6" descr="https://smorodina.com/uploads/image/image/55433/002arheolog_museum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04657" y="4293096"/>
            <a:ext cx="3739343" cy="2492896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40000"/>
                <a:lumOff val="60000"/>
              </a:schemeClr>
            </a:gs>
            <a:gs pos="35000">
              <a:schemeClr val="accent4">
                <a:lumMod val="20000"/>
                <a:lumOff val="80000"/>
              </a:schemeClr>
            </a:gs>
            <a:gs pos="100000">
              <a:srgbClr val="F2EFF5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s://avatars.mds.yandex.net/get-zen_doc/1535103/pub_5c724646a0219800b21b995e_5c72464ea66f1a00b4e57f23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119" name="AutoShape 4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995936" y="836712"/>
            <a:ext cx="648072" cy="792088"/>
          </a:xfrm>
          <a:prstGeom prst="bevel">
            <a:avLst>
              <a:gd name="adj" fmla="val 7727"/>
            </a:avLst>
          </a:prstGeom>
          <a:solidFill>
            <a:srgbClr val="AE5DFF"/>
          </a:soli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10</a:t>
            </a:r>
          </a:p>
        </p:txBody>
      </p:sp>
      <p:sp>
        <p:nvSpPr>
          <p:cNvPr id="3121" name="AutoShape 4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04048" y="836712"/>
            <a:ext cx="647130" cy="792088"/>
          </a:xfrm>
          <a:prstGeom prst="bevel">
            <a:avLst>
              <a:gd name="adj" fmla="val 7727"/>
            </a:avLst>
          </a:prstGeom>
          <a:solidFill>
            <a:srgbClr val="AE5DFF"/>
          </a:soli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20</a:t>
            </a:r>
          </a:p>
        </p:txBody>
      </p:sp>
      <p:sp>
        <p:nvSpPr>
          <p:cNvPr id="3122" name="AutoShape 5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940152" y="836712"/>
            <a:ext cx="648072" cy="792088"/>
          </a:xfrm>
          <a:prstGeom prst="bevel">
            <a:avLst>
              <a:gd name="adj" fmla="val 7727"/>
            </a:avLst>
          </a:prstGeom>
          <a:solidFill>
            <a:srgbClr val="AE5DFF"/>
          </a:soli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30</a:t>
            </a:r>
          </a:p>
        </p:txBody>
      </p:sp>
      <p:sp>
        <p:nvSpPr>
          <p:cNvPr id="3123" name="AutoShape 5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6876256" y="836712"/>
            <a:ext cx="648072" cy="792088"/>
          </a:xfrm>
          <a:prstGeom prst="bevel">
            <a:avLst>
              <a:gd name="adj" fmla="val 7727"/>
            </a:avLst>
          </a:prstGeom>
          <a:solidFill>
            <a:srgbClr val="AE5DFF"/>
          </a:soli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40</a:t>
            </a:r>
          </a:p>
        </p:txBody>
      </p:sp>
      <p:sp>
        <p:nvSpPr>
          <p:cNvPr id="3124" name="AutoShape 52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7812360" y="836712"/>
            <a:ext cx="648072" cy="792088"/>
          </a:xfrm>
          <a:prstGeom prst="bevel">
            <a:avLst>
              <a:gd name="adj" fmla="val 7727"/>
            </a:avLst>
          </a:prstGeom>
          <a:solidFill>
            <a:srgbClr val="AE5DFF"/>
          </a:soli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50</a:t>
            </a:r>
          </a:p>
        </p:txBody>
      </p:sp>
      <p:sp>
        <p:nvSpPr>
          <p:cNvPr id="3130" name="AutoShape 58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923928" y="2276872"/>
            <a:ext cx="720080" cy="864096"/>
          </a:xfrm>
          <a:prstGeom prst="bevel">
            <a:avLst>
              <a:gd name="adj" fmla="val 7727"/>
            </a:avLst>
          </a:prstGeom>
          <a:solidFill>
            <a:srgbClr val="00B050"/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10</a:t>
            </a:r>
          </a:p>
        </p:txBody>
      </p:sp>
      <p:sp>
        <p:nvSpPr>
          <p:cNvPr id="3131" name="AutoShape 59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4932040" y="2276872"/>
            <a:ext cx="720080" cy="864096"/>
          </a:xfrm>
          <a:prstGeom prst="bevel">
            <a:avLst>
              <a:gd name="adj" fmla="val 7727"/>
            </a:avLst>
          </a:prstGeom>
          <a:solidFill>
            <a:srgbClr val="00B050"/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20</a:t>
            </a:r>
          </a:p>
        </p:txBody>
      </p:sp>
      <p:sp>
        <p:nvSpPr>
          <p:cNvPr id="3132" name="AutoShape 60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5940152" y="2276872"/>
            <a:ext cx="648072" cy="864096"/>
          </a:xfrm>
          <a:prstGeom prst="bevel">
            <a:avLst>
              <a:gd name="adj" fmla="val 7727"/>
            </a:avLst>
          </a:prstGeom>
          <a:solidFill>
            <a:srgbClr val="00B050"/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30</a:t>
            </a:r>
          </a:p>
        </p:txBody>
      </p:sp>
      <p:sp>
        <p:nvSpPr>
          <p:cNvPr id="3133" name="AutoShape 6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6876256" y="2276872"/>
            <a:ext cx="648072" cy="864096"/>
          </a:xfrm>
          <a:prstGeom prst="bevel">
            <a:avLst>
              <a:gd name="adj" fmla="val 7727"/>
            </a:avLst>
          </a:prstGeom>
          <a:solidFill>
            <a:srgbClr val="00B050"/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40</a:t>
            </a:r>
          </a:p>
        </p:txBody>
      </p:sp>
      <p:sp>
        <p:nvSpPr>
          <p:cNvPr id="3134" name="AutoShape 62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7812360" y="2276872"/>
            <a:ext cx="648072" cy="864096"/>
          </a:xfrm>
          <a:prstGeom prst="bevel">
            <a:avLst>
              <a:gd name="adj" fmla="val 7727"/>
            </a:avLst>
          </a:prstGeom>
          <a:solidFill>
            <a:srgbClr val="00B050"/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50</a:t>
            </a:r>
          </a:p>
        </p:txBody>
      </p:sp>
      <p:sp>
        <p:nvSpPr>
          <p:cNvPr id="3135" name="AutoShape 63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23928" y="4005064"/>
            <a:ext cx="720080" cy="936104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10</a:t>
            </a:r>
          </a:p>
        </p:txBody>
      </p:sp>
      <p:sp>
        <p:nvSpPr>
          <p:cNvPr id="3136" name="AutoShape 64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932040" y="4005064"/>
            <a:ext cx="720080" cy="936104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20</a:t>
            </a:r>
          </a:p>
        </p:txBody>
      </p:sp>
      <p:sp>
        <p:nvSpPr>
          <p:cNvPr id="3137" name="AutoShape 65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940152" y="4005064"/>
            <a:ext cx="720080" cy="936104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30</a:t>
            </a:r>
          </a:p>
        </p:txBody>
      </p:sp>
      <p:sp>
        <p:nvSpPr>
          <p:cNvPr id="3138" name="AutoShape 66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876256" y="4005064"/>
            <a:ext cx="648072" cy="936104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40</a:t>
            </a:r>
          </a:p>
        </p:txBody>
      </p:sp>
      <p:sp>
        <p:nvSpPr>
          <p:cNvPr id="3139" name="AutoShape 67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884368" y="4005064"/>
            <a:ext cx="648072" cy="936104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50</a:t>
            </a:r>
          </a:p>
        </p:txBody>
      </p:sp>
      <p:sp>
        <p:nvSpPr>
          <p:cNvPr id="3140" name="AutoShape 68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3923928" y="5445224"/>
            <a:ext cx="648072" cy="1008112"/>
          </a:xfrm>
          <a:prstGeom prst="bevel">
            <a:avLst>
              <a:gd name="adj" fmla="val 7727"/>
            </a:avLst>
          </a:prstGeom>
          <a:solidFill>
            <a:srgbClr val="DF7DCA"/>
          </a:soli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10</a:t>
            </a:r>
          </a:p>
        </p:txBody>
      </p:sp>
      <p:sp>
        <p:nvSpPr>
          <p:cNvPr id="3142" name="AutoShape 70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4932040" y="5445224"/>
            <a:ext cx="720080" cy="1008112"/>
          </a:xfrm>
          <a:prstGeom prst="bevel">
            <a:avLst>
              <a:gd name="adj" fmla="val 7727"/>
            </a:avLst>
          </a:prstGeom>
          <a:solidFill>
            <a:srgbClr val="DF7DCA"/>
          </a:soli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20</a:t>
            </a:r>
          </a:p>
        </p:txBody>
      </p:sp>
      <p:sp>
        <p:nvSpPr>
          <p:cNvPr id="3143" name="AutoShape 7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012160" y="5445224"/>
            <a:ext cx="648072" cy="1008112"/>
          </a:xfrm>
          <a:prstGeom prst="bevel">
            <a:avLst>
              <a:gd name="adj" fmla="val 7727"/>
            </a:avLst>
          </a:prstGeom>
          <a:solidFill>
            <a:srgbClr val="DF7DCA"/>
          </a:soli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30</a:t>
            </a:r>
          </a:p>
        </p:txBody>
      </p:sp>
      <p:sp>
        <p:nvSpPr>
          <p:cNvPr id="3144" name="AutoShape 72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948264" y="5445224"/>
            <a:ext cx="648072" cy="1008112"/>
          </a:xfrm>
          <a:prstGeom prst="bevel">
            <a:avLst>
              <a:gd name="adj" fmla="val 7727"/>
            </a:avLst>
          </a:prstGeom>
          <a:solidFill>
            <a:srgbClr val="DF7DCA"/>
          </a:soli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40</a:t>
            </a:r>
          </a:p>
        </p:txBody>
      </p:sp>
      <p:sp>
        <p:nvSpPr>
          <p:cNvPr id="3145" name="AutoShape 73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7884368" y="5445224"/>
            <a:ext cx="720080" cy="936104"/>
          </a:xfrm>
          <a:prstGeom prst="bevel">
            <a:avLst>
              <a:gd name="adj" fmla="val 7727"/>
            </a:avLst>
          </a:prstGeom>
          <a:solidFill>
            <a:srgbClr val="DF7DCA"/>
          </a:soli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50</a:t>
            </a:r>
          </a:p>
        </p:txBody>
      </p:sp>
      <p:sp>
        <p:nvSpPr>
          <p:cNvPr id="2" name="AutoShape 47"/>
          <p:cNvSpPr>
            <a:spLocks noChangeArrowheads="1"/>
          </p:cNvSpPr>
          <p:nvPr/>
        </p:nvSpPr>
        <p:spPr bwMode="auto">
          <a:xfrm>
            <a:off x="251520" y="764704"/>
            <a:ext cx="3384376" cy="1008112"/>
          </a:xfrm>
          <a:prstGeom prst="bevel">
            <a:avLst>
              <a:gd name="adj" fmla="val 7727"/>
            </a:avLst>
          </a:prstGeom>
          <a:solidFill>
            <a:srgbClr val="AE5DFF"/>
          </a:soli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000" b="1" cap="all" dirty="0" smtClean="0">
                <a:latin typeface="Times New Roman" pitchFamily="18" charset="0"/>
                <a:cs typeface="Times New Roman" pitchFamily="18" charset="0"/>
              </a:rPr>
              <a:t>Загадки</a:t>
            </a:r>
            <a:endParaRPr lang="ru-RU" sz="2000" b="1" cap="all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68"/>
          <p:cNvSpPr>
            <a:spLocks noChangeArrowheads="1"/>
          </p:cNvSpPr>
          <p:nvPr/>
        </p:nvSpPr>
        <p:spPr bwMode="auto">
          <a:xfrm>
            <a:off x="323528" y="5445224"/>
            <a:ext cx="3312368" cy="1008112"/>
          </a:xfrm>
          <a:prstGeom prst="bevel">
            <a:avLst>
              <a:gd name="adj" fmla="val 7727"/>
            </a:avLst>
          </a:prstGeom>
          <a:solidFill>
            <a:srgbClr val="DF7DCA"/>
          </a:soli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000" b="1" cap="all" dirty="0" smtClean="0">
                <a:latin typeface="Times New Roman" pitchFamily="18" charset="0"/>
                <a:cs typeface="Times New Roman" pitchFamily="18" charset="0"/>
              </a:rPr>
              <a:t>Традиции коренных </a:t>
            </a:r>
          </a:p>
          <a:p>
            <a:pPr algn="ctr"/>
            <a:r>
              <a:rPr lang="ru-RU" sz="2000" b="1" cap="all" dirty="0" smtClean="0">
                <a:latin typeface="Times New Roman" pitchFamily="18" charset="0"/>
                <a:cs typeface="Times New Roman" pitchFamily="18" charset="0"/>
              </a:rPr>
              <a:t>Народов Ханты</a:t>
            </a:r>
            <a:endParaRPr lang="ru-RU" sz="2000" b="1" cap="all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AutoShape 47"/>
          <p:cNvSpPr>
            <a:spLocks noChangeArrowheads="1"/>
          </p:cNvSpPr>
          <p:nvPr/>
        </p:nvSpPr>
        <p:spPr bwMode="auto">
          <a:xfrm>
            <a:off x="323528" y="4005064"/>
            <a:ext cx="3240360" cy="935087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000" b="1" cap="all" dirty="0" smtClean="0">
                <a:latin typeface="Times New Roman" pitchFamily="18" charset="0"/>
                <a:cs typeface="Times New Roman" pitchFamily="18" charset="0"/>
              </a:rPr>
              <a:t>Памятники </a:t>
            </a:r>
            <a:r>
              <a:rPr lang="ru-RU" sz="2000" b="1" cap="all" dirty="0" smtClean="0">
                <a:latin typeface="Times New Roman" pitchFamily="18" charset="0"/>
                <a:cs typeface="Times New Roman" pitchFamily="18" charset="0"/>
              </a:rPr>
              <a:t>России</a:t>
            </a:r>
            <a:endParaRPr lang="ru-RU" sz="2000" b="1" cap="all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AutoShape 47"/>
          <p:cNvSpPr>
            <a:spLocks noChangeArrowheads="1"/>
          </p:cNvSpPr>
          <p:nvPr/>
        </p:nvSpPr>
        <p:spPr bwMode="auto">
          <a:xfrm>
            <a:off x="251520" y="2276872"/>
            <a:ext cx="3384376" cy="1008112"/>
          </a:xfrm>
          <a:prstGeom prst="bevel">
            <a:avLst>
              <a:gd name="adj" fmla="val 7727"/>
            </a:avLst>
          </a:prstGeom>
          <a:solidFill>
            <a:srgbClr val="00B050"/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000" b="1" cap="all" dirty="0" smtClean="0">
                <a:latin typeface="Times New Roman" pitchFamily="18" charset="0"/>
                <a:cs typeface="Times New Roman" pitchFamily="18" charset="0"/>
              </a:rPr>
              <a:t>Моя Россия</a:t>
            </a:r>
            <a:endParaRPr lang="ru-RU" sz="2000" b="1" cap="all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" name="Рисунок 37" descr="Рисунок40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24" cstate="screen"/>
          <a:srcRect/>
          <a:stretch>
            <a:fillRect/>
          </a:stretch>
        </p:blipFill>
        <p:spPr>
          <a:xfrm>
            <a:off x="7668344" y="6557200"/>
            <a:ext cx="1152128" cy="300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3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3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5" dur="indefinite"/>
                                        <p:tgtEl>
                                          <p:spTgt spid="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1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1" dur="indefinite"/>
                                        <p:tgtEl>
                                          <p:spTgt spid="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1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7" dur="indefinite"/>
                                        <p:tgtEl>
                                          <p:spTgt spid="3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31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3" dur="indefinite"/>
                                        <p:tgtEl>
                                          <p:spTgt spid="3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31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9" dur="indefinite"/>
                                        <p:tgtEl>
                                          <p:spTgt spid="3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31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5" dur="indefinite"/>
                                        <p:tgtEl>
                                          <p:spTgt spid="3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31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1" dur="indefinite"/>
                                        <p:tgtEl>
                                          <p:spTgt spid="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31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7" dur="indefinite"/>
                                        <p:tgtEl>
                                          <p:spTgt spid="3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5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31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3" dur="indefinite"/>
                                        <p:tgtEl>
                                          <p:spTgt spid="3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6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8" dur="indefinite"/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9" dur="indefinite"/>
                                        <p:tgtEl>
                                          <p:spTgt spid="3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7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85" dur="indefinite"/>
                                        <p:tgtEl>
                                          <p:spTgt spid="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8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0" dur="indefinite"/>
                                        <p:tgtEl>
                                          <p:spTgt spid="31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1" dur="indefinite"/>
                                        <p:tgtEl>
                                          <p:spTgt spid="3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9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6" dur="indefinite"/>
                                        <p:tgtEl>
                                          <p:spTgt spid="31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7" dur="indefinite"/>
                                        <p:tgtEl>
                                          <p:spTgt spid="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0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2" dur="indefinite"/>
                                        <p:tgtEl>
                                          <p:spTgt spid="31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3" dur="indefinite"/>
                                        <p:tgtEl>
                                          <p:spTgt spid="3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2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9" dur="indefinite"/>
                                        <p:tgtEl>
                                          <p:spTgt spid="3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3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4" dur="indefinite"/>
                                        <p:tgtEl>
                                          <p:spTgt spid="31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15" dur="indefinite"/>
                                        <p:tgtEl>
                                          <p:spTgt spid="3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4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0" dur="indefinite"/>
                                        <p:tgtEl>
                                          <p:spTgt spid="31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1" dur="indefinite"/>
                                        <p:tgtEl>
                                          <p:spTgt spid="3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5"/>
                  </p:tgtEl>
                </p:cond>
              </p:nextCondLst>
            </p:seq>
          </p:childTnLst>
        </p:cTn>
      </p:par>
    </p:tnLst>
    <p:bldLst>
      <p:bldP spid="3119" grpId="0" animBg="1"/>
      <p:bldP spid="3121" grpId="0" animBg="1"/>
      <p:bldP spid="3122" grpId="0" animBg="1"/>
      <p:bldP spid="3123" grpId="0" animBg="1"/>
      <p:bldP spid="3124" grpId="0" animBg="1"/>
      <p:bldP spid="3130" grpId="0" animBg="1"/>
      <p:bldP spid="3131" grpId="0" animBg="1"/>
      <p:bldP spid="3132" grpId="0" animBg="1"/>
      <p:bldP spid="3133" grpId="0" animBg="1"/>
      <p:bldP spid="3134" grpId="0" animBg="1"/>
      <p:bldP spid="3135" grpId="0" animBg="1"/>
      <p:bldP spid="3136" grpId="0" animBg="1"/>
      <p:bldP spid="3137" grpId="0" animBg="1"/>
      <p:bldP spid="3138" grpId="0" animBg="1"/>
      <p:bldP spid="3139" grpId="0" animBg="1"/>
      <p:bldP spid="3140" grpId="0" animBg="1"/>
      <p:bldP spid="3142" grpId="0" animBg="1"/>
      <p:bldP spid="3143" grpId="0" animBg="1"/>
      <p:bldP spid="3144" grpId="0" animBg="1"/>
      <p:bldP spid="314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5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115616" y="1628800"/>
            <a:ext cx="6696744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Принято считать, что слово Сургут состоит из двух хантыйских слов: «сор» и «кут», что в переводе означает 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—…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35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642F04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endParaRPr lang="ru-RU" sz="3200" b="1" spc="50" dirty="0">
              <a:ln w="11430">
                <a:solidFill>
                  <a:srgbClr val="642F04"/>
                </a:solidFill>
              </a:ln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35696" y="332656"/>
            <a:ext cx="5832648" cy="584775"/>
          </a:xfrm>
          <a:prstGeom prst="rect">
            <a:avLst/>
          </a:prstGeom>
          <a:solidFill>
            <a:srgbClr val="AE5DFF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642F04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Традиции Ханты</a:t>
            </a:r>
            <a:endParaRPr lang="ru-RU" sz="3200" b="1" spc="50" dirty="0">
              <a:ln w="11430">
                <a:solidFill>
                  <a:srgbClr val="642F04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AutoShape 4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91880" y="4653136"/>
            <a:ext cx="2304256" cy="576064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Рыбное место</a:t>
            </a:r>
            <a:endParaRPr lang="ru-RU" sz="2800" b="1" dirty="0"/>
          </a:p>
        </p:txBody>
      </p:sp>
      <p:sp>
        <p:nvSpPr>
          <p:cNvPr id="14" name="AutoShape 4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83568" y="4653136"/>
            <a:ext cx="2304256" cy="576064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Оленьи рога</a:t>
            </a:r>
            <a:endParaRPr lang="ru-RU" sz="2800" b="1" dirty="0"/>
          </a:p>
        </p:txBody>
      </p:sp>
      <p:sp>
        <p:nvSpPr>
          <p:cNvPr id="16" name="AutoShape 4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156176" y="4653136"/>
            <a:ext cx="2699792" cy="576064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Холодное место</a:t>
            </a:r>
            <a:endParaRPr lang="ru-RU" sz="28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6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331640" y="1196752"/>
            <a:ext cx="669674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 называется универсальное жилище северных народов?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35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642F04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endParaRPr lang="ru-RU" sz="3200" b="1" spc="50" dirty="0">
              <a:ln w="11430">
                <a:solidFill>
                  <a:srgbClr val="642F04"/>
                </a:solidFill>
              </a:ln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35696" y="332656"/>
            <a:ext cx="5832648" cy="584775"/>
          </a:xfrm>
          <a:prstGeom prst="rect">
            <a:avLst/>
          </a:prstGeom>
          <a:solidFill>
            <a:srgbClr val="AE5DFF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642F04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Традиции Ханты</a:t>
            </a:r>
            <a:endParaRPr lang="ru-RU" sz="3200" b="1" spc="50" dirty="0">
              <a:ln w="11430">
                <a:solidFill>
                  <a:srgbClr val="642F04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AutoShape 4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91880" y="4653136"/>
            <a:ext cx="2304256" cy="576064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Изба</a:t>
            </a:r>
            <a:endParaRPr lang="ru-RU" sz="2800" b="1" dirty="0"/>
          </a:p>
        </p:txBody>
      </p:sp>
      <p:sp>
        <p:nvSpPr>
          <p:cNvPr id="14" name="AutoShape 4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83568" y="4653136"/>
            <a:ext cx="2304256" cy="576064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Л</a:t>
            </a:r>
            <a:r>
              <a:rPr lang="ru-RU" sz="2800" b="1" dirty="0" smtClean="0"/>
              <a:t>абаз</a:t>
            </a:r>
            <a:endParaRPr lang="ru-RU" sz="2800" b="1" dirty="0"/>
          </a:p>
        </p:txBody>
      </p:sp>
      <p:sp>
        <p:nvSpPr>
          <p:cNvPr id="16" name="AutoShape 4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156176" y="4653136"/>
            <a:ext cx="2699792" cy="576064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Чум</a:t>
            </a:r>
            <a:endParaRPr lang="ru-RU" sz="28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7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331640" y="1196752"/>
            <a:ext cx="669674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Подумайте, как называется этот орнамент, который женщины ханты используют для вышивки одежды.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35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642F04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endParaRPr lang="ru-RU" sz="3200" b="1" spc="50" dirty="0">
              <a:ln w="11430">
                <a:solidFill>
                  <a:srgbClr val="642F04"/>
                </a:solidFill>
              </a:ln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35696" y="332656"/>
            <a:ext cx="5832648" cy="584775"/>
          </a:xfrm>
          <a:prstGeom prst="rect">
            <a:avLst/>
          </a:prstGeom>
          <a:solidFill>
            <a:srgbClr val="AE5DFF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642F04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Традиции Ханты</a:t>
            </a:r>
            <a:endParaRPr lang="ru-RU" sz="3200" b="1" spc="50" dirty="0">
              <a:ln w="11430">
                <a:solidFill>
                  <a:srgbClr val="642F04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AutoShape 4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91880" y="4653136"/>
            <a:ext cx="2304256" cy="576064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След соболя</a:t>
            </a:r>
            <a:endParaRPr lang="ru-RU" sz="2800" b="1" dirty="0"/>
          </a:p>
        </p:txBody>
      </p:sp>
      <p:sp>
        <p:nvSpPr>
          <p:cNvPr id="14" name="AutoShape 4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83568" y="4653136"/>
            <a:ext cx="2304256" cy="576064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Щучьи зубы</a:t>
            </a:r>
            <a:endParaRPr lang="ru-RU" sz="2800" b="1" dirty="0"/>
          </a:p>
        </p:txBody>
      </p:sp>
      <p:sp>
        <p:nvSpPr>
          <p:cNvPr id="16" name="AutoShape 4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156176" y="4653136"/>
            <a:ext cx="2699792" cy="576064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Заячьи ушки</a:t>
            </a:r>
            <a:endParaRPr lang="ru-RU" sz="2800" b="1" dirty="0"/>
          </a:p>
        </p:txBody>
      </p:sp>
      <p:pic>
        <p:nvPicPr>
          <p:cNvPr id="89090" name="Picture 2" descr="https://gigabaza.ru/images/27/52215/m750962c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736" y="2852936"/>
            <a:ext cx="5069153" cy="108012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C:\Users\1\Desktop\конкурс по патриотизму\img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6632"/>
            <a:ext cx="8712968" cy="6480720"/>
          </a:xfrm>
          <a:prstGeom prst="rect">
            <a:avLst/>
          </a:prstGeom>
          <a:noFill/>
        </p:spPr>
      </p:pic>
      <p:sp>
        <p:nvSpPr>
          <p:cNvPr id="3" name="Скругленный прямоугольник 2">
            <a:hlinkClick r:id="rId3" action="ppaction://hlinksldjump"/>
          </p:cNvPr>
          <p:cNvSpPr/>
          <p:nvPr/>
        </p:nvSpPr>
        <p:spPr>
          <a:xfrm>
            <a:off x="7236296" y="5589240"/>
            <a:ext cx="1296144" cy="576064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назад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 ГРУСТИ!</a:t>
            </a:r>
            <a:endParaRPr lang="ru-RU" dirty="0"/>
          </a:p>
        </p:txBody>
      </p:sp>
      <p:pic>
        <p:nvPicPr>
          <p:cNvPr id="72707" name="Picture 3" descr="C:\Users\1\Desktop\конкурс по патриотизму\_k2pTzerqgfnWFCfBRd-98Y8ZgxdL-3uaMyzNAaSIQ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222122" cy="4824536"/>
          </a:xfrm>
          <a:prstGeom prst="rect">
            <a:avLst/>
          </a:prstGeom>
          <a:noFill/>
        </p:spPr>
      </p:pic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7164288" y="5085184"/>
            <a:ext cx="1368152" cy="720080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назад</a:t>
            </a:r>
            <a:endParaRPr lang="ru-RU" dirty="0"/>
          </a:p>
        </p:txBody>
      </p:sp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7164288" y="4221088"/>
            <a:ext cx="1296144" cy="576064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вернуться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C:\Users\1\Desktop\конкурс по патриотизму\img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6632"/>
            <a:ext cx="8712968" cy="6480720"/>
          </a:xfrm>
          <a:prstGeom prst="rect">
            <a:avLst/>
          </a:prstGeom>
          <a:noFill/>
        </p:spPr>
      </p:pic>
      <p:sp>
        <p:nvSpPr>
          <p:cNvPr id="3" name="Скругленный прямоугольник 2">
            <a:hlinkClick r:id="rId3" action="ppaction://hlinksldjump"/>
          </p:cNvPr>
          <p:cNvSpPr/>
          <p:nvPr/>
        </p:nvSpPr>
        <p:spPr>
          <a:xfrm>
            <a:off x="7236296" y="5589240"/>
            <a:ext cx="1296144" cy="576064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назад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 ГРУСТИ!</a:t>
            </a:r>
            <a:endParaRPr lang="ru-RU" dirty="0"/>
          </a:p>
        </p:txBody>
      </p:sp>
      <p:pic>
        <p:nvPicPr>
          <p:cNvPr id="72707" name="Picture 3" descr="C:\Users\1\Desktop\конкурс по патриотизму\_k2pTzerqgfnWFCfBRd-98Y8ZgxdL-3uaMyzNAaSIQ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222122" cy="4824536"/>
          </a:xfrm>
          <a:prstGeom prst="rect">
            <a:avLst/>
          </a:prstGeom>
          <a:noFill/>
        </p:spPr>
      </p:pic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7164288" y="5085184"/>
            <a:ext cx="1368152" cy="720080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назад</a:t>
            </a:r>
            <a:endParaRPr lang="ru-RU" dirty="0"/>
          </a:p>
        </p:txBody>
      </p:sp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7164288" y="4221088"/>
            <a:ext cx="1296144" cy="576064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вернуться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 ГРУСТИ!</a:t>
            </a:r>
            <a:endParaRPr lang="ru-RU" dirty="0"/>
          </a:p>
        </p:txBody>
      </p:sp>
      <p:pic>
        <p:nvPicPr>
          <p:cNvPr id="72707" name="Picture 3" descr="C:\Users\1\Desktop\конкурс по патриотизму\_k2pTzerqgfnWFCfBRd-98Y8ZgxdL-3uaMyzNAaSIQ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222122" cy="4824536"/>
          </a:xfrm>
          <a:prstGeom prst="rect">
            <a:avLst/>
          </a:prstGeom>
          <a:noFill/>
        </p:spPr>
      </p:pic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7164288" y="5085184"/>
            <a:ext cx="1368152" cy="720080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назад</a:t>
            </a:r>
            <a:endParaRPr lang="ru-RU" dirty="0"/>
          </a:p>
        </p:txBody>
      </p:sp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7164288" y="4221088"/>
            <a:ext cx="1296144" cy="576064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вернуться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 ГРУСТИ!</a:t>
            </a:r>
            <a:endParaRPr lang="ru-RU" dirty="0"/>
          </a:p>
        </p:txBody>
      </p:sp>
      <p:pic>
        <p:nvPicPr>
          <p:cNvPr id="72707" name="Picture 3" descr="C:\Users\1\Desktop\конкурс по патриотизму\_k2pTzerqgfnWFCfBRd-98Y8ZgxdL-3uaMyzNAaSIQ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222122" cy="4824536"/>
          </a:xfrm>
          <a:prstGeom prst="rect">
            <a:avLst/>
          </a:prstGeom>
          <a:noFill/>
        </p:spPr>
      </p:pic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7164288" y="5085184"/>
            <a:ext cx="1368152" cy="720080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назад</a:t>
            </a:r>
            <a:endParaRPr lang="ru-RU" dirty="0"/>
          </a:p>
        </p:txBody>
      </p:sp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7164288" y="4221088"/>
            <a:ext cx="1296144" cy="576064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вернуться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 ГРУСТИ!</a:t>
            </a:r>
            <a:endParaRPr lang="ru-RU" dirty="0"/>
          </a:p>
        </p:txBody>
      </p:sp>
      <p:pic>
        <p:nvPicPr>
          <p:cNvPr id="72707" name="Picture 3" descr="C:\Users\1\Desktop\конкурс по патриотизму\_k2pTzerqgfnWFCfBRd-98Y8ZgxdL-3uaMyzNAaSIQ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222122" cy="4824536"/>
          </a:xfrm>
          <a:prstGeom prst="rect">
            <a:avLst/>
          </a:prstGeom>
          <a:noFill/>
        </p:spPr>
      </p:pic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7164288" y="5085184"/>
            <a:ext cx="1368152" cy="720080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назад</a:t>
            </a:r>
            <a:endParaRPr lang="ru-RU" dirty="0"/>
          </a:p>
        </p:txBody>
      </p:sp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7164288" y="4221088"/>
            <a:ext cx="1296144" cy="576064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вернуться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467544" y="1628800"/>
            <a:ext cx="626469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 smtClean="0"/>
              <a:t>У него названий много:</a:t>
            </a:r>
          </a:p>
          <a:p>
            <a:r>
              <a:rPr lang="ru-RU" sz="2800" dirty="0" err="1" smtClean="0"/>
              <a:t>Триколор</a:t>
            </a:r>
            <a:r>
              <a:rPr lang="ru-RU" sz="2800" dirty="0" smtClean="0"/>
              <a:t>, трёхцветный стяг -</a:t>
            </a:r>
          </a:p>
          <a:p>
            <a:r>
              <a:rPr lang="ru-RU" sz="2800" dirty="0" smtClean="0"/>
              <a:t>С ветром гонит прочь тревоги</a:t>
            </a:r>
          </a:p>
          <a:p>
            <a:r>
              <a:rPr lang="ru-RU" sz="2800" dirty="0" smtClean="0"/>
              <a:t>Бело-сине-красный ... 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1691680" y="260648"/>
            <a:ext cx="5832648" cy="584775"/>
          </a:xfrm>
          <a:prstGeom prst="rect">
            <a:avLst/>
          </a:prstGeom>
          <a:gradFill>
            <a:gsLst>
              <a:gs pos="0">
                <a:srgbClr val="DBD3E5"/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D4D3DF"/>
              </a:gs>
            </a:gsLst>
            <a:lin ang="5400000" scaled="0"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ЗАГАДКИ</a:t>
            </a:r>
            <a:endParaRPr lang="ru-RU" sz="3200" b="1" spc="50" dirty="0">
              <a:ln w="11430">
                <a:solidFill>
                  <a:srgbClr val="460046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AutoShape 4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43608" y="4149080"/>
            <a:ext cx="1584176" cy="576064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ГЕРБ</a:t>
            </a:r>
            <a:endParaRPr lang="ru-RU" sz="2800" b="1" dirty="0"/>
          </a:p>
        </p:txBody>
      </p:sp>
      <p:sp>
        <p:nvSpPr>
          <p:cNvPr id="10" name="AutoShape 4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347864" y="4149080"/>
            <a:ext cx="1584176" cy="576064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ФЛАГ</a:t>
            </a:r>
            <a:endParaRPr lang="ru-RU" sz="2800" b="1" dirty="0"/>
          </a:p>
        </p:txBody>
      </p:sp>
      <p:pic>
        <p:nvPicPr>
          <p:cNvPr id="50178" name="Picture 2" descr="https://avatars.mds.yandex.net/get-pdb/33827/cedb0046-a440-468d-bff4-475af600d151/s120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79604" y="3933056"/>
            <a:ext cx="3564396" cy="292494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 ГРУСТИ!</a:t>
            </a:r>
            <a:endParaRPr lang="ru-RU" dirty="0"/>
          </a:p>
        </p:txBody>
      </p:sp>
      <p:pic>
        <p:nvPicPr>
          <p:cNvPr id="72707" name="Picture 3" descr="C:\Users\1\Desktop\конкурс по патриотизму\_k2pTzerqgfnWFCfBRd-98Y8ZgxdL-3uaMyzNAaSIQ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222122" cy="4824536"/>
          </a:xfrm>
          <a:prstGeom prst="rect">
            <a:avLst/>
          </a:prstGeom>
          <a:noFill/>
        </p:spPr>
      </p:pic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7164288" y="5085184"/>
            <a:ext cx="1368152" cy="720080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назад</a:t>
            </a:r>
            <a:endParaRPr lang="ru-RU" dirty="0"/>
          </a:p>
        </p:txBody>
      </p:sp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7164288" y="4221088"/>
            <a:ext cx="1296144" cy="576064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вернуться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 ГРУСТИ!</a:t>
            </a:r>
            <a:endParaRPr lang="ru-RU" dirty="0"/>
          </a:p>
        </p:txBody>
      </p:sp>
      <p:pic>
        <p:nvPicPr>
          <p:cNvPr id="72707" name="Picture 3" descr="C:\Users\1\Desktop\конкурс по патриотизму\_k2pTzerqgfnWFCfBRd-98Y8ZgxdL-3uaMyzNAaSIQ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222122" cy="4824536"/>
          </a:xfrm>
          <a:prstGeom prst="rect">
            <a:avLst/>
          </a:prstGeom>
          <a:noFill/>
        </p:spPr>
      </p:pic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7164288" y="5085184"/>
            <a:ext cx="1368152" cy="720080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назад</a:t>
            </a:r>
            <a:endParaRPr lang="ru-RU" dirty="0"/>
          </a:p>
        </p:txBody>
      </p:sp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7164288" y="4221088"/>
            <a:ext cx="1296144" cy="576064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вернуться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 ГРУСТИ!</a:t>
            </a:r>
            <a:endParaRPr lang="ru-RU" dirty="0"/>
          </a:p>
        </p:txBody>
      </p:sp>
      <p:pic>
        <p:nvPicPr>
          <p:cNvPr id="72707" name="Picture 3" descr="C:\Users\1\Desktop\конкурс по патриотизму\_k2pTzerqgfnWFCfBRd-98Y8ZgxdL-3uaMyzNAaSIQ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222122" cy="4824536"/>
          </a:xfrm>
          <a:prstGeom prst="rect">
            <a:avLst/>
          </a:prstGeom>
          <a:noFill/>
        </p:spPr>
      </p:pic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7164288" y="5085184"/>
            <a:ext cx="1368152" cy="720080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назад</a:t>
            </a:r>
            <a:endParaRPr lang="ru-RU" dirty="0"/>
          </a:p>
        </p:txBody>
      </p:sp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7164288" y="4221088"/>
            <a:ext cx="1296144" cy="576064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вернуться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 ГРУСТИ!</a:t>
            </a:r>
            <a:endParaRPr lang="ru-RU" dirty="0"/>
          </a:p>
        </p:txBody>
      </p:sp>
      <p:pic>
        <p:nvPicPr>
          <p:cNvPr id="72707" name="Picture 3" descr="C:\Users\1\Desktop\конкурс по патриотизму\_k2pTzerqgfnWFCfBRd-98Y8ZgxdL-3uaMyzNAaSIQ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222122" cy="4824536"/>
          </a:xfrm>
          <a:prstGeom prst="rect">
            <a:avLst/>
          </a:prstGeom>
          <a:noFill/>
        </p:spPr>
      </p:pic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7164288" y="5085184"/>
            <a:ext cx="1368152" cy="720080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назад</a:t>
            </a:r>
            <a:endParaRPr lang="ru-RU" dirty="0"/>
          </a:p>
        </p:txBody>
      </p:sp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7164288" y="4221088"/>
            <a:ext cx="1296144" cy="576064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вернуться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 ГРУСТИ!</a:t>
            </a:r>
            <a:endParaRPr lang="ru-RU" dirty="0"/>
          </a:p>
        </p:txBody>
      </p:sp>
      <p:pic>
        <p:nvPicPr>
          <p:cNvPr id="72707" name="Picture 3" descr="C:\Users\1\Desktop\конкурс по патриотизму\_k2pTzerqgfnWFCfBRd-98Y8ZgxdL-3uaMyzNAaSIQ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222122" cy="4824536"/>
          </a:xfrm>
          <a:prstGeom prst="rect">
            <a:avLst/>
          </a:prstGeom>
          <a:noFill/>
        </p:spPr>
      </p:pic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7164288" y="5085184"/>
            <a:ext cx="1368152" cy="720080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назад</a:t>
            </a:r>
            <a:endParaRPr lang="ru-RU" dirty="0"/>
          </a:p>
        </p:txBody>
      </p:sp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7164288" y="4221088"/>
            <a:ext cx="1296144" cy="576064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вернуться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 ГРУСТИ!</a:t>
            </a:r>
            <a:endParaRPr lang="ru-RU" dirty="0"/>
          </a:p>
        </p:txBody>
      </p:sp>
      <p:pic>
        <p:nvPicPr>
          <p:cNvPr id="72707" name="Picture 3" descr="C:\Users\1\Desktop\конкурс по патриотизму\_k2pTzerqgfnWFCfBRd-98Y8ZgxdL-3uaMyzNAaSIQ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222122" cy="4824536"/>
          </a:xfrm>
          <a:prstGeom prst="rect">
            <a:avLst/>
          </a:prstGeom>
          <a:noFill/>
        </p:spPr>
      </p:pic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7164288" y="5085184"/>
            <a:ext cx="1368152" cy="720080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назад</a:t>
            </a:r>
            <a:endParaRPr lang="ru-RU" dirty="0"/>
          </a:p>
        </p:txBody>
      </p:sp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7164288" y="4221088"/>
            <a:ext cx="1296144" cy="576064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вернуться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 ГРУСТИ!</a:t>
            </a:r>
            <a:endParaRPr lang="ru-RU" dirty="0"/>
          </a:p>
        </p:txBody>
      </p:sp>
      <p:pic>
        <p:nvPicPr>
          <p:cNvPr id="72707" name="Picture 3" descr="C:\Users\1\Desktop\конкурс по патриотизму\_k2pTzerqgfnWFCfBRd-98Y8ZgxdL-3uaMyzNAaSIQ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222122" cy="4824536"/>
          </a:xfrm>
          <a:prstGeom prst="rect">
            <a:avLst/>
          </a:prstGeom>
          <a:noFill/>
        </p:spPr>
      </p:pic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7164288" y="5085184"/>
            <a:ext cx="1368152" cy="720080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назад</a:t>
            </a:r>
            <a:endParaRPr lang="ru-RU" dirty="0"/>
          </a:p>
        </p:txBody>
      </p:sp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7164288" y="4221088"/>
            <a:ext cx="1296144" cy="576064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вернуться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 ГРУСТИ!</a:t>
            </a:r>
            <a:endParaRPr lang="ru-RU" dirty="0"/>
          </a:p>
        </p:txBody>
      </p:sp>
      <p:pic>
        <p:nvPicPr>
          <p:cNvPr id="72707" name="Picture 3" descr="C:\Users\1\Desktop\конкурс по патриотизму\_k2pTzerqgfnWFCfBRd-98Y8ZgxdL-3uaMyzNAaSIQ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222122" cy="4824536"/>
          </a:xfrm>
          <a:prstGeom prst="rect">
            <a:avLst/>
          </a:prstGeom>
          <a:noFill/>
        </p:spPr>
      </p:pic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7164288" y="5085184"/>
            <a:ext cx="1368152" cy="720080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назад</a:t>
            </a:r>
            <a:endParaRPr lang="ru-RU" dirty="0"/>
          </a:p>
        </p:txBody>
      </p:sp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7164288" y="4221088"/>
            <a:ext cx="1296144" cy="576064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вернуться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 ГРУСТИ!</a:t>
            </a:r>
            <a:endParaRPr lang="ru-RU" dirty="0"/>
          </a:p>
        </p:txBody>
      </p:sp>
      <p:pic>
        <p:nvPicPr>
          <p:cNvPr id="72707" name="Picture 3" descr="C:\Users\1\Desktop\конкурс по патриотизму\_k2pTzerqgfnWFCfBRd-98Y8ZgxdL-3uaMyzNAaSIQ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222122" cy="4824536"/>
          </a:xfrm>
          <a:prstGeom prst="rect">
            <a:avLst/>
          </a:prstGeom>
          <a:noFill/>
        </p:spPr>
      </p:pic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7164288" y="5085184"/>
            <a:ext cx="1368152" cy="720080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назад</a:t>
            </a:r>
            <a:endParaRPr lang="ru-RU" dirty="0"/>
          </a:p>
        </p:txBody>
      </p:sp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7164288" y="4221088"/>
            <a:ext cx="1296144" cy="576064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вернуться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6802" name="Picture 2" descr="https://avatars.mds.yandex.net/get-pdb/245485/b3ee8c1e-6364-44cc-af60-b31f7e8239fb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7308304" y="5445224"/>
            <a:ext cx="1368152" cy="720080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назад</a:t>
            </a:r>
            <a:endParaRPr lang="ru-RU" dirty="0"/>
          </a:p>
        </p:txBody>
      </p:sp>
      <p:pic>
        <p:nvPicPr>
          <p:cNvPr id="76804" name="Picture 4" descr="http://alki-rt.ru/images/uploads/news/2019/6/5/77fc3186809a156da3afa3091d38008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5157192"/>
            <a:ext cx="2016224" cy="1512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259632" y="1628800"/>
            <a:ext cx="669674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 smtClean="0"/>
              <a:t>Он звучит торжественно,</a:t>
            </a:r>
            <a:br>
              <a:rPr lang="ru-RU" sz="2800" dirty="0" smtClean="0"/>
            </a:br>
            <a:r>
              <a:rPr lang="ru-RU" sz="2800" dirty="0" smtClean="0"/>
              <a:t>Все встают приветственно –</a:t>
            </a:r>
            <a:br>
              <a:rPr lang="ru-RU" sz="2800" dirty="0" smtClean="0"/>
            </a:br>
            <a:r>
              <a:rPr lang="ru-RU" sz="2800" dirty="0" smtClean="0"/>
              <a:t>Песню главную страны</a:t>
            </a:r>
            <a:br>
              <a:rPr lang="ru-RU" sz="2800" dirty="0" smtClean="0"/>
            </a:br>
            <a:r>
              <a:rPr lang="ru-RU" sz="2800" dirty="0" smtClean="0"/>
              <a:t>Уважать мы все должны. 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2267744" y="260648"/>
            <a:ext cx="5832648" cy="584775"/>
          </a:xfrm>
          <a:prstGeom prst="rect">
            <a:avLst/>
          </a:prstGeom>
          <a:gradFill>
            <a:gsLst>
              <a:gs pos="0">
                <a:srgbClr val="DBD3E5"/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D4D3DF"/>
              </a:gs>
            </a:gsLst>
            <a:lin ang="5400000" scaled="0"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ЗАГАДКИ</a:t>
            </a:r>
            <a:endParaRPr lang="ru-RU" sz="3200" b="1" spc="50" dirty="0">
              <a:ln w="11430">
                <a:solidFill>
                  <a:srgbClr val="460046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20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AutoShape 4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43608" y="4149080"/>
            <a:ext cx="1584176" cy="576064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ГЕРБ</a:t>
            </a:r>
            <a:endParaRPr lang="ru-RU" sz="2800" b="1" dirty="0"/>
          </a:p>
        </p:txBody>
      </p:sp>
      <p:sp>
        <p:nvSpPr>
          <p:cNvPr id="13" name="AutoShape 4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19872" y="4149080"/>
            <a:ext cx="1584176" cy="576064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ФЛАГ</a:t>
            </a:r>
            <a:endParaRPr lang="ru-RU" sz="2800" b="1" dirty="0"/>
          </a:p>
        </p:txBody>
      </p:sp>
      <p:sp>
        <p:nvSpPr>
          <p:cNvPr id="14" name="AutoShape 4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80112" y="4149080"/>
            <a:ext cx="1584176" cy="576064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ГИМН</a:t>
            </a:r>
            <a:endParaRPr lang="ru-RU" sz="2800" b="1" dirty="0"/>
          </a:p>
        </p:txBody>
      </p:sp>
      <p:pic>
        <p:nvPicPr>
          <p:cNvPr id="48130" name="Picture 2" descr="https://s1.1zoom.ru/big3/431/394777-sveti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5767" y="4869160"/>
            <a:ext cx="2988233" cy="198884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 ГРУСТИ!</a:t>
            </a:r>
            <a:endParaRPr lang="ru-RU" dirty="0"/>
          </a:p>
        </p:txBody>
      </p:sp>
      <p:pic>
        <p:nvPicPr>
          <p:cNvPr id="72707" name="Picture 3" descr="C:\Users\1\Desktop\конкурс по патриотизму\_k2pTzerqgfnWFCfBRd-98Y8ZgxdL-3uaMyzNAaSIQ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222122" cy="4824536"/>
          </a:xfrm>
          <a:prstGeom prst="rect">
            <a:avLst/>
          </a:prstGeom>
          <a:noFill/>
        </p:spPr>
      </p:pic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7164288" y="5085184"/>
            <a:ext cx="1368152" cy="720080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назад</a:t>
            </a:r>
            <a:endParaRPr lang="ru-RU" dirty="0"/>
          </a:p>
        </p:txBody>
      </p:sp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7164288" y="4221088"/>
            <a:ext cx="1296144" cy="576064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вернуться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 ГРУСТИ!</a:t>
            </a:r>
            <a:endParaRPr lang="ru-RU" dirty="0"/>
          </a:p>
        </p:txBody>
      </p:sp>
      <p:pic>
        <p:nvPicPr>
          <p:cNvPr id="72707" name="Picture 3" descr="C:\Users\1\Desktop\конкурс по патриотизму\_k2pTzerqgfnWFCfBRd-98Y8ZgxdL-3uaMyzNAaSIQ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222122" cy="4824536"/>
          </a:xfrm>
          <a:prstGeom prst="rect">
            <a:avLst/>
          </a:prstGeom>
          <a:noFill/>
        </p:spPr>
      </p:pic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7164288" y="5085184"/>
            <a:ext cx="1368152" cy="720080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назад</a:t>
            </a:r>
            <a:endParaRPr lang="ru-RU" dirty="0"/>
          </a:p>
        </p:txBody>
      </p:sp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7164288" y="4221088"/>
            <a:ext cx="1296144" cy="576064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вернуться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 ГРУСТИ!</a:t>
            </a:r>
            <a:endParaRPr lang="ru-RU" dirty="0"/>
          </a:p>
        </p:txBody>
      </p:sp>
      <p:pic>
        <p:nvPicPr>
          <p:cNvPr id="72707" name="Picture 3" descr="C:\Users\1\Desktop\конкурс по патриотизму\_k2pTzerqgfnWFCfBRd-98Y8ZgxdL-3uaMyzNAaSIQ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222122" cy="4824536"/>
          </a:xfrm>
          <a:prstGeom prst="rect">
            <a:avLst/>
          </a:prstGeom>
          <a:noFill/>
        </p:spPr>
      </p:pic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7164288" y="5085184"/>
            <a:ext cx="1368152" cy="720080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назад</a:t>
            </a:r>
            <a:endParaRPr lang="ru-RU" dirty="0"/>
          </a:p>
        </p:txBody>
      </p:sp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7164288" y="4221088"/>
            <a:ext cx="1296144" cy="576064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вернуться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 ГРУСТИ!</a:t>
            </a:r>
            <a:endParaRPr lang="ru-RU" dirty="0"/>
          </a:p>
        </p:txBody>
      </p:sp>
      <p:pic>
        <p:nvPicPr>
          <p:cNvPr id="72707" name="Picture 3" descr="C:\Users\1\Desktop\конкурс по патриотизму\_k2pTzerqgfnWFCfBRd-98Y8ZgxdL-3uaMyzNAaSIQ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222122" cy="4824536"/>
          </a:xfrm>
          <a:prstGeom prst="rect">
            <a:avLst/>
          </a:prstGeom>
          <a:noFill/>
        </p:spPr>
      </p:pic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7164288" y="5085184"/>
            <a:ext cx="1368152" cy="720080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назад</a:t>
            </a:r>
            <a:endParaRPr lang="ru-RU" dirty="0"/>
          </a:p>
        </p:txBody>
      </p:sp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7164288" y="4221088"/>
            <a:ext cx="1296144" cy="576064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вернуться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 ГРУСТИ!</a:t>
            </a:r>
            <a:endParaRPr lang="ru-RU" dirty="0"/>
          </a:p>
        </p:txBody>
      </p:sp>
      <p:pic>
        <p:nvPicPr>
          <p:cNvPr id="72707" name="Picture 3" descr="C:\Users\1\Desktop\конкурс по патриотизму\_k2pTzerqgfnWFCfBRd-98Y8ZgxdL-3uaMyzNAaSIQ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222122" cy="4824536"/>
          </a:xfrm>
          <a:prstGeom prst="rect">
            <a:avLst/>
          </a:prstGeom>
          <a:noFill/>
        </p:spPr>
      </p:pic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7164288" y="5085184"/>
            <a:ext cx="1368152" cy="720080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назад</a:t>
            </a:r>
            <a:endParaRPr lang="ru-RU" dirty="0"/>
          </a:p>
        </p:txBody>
      </p:sp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7164288" y="4221088"/>
            <a:ext cx="1296144" cy="576064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вернуться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0898" name="Picture 2" descr="https://rusunion.com/img/news/2018/03/27/na-chukotke-postroili-yarangi-na-vremya-blo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9512" y="332656"/>
            <a:ext cx="460851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Чум – традиционное жилище народа </a:t>
            </a:r>
            <a:r>
              <a:rPr lang="ru-RU" b="1" dirty="0" smtClean="0"/>
              <a:t>ханты. Используется </a:t>
            </a:r>
            <a:r>
              <a:rPr lang="ru-RU" b="1" dirty="0" smtClean="0"/>
              <a:t>при кочевом образе жизни. В чуме живут и летом, и зимой. Он сделан из жердей в виде конуса и рассчитан на несколько человек. </a:t>
            </a:r>
            <a:r>
              <a:rPr lang="ru-RU" b="1" dirty="0" smtClean="0"/>
              <a:t>Место </a:t>
            </a:r>
            <a:r>
              <a:rPr lang="ru-RU" b="1" dirty="0" smtClean="0"/>
              <a:t>для чума должно быть чистым и удалено от наклонных деревьев.</a:t>
            </a:r>
            <a:endParaRPr lang="ru-RU" b="1" dirty="0"/>
          </a:p>
        </p:txBody>
      </p:sp>
      <p:pic>
        <p:nvPicPr>
          <p:cNvPr id="80900" name="Picture 4" descr="http://900igr.net/datas/okruzhajuschij-mir/Raznoobrazie-zhivotnykh/0013-013-Molodts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13784"/>
            <a:ext cx="2592288" cy="1944216"/>
          </a:xfrm>
          <a:prstGeom prst="rect">
            <a:avLst/>
          </a:prstGeom>
          <a:noFill/>
        </p:spPr>
      </p:pic>
      <p:sp>
        <p:nvSpPr>
          <p:cNvPr id="7" name="Скругленный прямоугольник 6">
            <a:hlinkClick r:id="rId4" action="ppaction://hlinksldjump"/>
          </p:cNvPr>
          <p:cNvSpPr/>
          <p:nvPr/>
        </p:nvSpPr>
        <p:spPr>
          <a:xfrm>
            <a:off x="6660232" y="6137920"/>
            <a:ext cx="2483768" cy="720080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назад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7042" name="Picture 2" descr="http://images.myshared.ru/6/562459/slide_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 ГРУСТИ!</a:t>
            </a:r>
            <a:endParaRPr lang="ru-RU" dirty="0"/>
          </a:p>
        </p:txBody>
      </p:sp>
      <p:pic>
        <p:nvPicPr>
          <p:cNvPr id="72707" name="Picture 3" descr="C:\Users\1\Desktop\конкурс по патриотизму\_k2pTzerqgfnWFCfBRd-98Y8ZgxdL-3uaMyzNAaSIQ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222122" cy="4824536"/>
          </a:xfrm>
          <a:prstGeom prst="rect">
            <a:avLst/>
          </a:prstGeom>
          <a:noFill/>
        </p:spPr>
      </p:pic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7164288" y="5085184"/>
            <a:ext cx="1368152" cy="720080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назад</a:t>
            </a:r>
            <a:endParaRPr lang="ru-RU" dirty="0"/>
          </a:p>
        </p:txBody>
      </p:sp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7164288" y="4221088"/>
            <a:ext cx="1296144" cy="576064"/>
          </a:xfrm>
          <a:prstGeom prst="roundRect">
            <a:avLst/>
          </a:prstGeom>
          <a:solidFill>
            <a:srgbClr val="800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вернуться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1628800"/>
            <a:ext cx="669674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/>
              <a:t>Есть в тайге сибирской нашей</a:t>
            </a:r>
            <a:br>
              <a:rPr lang="ru-RU" sz="2800" dirty="0" smtClean="0"/>
            </a:br>
            <a:r>
              <a:rPr lang="ru-RU" sz="2800" dirty="0" smtClean="0"/>
              <a:t>Больше моря чудо-чаша.</a:t>
            </a:r>
            <a:br>
              <a:rPr lang="ru-RU" sz="2800" dirty="0" smtClean="0"/>
            </a:br>
            <a:r>
              <a:rPr lang="ru-RU" sz="2800" dirty="0" smtClean="0"/>
              <a:t>В окруженье диких скал,</a:t>
            </a:r>
            <a:br>
              <a:rPr lang="ru-RU" sz="2800" dirty="0" smtClean="0"/>
            </a:br>
            <a:r>
              <a:rPr lang="ru-RU" sz="2800" dirty="0" smtClean="0"/>
              <a:t>Это – озеро … </a:t>
            </a:r>
            <a:endParaRPr lang="ru-RU" sz="2800" dirty="0" smtClean="0"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95736" y="260648"/>
            <a:ext cx="5832648" cy="584775"/>
          </a:xfrm>
          <a:prstGeom prst="rect">
            <a:avLst/>
          </a:prstGeom>
          <a:gradFill>
            <a:gsLst>
              <a:gs pos="0">
                <a:srgbClr val="DBD3E5"/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D4D3DF"/>
              </a:gs>
            </a:gsLst>
            <a:lin ang="5400000" scaled="0"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ЗАГАДКИ</a:t>
            </a:r>
            <a:endParaRPr lang="ru-RU" sz="3200" b="1" spc="50" dirty="0">
              <a:ln w="11430">
                <a:solidFill>
                  <a:srgbClr val="460046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30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AutoShape 4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23528" y="3789040"/>
            <a:ext cx="1944216" cy="576064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Ладожское</a:t>
            </a:r>
            <a:endParaRPr lang="ru-RU" sz="2800" b="1" dirty="0"/>
          </a:p>
        </p:txBody>
      </p:sp>
      <p:sp>
        <p:nvSpPr>
          <p:cNvPr id="13" name="AutoShape 4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835696" y="5373216"/>
            <a:ext cx="1728192" cy="576064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Онежское</a:t>
            </a:r>
            <a:endParaRPr lang="ru-RU" sz="2800" b="1" dirty="0"/>
          </a:p>
        </p:txBody>
      </p:sp>
      <p:sp>
        <p:nvSpPr>
          <p:cNvPr id="14" name="AutoShape 4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059832" y="3789040"/>
            <a:ext cx="1728192" cy="576064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Байкал</a:t>
            </a:r>
            <a:endParaRPr lang="ru-RU" sz="2800" b="1" dirty="0"/>
          </a:p>
        </p:txBody>
      </p:sp>
      <p:pic>
        <p:nvPicPr>
          <p:cNvPr id="46084" name="Picture 4" descr="https://img2.goodfon.ru/original/1920x1200/3/fc/rossiya-baykal-baikal-ozero-48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55366" y="3501008"/>
            <a:ext cx="3988634" cy="335699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619672" y="188640"/>
            <a:ext cx="5832648" cy="584775"/>
          </a:xfrm>
          <a:prstGeom prst="rect">
            <a:avLst/>
          </a:prstGeom>
          <a:gradFill>
            <a:gsLst>
              <a:gs pos="0">
                <a:srgbClr val="DBD3E5"/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D4D3DF"/>
              </a:gs>
            </a:gsLst>
            <a:lin ang="5400000" scaled="0"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ЗАГАДКИ</a:t>
            </a:r>
            <a:endParaRPr lang="ru-RU" sz="3200" b="1" spc="50" dirty="0">
              <a:ln w="11430">
                <a:solidFill>
                  <a:srgbClr val="460046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40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99592" y="1268760"/>
            <a:ext cx="486381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Кукла – символ материнства</a:t>
            </a:r>
            <a:br>
              <a:rPr lang="ru-RU" sz="3200" dirty="0" smtClean="0"/>
            </a:br>
            <a:r>
              <a:rPr lang="ru-RU" sz="3200" dirty="0" smtClean="0"/>
              <a:t>И семейного единства.</a:t>
            </a:r>
            <a:br>
              <a:rPr lang="ru-RU" sz="3200" dirty="0" smtClean="0"/>
            </a:br>
            <a:r>
              <a:rPr lang="ru-RU" sz="3200" dirty="0" smtClean="0"/>
              <a:t>Сарафан её одёжка,</a:t>
            </a:r>
            <a:br>
              <a:rPr lang="ru-RU" sz="3200" dirty="0" smtClean="0"/>
            </a:br>
            <a:r>
              <a:rPr lang="ru-RU" sz="3200" dirty="0" smtClean="0"/>
              <a:t>Вся из дерева</a:t>
            </a:r>
            <a:r>
              <a:rPr lang="ru-RU" sz="3200" dirty="0" smtClean="0"/>
              <a:t>...</a:t>
            </a:r>
            <a:endParaRPr lang="ru-RU" sz="3200" dirty="0"/>
          </a:p>
        </p:txBody>
      </p:sp>
      <p:sp>
        <p:nvSpPr>
          <p:cNvPr id="13" name="AutoShape 4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67544" y="4149080"/>
            <a:ext cx="2160240" cy="576064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Кукла </a:t>
            </a:r>
            <a:r>
              <a:rPr lang="ru-RU" sz="2800" b="1" dirty="0" err="1" smtClean="0"/>
              <a:t>Барби</a:t>
            </a:r>
            <a:endParaRPr lang="ru-RU" sz="2800" b="1" dirty="0"/>
          </a:p>
        </p:txBody>
      </p:sp>
      <p:sp>
        <p:nvSpPr>
          <p:cNvPr id="14" name="AutoShape 4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347864" y="4149080"/>
            <a:ext cx="1944216" cy="576064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Матрешка</a:t>
            </a:r>
            <a:endParaRPr lang="ru-RU" sz="2800" b="1" dirty="0"/>
          </a:p>
        </p:txBody>
      </p:sp>
      <p:sp>
        <p:nvSpPr>
          <p:cNvPr id="15" name="AutoShape 4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940152" y="4149080"/>
            <a:ext cx="2304256" cy="576064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Кукла Алёнка</a:t>
            </a:r>
            <a:endParaRPr lang="ru-RU" sz="2800" b="1" dirty="0"/>
          </a:p>
        </p:txBody>
      </p:sp>
      <p:pic>
        <p:nvPicPr>
          <p:cNvPr id="44034" name="Picture 2" descr="https://ik.arhano.ru/wp-content/uploads/2018/12/414237-svetik_2880x18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81126" y="1052736"/>
            <a:ext cx="4262874" cy="2664296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971600" y="1556792"/>
            <a:ext cx="669674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 smtClean="0"/>
              <a:t>Как хлеба и калачи,</a:t>
            </a:r>
            <a:br>
              <a:rPr lang="ru-RU" sz="2800" dirty="0" smtClean="0"/>
            </a:br>
            <a:r>
              <a:rPr lang="ru-RU" sz="2800" dirty="0" smtClean="0"/>
              <a:t>Мы тебя пекли в печи.</a:t>
            </a:r>
            <a:br>
              <a:rPr lang="ru-RU" sz="2800" dirty="0" smtClean="0"/>
            </a:br>
            <a:r>
              <a:rPr lang="ru-RU" sz="2800" dirty="0" smtClean="0"/>
              <a:t>Вот теперь гостей встречай,</a:t>
            </a:r>
            <a:br>
              <a:rPr lang="ru-RU" sz="2800" dirty="0" smtClean="0"/>
            </a:br>
            <a:r>
              <a:rPr lang="ru-RU" sz="2800" dirty="0" smtClean="0"/>
              <a:t>Пышный русский... 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2267744" y="260648"/>
            <a:ext cx="5832648" cy="584775"/>
          </a:xfrm>
          <a:prstGeom prst="rect">
            <a:avLst/>
          </a:prstGeom>
          <a:gradFill>
            <a:gsLst>
              <a:gs pos="0">
                <a:srgbClr val="DBD3E5"/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D4D3DF"/>
              </a:gs>
            </a:gsLst>
            <a:lin ang="5400000" scaled="0"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ЗАГАДКИ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50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AutoShape 4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67544" y="4149080"/>
            <a:ext cx="2160240" cy="576064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П</a:t>
            </a:r>
            <a:r>
              <a:rPr lang="ru-RU" sz="2800" b="1" dirty="0" smtClean="0"/>
              <a:t>ончик</a:t>
            </a:r>
            <a:endParaRPr lang="ru-RU" sz="2800" b="1" dirty="0"/>
          </a:p>
        </p:txBody>
      </p:sp>
      <p:sp>
        <p:nvSpPr>
          <p:cNvPr id="13" name="AutoShape 4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275856" y="4149080"/>
            <a:ext cx="2160240" cy="576064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err="1" smtClean="0"/>
              <a:t>Чизкейк</a:t>
            </a:r>
            <a:endParaRPr lang="ru-RU" sz="2800" b="1" dirty="0"/>
          </a:p>
        </p:txBody>
      </p:sp>
      <p:sp>
        <p:nvSpPr>
          <p:cNvPr id="14" name="AutoShape 4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372200" y="4149080"/>
            <a:ext cx="2160240" cy="576064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Каравай</a:t>
            </a:r>
            <a:endParaRPr lang="ru-RU" sz="2800" b="1" dirty="0"/>
          </a:p>
        </p:txBody>
      </p:sp>
      <p:pic>
        <p:nvPicPr>
          <p:cNvPr id="41986" name="Picture 2" descr="https://im0-tub-ru.yandex.net/i?id=e648f969bdb481e52b1e11fb8e448053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4869160"/>
            <a:ext cx="1980219" cy="1584176"/>
          </a:xfrm>
          <a:prstGeom prst="rect">
            <a:avLst/>
          </a:prstGeom>
          <a:noFill/>
        </p:spPr>
      </p:pic>
      <p:pic>
        <p:nvPicPr>
          <p:cNvPr id="41988" name="Picture 4" descr="https://avatars.mds.yandex.net/get-pdb/992060/d63ad86d-1c48-4dd9-a4fa-5a214e6e450b/s1200?webp=fals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1840" y="4869160"/>
            <a:ext cx="2304256" cy="1745474"/>
          </a:xfrm>
          <a:prstGeom prst="rect">
            <a:avLst/>
          </a:prstGeom>
          <a:noFill/>
        </p:spPr>
      </p:pic>
      <p:pic>
        <p:nvPicPr>
          <p:cNvPr id="41990" name="Picture 6" descr="http://i.mycdn.me/i?r=AzEPZsRbOZEKgBhR0XGMT1RkhFrqAOgitrLaOJ7mTxdXsaaKTM5SRkZCeTgDn6uOyic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84168" y="4841776"/>
            <a:ext cx="2472275" cy="1854206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907704" y="251937"/>
            <a:ext cx="6192688" cy="584775"/>
          </a:xfrm>
          <a:prstGeom prst="rect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МОЯ РОССИЯ </a:t>
            </a:r>
            <a:endParaRPr lang="ru-RU" sz="3200" b="1" spc="50" dirty="0">
              <a:ln w="11430">
                <a:solidFill>
                  <a:srgbClr val="351413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3200" b="1" spc="50" dirty="0">
              <a:ln w="11430">
                <a:solidFill>
                  <a:srgbClr val="351413"/>
                </a:solidFill>
              </a:ln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1844824"/>
            <a:ext cx="77048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Кто является президентом России?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38" name="Picture 2" descr="https://zametno.su/upload/resize_cache/uf/b1c/500_500_1/b1cde81aaaff46cd667a866b24671a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429000"/>
            <a:ext cx="1800200" cy="2493352"/>
          </a:xfrm>
          <a:prstGeom prst="rect">
            <a:avLst/>
          </a:prstGeom>
          <a:noFill/>
        </p:spPr>
      </p:pic>
      <p:pic>
        <p:nvPicPr>
          <p:cNvPr id="39940" name="Picture 4" descr="https://im0-tub-ru.yandex.net/i?id=e4ed66efdfa5adc4b228760110116006&amp;n=33&amp;w=113&amp;h=15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3429000"/>
            <a:ext cx="1844365" cy="2448272"/>
          </a:xfrm>
          <a:prstGeom prst="rect">
            <a:avLst/>
          </a:prstGeom>
          <a:noFill/>
        </p:spPr>
      </p:pic>
      <p:pic>
        <p:nvPicPr>
          <p:cNvPr id="39944" name="Picture 8" descr="https://avatars.mds.yandex.net/get-zen_doc/1210285/pub_5c654ce1b333aa00aed274d2_5c802663e3244400b50ad9d9/scale_120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3789040"/>
            <a:ext cx="2952328" cy="2016224"/>
          </a:xfrm>
          <a:prstGeom prst="rect">
            <a:avLst/>
          </a:prstGeom>
          <a:noFill/>
        </p:spPr>
      </p:pic>
      <p:sp>
        <p:nvSpPr>
          <p:cNvPr id="13" name="AutoShape 47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79512" y="6021288"/>
            <a:ext cx="2160240" cy="576064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b="1" dirty="0" smtClean="0"/>
              <a:t>Д. А. Медведев</a:t>
            </a:r>
            <a:endParaRPr lang="ru-RU" sz="2000" b="1" dirty="0"/>
          </a:p>
        </p:txBody>
      </p:sp>
      <p:sp>
        <p:nvSpPr>
          <p:cNvPr id="14" name="AutoShape 47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915816" y="6021288"/>
            <a:ext cx="2160240" cy="576064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В.В. Путин</a:t>
            </a:r>
            <a:endParaRPr lang="ru-RU" sz="2800" b="1" dirty="0"/>
          </a:p>
        </p:txBody>
      </p:sp>
      <p:sp>
        <p:nvSpPr>
          <p:cNvPr id="15" name="AutoShape 47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796136" y="5949280"/>
            <a:ext cx="2160240" cy="576064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Д. Трамп</a:t>
            </a:r>
            <a:endParaRPr lang="ru-RU" sz="28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51520" y="1628800"/>
            <a:ext cx="856895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Какой праздник в России посвящён проводам зимы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95736" y="260648"/>
            <a:ext cx="5832648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gradFill flip="none" rotWithShape="1"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>Путешественники </a:t>
            </a:r>
            <a:endParaRPr lang="ru-RU" sz="3200" b="1" spc="50" dirty="0">
              <a:ln w="11430">
                <a:solidFill>
                  <a:srgbClr val="351413"/>
                </a:solidFill>
              </a:ln>
              <a:gradFill flip="none" rotWithShape="1"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18900000" scaled="1"/>
                <a:tileRect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20</a:t>
            </a:r>
            <a:endParaRPr lang="ru-RU" sz="3200" b="1" spc="50" dirty="0">
              <a:ln w="11430">
                <a:solidFill>
                  <a:srgbClr val="351413"/>
                </a:solidFill>
              </a:ln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07704" y="251937"/>
            <a:ext cx="6192688" cy="584775"/>
          </a:xfrm>
          <a:prstGeom prst="rect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МОЯ РОССИЯ </a:t>
            </a:r>
            <a:endParaRPr lang="ru-RU" sz="3200" b="1" spc="50" dirty="0">
              <a:ln w="11430">
                <a:solidFill>
                  <a:srgbClr val="351413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Picture 2" descr="https://www.stihi.ru/pics/2019/01/01/7948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7" y="3068960"/>
            <a:ext cx="2650102" cy="2160240"/>
          </a:xfrm>
          <a:prstGeom prst="rect">
            <a:avLst/>
          </a:prstGeom>
          <a:noFill/>
        </p:spPr>
      </p:pic>
      <p:pic>
        <p:nvPicPr>
          <p:cNvPr id="37892" name="Picture 4" descr="https://avatars.mds.yandex.net/get-pdb/1942074/082be0f4-dbef-4a1c-bfb5-eaf1d58d2b8c/s120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3068960"/>
            <a:ext cx="2714438" cy="2088232"/>
          </a:xfrm>
          <a:prstGeom prst="rect">
            <a:avLst/>
          </a:prstGeom>
          <a:noFill/>
        </p:spPr>
      </p:pic>
      <p:pic>
        <p:nvPicPr>
          <p:cNvPr id="37894" name="Picture 6" descr="http://www.muzei-vileninufa.ru/upload/iblock/c28/c2855443af71fd5098b4def84c833cc6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63680" y="3068960"/>
            <a:ext cx="2880320" cy="216024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2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95373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noFill/>
        <a:ln w="9525">
          <a:noFill/>
          <a:miter lim="800000"/>
          <a:headEnd/>
          <a:tailEnd/>
        </a:ln>
        <a:effectLst/>
      </a:spPr>
      <a:bodyPr wrap="square">
        <a:spAutoFit/>
      </a:bodyPr>
      <a:lstStyle>
        <a:defPPr algn="r">
          <a:defRPr sz="1400" b="1" dirty="0" smtClean="0">
            <a:latin typeface="Times New Roman" pitchFamily="18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1381</TotalTime>
  <Words>513</Words>
  <Application>Microsoft Office PowerPoint</Application>
  <PresentationFormat>Экран (4:3)</PresentationFormat>
  <Paragraphs>220</Paragraphs>
  <Slides>47</Slides>
  <Notes>22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4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НЕ ГРУСТИ!</vt:lpstr>
      <vt:lpstr>Слайд 25</vt:lpstr>
      <vt:lpstr>НЕ ГРУСТИ!</vt:lpstr>
      <vt:lpstr>НЕ ГРУСТИ!</vt:lpstr>
      <vt:lpstr>НЕ ГРУСТИ!</vt:lpstr>
      <vt:lpstr>НЕ ГРУСТИ!</vt:lpstr>
      <vt:lpstr>НЕ ГРУСТИ!</vt:lpstr>
      <vt:lpstr>НЕ ГРУСТИ!</vt:lpstr>
      <vt:lpstr>НЕ ГРУСТИ!</vt:lpstr>
      <vt:lpstr>НЕ ГРУСТИ!</vt:lpstr>
      <vt:lpstr>НЕ ГРУСТИ!</vt:lpstr>
      <vt:lpstr>НЕ ГРУСТИ!</vt:lpstr>
      <vt:lpstr>НЕ ГРУСТИ!</vt:lpstr>
      <vt:lpstr>НЕ ГРУСТИ!</vt:lpstr>
      <vt:lpstr>НЕ ГРУСТИ!</vt:lpstr>
      <vt:lpstr>Слайд 39</vt:lpstr>
      <vt:lpstr>НЕ ГРУСТИ!</vt:lpstr>
      <vt:lpstr>НЕ ГРУСТИ!</vt:lpstr>
      <vt:lpstr>НЕ ГРУСТИ!</vt:lpstr>
      <vt:lpstr>НЕ ГРУСТИ!</vt:lpstr>
      <vt:lpstr>НЕ ГРУСТИ!</vt:lpstr>
      <vt:lpstr>Слайд 45</vt:lpstr>
      <vt:lpstr>Слайд 46</vt:lpstr>
      <vt:lpstr>НЕ ГРУСТИ!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1</cp:lastModifiedBy>
  <cp:revision>67</cp:revision>
  <dcterms:created xsi:type="dcterms:W3CDTF">2014-01-06T16:00:12Z</dcterms:created>
  <dcterms:modified xsi:type="dcterms:W3CDTF">2019-10-30T15:16:54Z</dcterms:modified>
</cp:coreProperties>
</file>