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86" r:id="rId5"/>
    <p:sldId id="263" r:id="rId6"/>
    <p:sldId id="264" r:id="rId7"/>
    <p:sldId id="265" r:id="rId8"/>
    <p:sldId id="266" r:id="rId9"/>
    <p:sldId id="267" r:id="rId10"/>
    <p:sldId id="284" r:id="rId11"/>
    <p:sldId id="269" r:id="rId12"/>
    <p:sldId id="270" r:id="rId13"/>
    <p:sldId id="278" r:id="rId14"/>
    <p:sldId id="271" r:id="rId15"/>
    <p:sldId id="272" r:id="rId16"/>
    <p:sldId id="273" r:id="rId17"/>
    <p:sldId id="275" r:id="rId18"/>
    <p:sldId id="285" r:id="rId19"/>
    <p:sldId id="276" r:id="rId20"/>
    <p:sldId id="277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1" d="100"/>
          <a:sy n="31" d="100"/>
        </p:scale>
        <p:origin x="-624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3417A-EF90-4127-BF85-C5447E6276FD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947A0-4CE0-40BA-88AC-5FDBB1308F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3417A-EF90-4127-BF85-C5447E6276FD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947A0-4CE0-40BA-88AC-5FDBB1308F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3417A-EF90-4127-BF85-C5447E6276FD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947A0-4CE0-40BA-88AC-5FDBB1308F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3417A-EF90-4127-BF85-C5447E6276FD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947A0-4CE0-40BA-88AC-5FDBB1308F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3417A-EF90-4127-BF85-C5447E6276FD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947A0-4CE0-40BA-88AC-5FDBB1308F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3417A-EF90-4127-BF85-C5447E6276FD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947A0-4CE0-40BA-88AC-5FDBB1308F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3417A-EF90-4127-BF85-C5447E6276FD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947A0-4CE0-40BA-88AC-5FDBB1308F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3417A-EF90-4127-BF85-C5447E6276FD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947A0-4CE0-40BA-88AC-5FDBB1308F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3417A-EF90-4127-BF85-C5447E6276FD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947A0-4CE0-40BA-88AC-5FDBB1308F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3417A-EF90-4127-BF85-C5447E6276FD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947A0-4CE0-40BA-88AC-5FDBB1308F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3417A-EF90-4127-BF85-C5447E6276FD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947A0-4CE0-40BA-88AC-5FDBB1308F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43417A-EF90-4127-BF85-C5447E6276FD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947A0-4CE0-40BA-88AC-5FDBB1308F6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55576" y="1143162"/>
            <a:ext cx="365998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Урок</a:t>
            </a:r>
          </a:p>
          <a:p>
            <a:r>
              <a:rPr lang="ru-RU" sz="5400" dirty="0" smtClean="0"/>
              <a:t>русского </a:t>
            </a:r>
          </a:p>
          <a:p>
            <a:r>
              <a:rPr lang="ru-RU" sz="5400" dirty="0" smtClean="0"/>
              <a:t>языка</a:t>
            </a:r>
            <a:endParaRPr lang="ru-RU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5220073" y="1393016"/>
            <a:ext cx="273630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Подготовила и провела учитель начальных классов</a:t>
            </a:r>
          </a:p>
          <a:p>
            <a:r>
              <a:rPr lang="ru-RU" sz="3600" dirty="0" smtClean="0"/>
              <a:t>Родионова </a:t>
            </a:r>
            <a:r>
              <a:rPr lang="ru-RU" sz="3600" smtClean="0"/>
              <a:t>Е.В</a:t>
            </a:r>
            <a:r>
              <a:rPr lang="ru-RU" sz="3600" smtClean="0"/>
              <a:t>.</a:t>
            </a:r>
            <a:endParaRPr lang="ru-RU" sz="3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55576" y="3745380"/>
            <a:ext cx="297981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6000" dirty="0">
                <a:solidFill>
                  <a:prstClr val="black"/>
                </a:solidFill>
              </a:rPr>
              <a:t>4 класс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pSp>
        <p:nvGrpSpPr>
          <p:cNvPr id="65" name="Группа 64"/>
          <p:cNvGrpSpPr/>
          <p:nvPr/>
        </p:nvGrpSpPr>
        <p:grpSpPr>
          <a:xfrm>
            <a:off x="1379513" y="460540"/>
            <a:ext cx="5817245" cy="6024732"/>
            <a:chOff x="357158" y="0"/>
            <a:chExt cx="3714776" cy="5429288"/>
          </a:xfrm>
        </p:grpSpPr>
        <p:grpSp>
          <p:nvGrpSpPr>
            <p:cNvPr id="33" name="Группа 32"/>
            <p:cNvGrpSpPr/>
            <p:nvPr/>
          </p:nvGrpSpPr>
          <p:grpSpPr>
            <a:xfrm>
              <a:off x="357158" y="0"/>
              <a:ext cx="3714776" cy="5429288"/>
              <a:chOff x="2000232" y="1285860"/>
              <a:chExt cx="2255157" cy="3563594"/>
            </a:xfrm>
          </p:grpSpPr>
          <p:pic>
            <p:nvPicPr>
              <p:cNvPr id="4" name="Рисунок 3" descr="Princess3.png"/>
              <p:cNvPicPr/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>
                <a:off x="2000232" y="1285860"/>
                <a:ext cx="2255157" cy="3563594"/>
              </a:xfrm>
              <a:prstGeom prst="rect">
                <a:avLst/>
              </a:prstGeom>
            </p:spPr>
          </p:pic>
          <p:grpSp>
            <p:nvGrpSpPr>
              <p:cNvPr id="1026" name="Group 2"/>
              <p:cNvGrpSpPr>
                <a:grpSpLocks/>
              </p:cNvGrpSpPr>
              <p:nvPr/>
            </p:nvGrpSpPr>
            <p:grpSpPr bwMode="auto">
              <a:xfrm>
                <a:off x="2500298" y="3214686"/>
                <a:ext cx="1125525" cy="1071546"/>
                <a:chOff x="2614" y="8079"/>
                <a:chExt cx="6139" cy="5584"/>
              </a:xfrm>
            </p:grpSpPr>
            <p:sp>
              <p:nvSpPr>
                <p:cNvPr id="1027" name="WordArt 3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6193" y="10969"/>
                  <a:ext cx="839" cy="1173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 rtl="0"/>
                  <a:r>
                    <a:rPr lang="ru-RU" sz="3600" kern="10" spc="0" smtClean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0000"/>
                      </a:solidFill>
                      <a:effectLst/>
                      <a:latin typeface="Arial"/>
                      <a:cs typeface="Arial"/>
                    </a:rPr>
                    <a:t>1</a:t>
                  </a:r>
                  <a:endParaRPr lang="ru-RU" sz="3600" kern="10" spc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0000"/>
                    </a:solidFill>
                    <a:effectLst/>
                    <a:latin typeface="Arial"/>
                    <a:cs typeface="Arial"/>
                  </a:endParaRPr>
                </a:p>
              </p:txBody>
            </p:sp>
            <p:sp>
              <p:nvSpPr>
                <p:cNvPr id="1028" name="WordArt 4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6013" y="9264"/>
                  <a:ext cx="659" cy="1119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 rtl="0"/>
                  <a:r>
                    <a:rPr lang="ru-RU" sz="3600" kern="10" spc="0" smtClean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0000"/>
                      </a:solidFill>
                      <a:effectLst/>
                      <a:latin typeface="Arial"/>
                      <a:cs typeface="Arial"/>
                    </a:rPr>
                    <a:t>3</a:t>
                  </a:r>
                  <a:endParaRPr lang="ru-RU" sz="3600" kern="10" spc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0000"/>
                    </a:solidFill>
                    <a:effectLst/>
                    <a:latin typeface="Arial"/>
                    <a:cs typeface="Arial"/>
                  </a:endParaRPr>
                </a:p>
              </p:txBody>
            </p:sp>
            <p:sp>
              <p:nvSpPr>
                <p:cNvPr id="1029" name="WordArt 5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7855" y="9504"/>
                  <a:ext cx="746" cy="1015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 rtl="0"/>
                  <a:r>
                    <a:rPr lang="ru-RU" sz="3600" kern="10" spc="0" smtClean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0000"/>
                      </a:solidFill>
                      <a:effectLst/>
                      <a:latin typeface="Arial"/>
                      <a:cs typeface="Arial"/>
                    </a:rPr>
                    <a:t>5</a:t>
                  </a:r>
                  <a:endParaRPr lang="ru-RU" sz="3600" kern="10" spc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0000"/>
                    </a:solidFill>
                    <a:effectLst/>
                    <a:latin typeface="Arial"/>
                    <a:cs typeface="Arial"/>
                  </a:endParaRPr>
                </a:p>
              </p:txBody>
            </p:sp>
            <p:sp>
              <p:nvSpPr>
                <p:cNvPr id="1030" name="WordArt 6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7424" y="11681"/>
                  <a:ext cx="688" cy="1148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 rtl="0"/>
                  <a:r>
                    <a:rPr lang="ru-RU" sz="3600" kern="10" spc="0" smtClean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0000"/>
                      </a:solidFill>
                      <a:effectLst/>
                      <a:latin typeface="Arial"/>
                      <a:cs typeface="Arial"/>
                    </a:rPr>
                    <a:t>7</a:t>
                  </a:r>
                  <a:endParaRPr lang="ru-RU" sz="3600" kern="10" spc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0000"/>
                    </a:solidFill>
                    <a:effectLst/>
                    <a:latin typeface="Arial"/>
                    <a:cs typeface="Arial"/>
                  </a:endParaRPr>
                </a:p>
              </p:txBody>
            </p:sp>
            <p:sp>
              <p:nvSpPr>
                <p:cNvPr id="1031" name="Line 7"/>
                <p:cNvSpPr>
                  <a:spLocks noChangeShapeType="1"/>
                </p:cNvSpPr>
                <p:nvPr/>
              </p:nvSpPr>
              <p:spPr bwMode="auto">
                <a:xfrm>
                  <a:off x="6193" y="9379"/>
                  <a:ext cx="540" cy="72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032" name="Line 8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6013" y="9376"/>
                  <a:ext cx="788" cy="788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033" name="Line 9"/>
                <p:cNvSpPr>
                  <a:spLocks noChangeShapeType="1"/>
                </p:cNvSpPr>
                <p:nvPr/>
              </p:nvSpPr>
              <p:spPr bwMode="auto">
                <a:xfrm>
                  <a:off x="8145" y="9598"/>
                  <a:ext cx="540" cy="72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034" name="Line 10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7965" y="9595"/>
                  <a:ext cx="788" cy="788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035" name="Line 11"/>
                <p:cNvSpPr>
                  <a:spLocks noChangeShapeType="1"/>
                </p:cNvSpPr>
                <p:nvPr/>
              </p:nvSpPr>
              <p:spPr bwMode="auto">
                <a:xfrm>
                  <a:off x="6586" y="11065"/>
                  <a:ext cx="540" cy="72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036" name="Line 1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6406" y="11062"/>
                  <a:ext cx="788" cy="788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037" name="Line 13"/>
                <p:cNvSpPr>
                  <a:spLocks noChangeShapeType="1"/>
                </p:cNvSpPr>
                <p:nvPr/>
              </p:nvSpPr>
              <p:spPr bwMode="auto">
                <a:xfrm>
                  <a:off x="7701" y="11719"/>
                  <a:ext cx="540" cy="72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038" name="Line 14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7521" y="11716"/>
                  <a:ext cx="788" cy="788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039" name="Oval 15"/>
                <p:cNvSpPr>
                  <a:spLocks noChangeArrowheads="1"/>
                </p:cNvSpPr>
                <p:nvPr/>
              </p:nvSpPr>
              <p:spPr bwMode="auto">
                <a:xfrm>
                  <a:off x="4065" y="11781"/>
                  <a:ext cx="1851" cy="1882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040" name="Oval 16"/>
                <p:cNvSpPr>
                  <a:spLocks noChangeAspect="1" noChangeArrowheads="1"/>
                </p:cNvSpPr>
                <p:nvPr/>
              </p:nvSpPr>
              <p:spPr bwMode="auto">
                <a:xfrm>
                  <a:off x="4118" y="11831"/>
                  <a:ext cx="1757" cy="1786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cxnSp>
              <p:nvCxnSpPr>
                <p:cNvPr id="1041" name="AutoShape 17"/>
                <p:cNvCxnSpPr>
                  <a:cxnSpLocks noChangeShapeType="1"/>
                </p:cNvCxnSpPr>
                <p:nvPr/>
              </p:nvCxnSpPr>
              <p:spPr bwMode="auto">
                <a:xfrm flipV="1">
                  <a:off x="4981" y="12024"/>
                  <a:ext cx="0" cy="618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cxnSp>
              <p:nvCxnSpPr>
                <p:cNvPr id="1042" name="AutoShape 18"/>
                <p:cNvCxnSpPr>
                  <a:cxnSpLocks noChangeShapeType="1"/>
                </p:cNvCxnSpPr>
                <p:nvPr/>
              </p:nvCxnSpPr>
              <p:spPr bwMode="auto">
                <a:xfrm>
                  <a:off x="4981" y="12642"/>
                  <a:ext cx="374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sp>
              <p:nvSpPr>
                <p:cNvPr id="1043" name="Oval 19"/>
                <p:cNvSpPr>
                  <a:spLocks noChangeArrowheads="1"/>
                </p:cNvSpPr>
                <p:nvPr/>
              </p:nvSpPr>
              <p:spPr bwMode="auto">
                <a:xfrm>
                  <a:off x="2614" y="10273"/>
                  <a:ext cx="1851" cy="1882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044" name="Oval 20"/>
                <p:cNvSpPr>
                  <a:spLocks noChangeAspect="1" noChangeArrowheads="1"/>
                </p:cNvSpPr>
                <p:nvPr/>
              </p:nvSpPr>
              <p:spPr bwMode="auto">
                <a:xfrm>
                  <a:off x="2667" y="10323"/>
                  <a:ext cx="1757" cy="1786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cxnSp>
              <p:nvCxnSpPr>
                <p:cNvPr id="1045" name="AutoShape 21"/>
                <p:cNvCxnSpPr>
                  <a:cxnSpLocks noChangeShapeType="1"/>
                </p:cNvCxnSpPr>
                <p:nvPr/>
              </p:nvCxnSpPr>
              <p:spPr bwMode="auto">
                <a:xfrm flipV="1">
                  <a:off x="3530" y="10516"/>
                  <a:ext cx="0" cy="618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cxnSp>
              <p:nvCxnSpPr>
                <p:cNvPr id="1046" name="AutoShape 22"/>
                <p:cNvCxnSpPr>
                  <a:cxnSpLocks noChangeShapeType="1"/>
                </p:cNvCxnSpPr>
                <p:nvPr/>
              </p:nvCxnSpPr>
              <p:spPr bwMode="auto">
                <a:xfrm>
                  <a:off x="3530" y="11134"/>
                  <a:ext cx="374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sp>
              <p:nvSpPr>
                <p:cNvPr id="1047" name="Oval 23"/>
                <p:cNvSpPr>
                  <a:spLocks noChangeArrowheads="1"/>
                </p:cNvSpPr>
                <p:nvPr/>
              </p:nvSpPr>
              <p:spPr bwMode="auto">
                <a:xfrm>
                  <a:off x="4108" y="8480"/>
                  <a:ext cx="1851" cy="1882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048" name="Oval 24"/>
                <p:cNvSpPr>
                  <a:spLocks noChangeAspect="1" noChangeArrowheads="1"/>
                </p:cNvSpPr>
                <p:nvPr/>
              </p:nvSpPr>
              <p:spPr bwMode="auto">
                <a:xfrm>
                  <a:off x="4161" y="8530"/>
                  <a:ext cx="1757" cy="1786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cxnSp>
              <p:nvCxnSpPr>
                <p:cNvPr id="1049" name="AutoShape 25"/>
                <p:cNvCxnSpPr>
                  <a:cxnSpLocks noChangeShapeType="1"/>
                </p:cNvCxnSpPr>
                <p:nvPr/>
              </p:nvCxnSpPr>
              <p:spPr bwMode="auto">
                <a:xfrm flipV="1">
                  <a:off x="5024" y="8723"/>
                  <a:ext cx="0" cy="618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cxnSp>
              <p:nvCxnSpPr>
                <p:cNvPr id="1050" name="AutoShape 26"/>
                <p:cNvCxnSpPr>
                  <a:cxnSpLocks noChangeShapeType="1"/>
                </p:cNvCxnSpPr>
                <p:nvPr/>
              </p:nvCxnSpPr>
              <p:spPr bwMode="auto">
                <a:xfrm>
                  <a:off x="5024" y="9341"/>
                  <a:ext cx="374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sp>
              <p:nvSpPr>
                <p:cNvPr id="1051" name="WordArt 27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7765" y="8079"/>
                  <a:ext cx="746" cy="1015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 rtl="0"/>
                  <a:r>
                    <a:rPr lang="ru-RU" sz="3600" kern="10" spc="0" smtClean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0000"/>
                      </a:solidFill>
                      <a:effectLst/>
                      <a:latin typeface="Arial"/>
                      <a:cs typeface="Arial"/>
                    </a:rPr>
                    <a:t>8</a:t>
                  </a:r>
                  <a:endParaRPr lang="ru-RU" sz="3600" kern="10" spc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0000"/>
                    </a:solidFill>
                    <a:effectLst/>
                    <a:latin typeface="Arial"/>
                    <a:cs typeface="Arial"/>
                  </a:endParaRPr>
                </a:p>
              </p:txBody>
            </p:sp>
            <p:sp>
              <p:nvSpPr>
                <p:cNvPr id="1052" name="Line 28"/>
                <p:cNvSpPr>
                  <a:spLocks noChangeShapeType="1"/>
                </p:cNvSpPr>
                <p:nvPr/>
              </p:nvSpPr>
              <p:spPr bwMode="auto">
                <a:xfrm>
                  <a:off x="7905" y="8203"/>
                  <a:ext cx="540" cy="72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053" name="Line 29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7725" y="8200"/>
                  <a:ext cx="788" cy="788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</p:grpSp>
        </p:grpSp>
        <p:pic>
          <p:nvPicPr>
            <p:cNvPr id="64" name="Рисунок 63" descr="маска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 rot="1208989" flipH="1">
              <a:off x="2096416" y="873803"/>
              <a:ext cx="330685" cy="157491"/>
            </a:xfrm>
            <a:prstGeom prst="rect">
              <a:avLst/>
            </a:prstGeom>
          </p:spPr>
        </p:pic>
      </p:grpSp>
      <p:sp>
        <p:nvSpPr>
          <p:cNvPr id="5" name="TextBox 4"/>
          <p:cNvSpPr txBox="1"/>
          <p:nvPr/>
        </p:nvSpPr>
        <p:spPr>
          <a:xfrm>
            <a:off x="2490299" y="460470"/>
            <a:ext cx="42484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/>
              <a:t>Делаем выводы!</a:t>
            </a:r>
            <a:endParaRPr lang="ru-RU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967864" y="5751979"/>
            <a:ext cx="7128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  Неопределённая </a:t>
            </a:r>
            <a:r>
              <a:rPr lang="ru-RU" sz="3600" b="1" dirty="0">
                <a:solidFill>
                  <a:srgbClr val="C00000"/>
                </a:solidFill>
              </a:rPr>
              <a:t>форма глагола</a:t>
            </a:r>
          </a:p>
        </p:txBody>
      </p:sp>
    </p:spTree>
    <p:extLst>
      <p:ext uri="{BB962C8B-B14F-4D97-AF65-F5344CB8AC3E}">
        <p14:creationId xmlns:p14="http://schemas.microsoft.com/office/powerpoint/2010/main" val="2226384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/>
              <a:t>Физ.минута</a:t>
            </a:r>
            <a:endParaRPr lang="ru-RU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59" y="1605305"/>
            <a:ext cx="2650801" cy="459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9552" y="1118042"/>
            <a:ext cx="5833264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/>
              <a:t>Глазками могу моргать,</a:t>
            </a:r>
            <a:r>
              <a:rPr lang="ru-RU" sz="3600" b="1" u="sng" dirty="0"/>
              <a:t/>
            </a:r>
            <a:br>
              <a:rPr lang="ru-RU" sz="3600" b="1" u="sng" dirty="0"/>
            </a:br>
            <a:r>
              <a:rPr lang="ru-RU" sz="3600" b="1" dirty="0"/>
              <a:t>Носиком дышать, сопеть,</a:t>
            </a:r>
            <a:br>
              <a:rPr lang="ru-RU" sz="3600" b="1" dirty="0"/>
            </a:br>
            <a:r>
              <a:rPr lang="ru-RU" sz="3600" b="1" dirty="0"/>
              <a:t>Ушками могу я слушать,</a:t>
            </a:r>
            <a:r>
              <a:rPr lang="ru-RU" sz="3600" b="1" u="sng" dirty="0"/>
              <a:t/>
            </a:r>
            <a:br>
              <a:rPr lang="ru-RU" sz="3600" b="1" u="sng" dirty="0"/>
            </a:br>
            <a:r>
              <a:rPr lang="ru-RU" sz="3600" b="1" dirty="0"/>
              <a:t>Ротиком – зевать и кушать.</a:t>
            </a:r>
            <a:br>
              <a:rPr lang="ru-RU" sz="3600" b="1" dirty="0"/>
            </a:br>
            <a:r>
              <a:rPr lang="ru-RU" sz="3600" b="1" dirty="0"/>
              <a:t>Язычком весь день болтать.</a:t>
            </a:r>
            <a:br>
              <a:rPr lang="ru-RU" sz="3600" b="1" dirty="0"/>
            </a:br>
            <a:r>
              <a:rPr lang="ru-RU" sz="3600" b="1" dirty="0"/>
              <a:t>Бегать, прыгать и играть,</a:t>
            </a:r>
            <a:br>
              <a:rPr lang="ru-RU" sz="3600" b="1" dirty="0"/>
            </a:br>
            <a:r>
              <a:rPr lang="ru-RU" sz="3600" b="1" dirty="0"/>
              <a:t>Маму с папой обнимать!</a:t>
            </a:r>
            <a:r>
              <a:rPr lang="ru-RU" sz="3600" b="1" u="sng" dirty="0"/>
              <a:t/>
            </a:r>
            <a:br>
              <a:rPr lang="ru-RU" sz="3600" b="1" u="sng" dirty="0"/>
            </a:br>
            <a:r>
              <a:rPr lang="ru-RU" sz="3600" b="1" dirty="0"/>
              <a:t>Петь могу и танцевать,</a:t>
            </a:r>
            <a:r>
              <a:rPr lang="ru-RU" sz="3600" b="1" u="sng" dirty="0"/>
              <a:t/>
            </a:r>
            <a:br>
              <a:rPr lang="ru-RU" sz="3600" b="1" u="sng" dirty="0"/>
            </a:br>
            <a:r>
              <a:rPr lang="ru-RU" sz="3600" b="1" dirty="0"/>
              <a:t>И всех гостей поцеловать</a:t>
            </a:r>
            <a:r>
              <a:rPr lang="ru-RU" b="1" u="sng" dirty="0"/>
              <a:t>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201823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229600" cy="666328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/>
              <a:t>Упр. 149</a:t>
            </a:r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1166843"/>
            <a:ext cx="7848872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/>
              <a:t>-Прочитать пословицы, объяснить смысл.</a:t>
            </a:r>
          </a:p>
          <a:p>
            <a:r>
              <a:rPr lang="ru-RU" sz="3600" b="1" dirty="0"/>
              <a:t>-Из упражнения 149 выписать глаголы неопределённой формы. </a:t>
            </a:r>
          </a:p>
          <a:p>
            <a:r>
              <a:rPr lang="ru-RU" sz="3600" b="1" dirty="0" smtClean="0"/>
              <a:t> - </a:t>
            </a:r>
            <a:r>
              <a:rPr lang="ru-RU" sz="3600" b="1" dirty="0"/>
              <a:t>Прочитайте выписанные глаголы. На какие группы можно их разделить? </a:t>
            </a:r>
          </a:p>
          <a:p>
            <a:r>
              <a:rPr lang="ru-RU" sz="3600" b="1" dirty="0" smtClean="0"/>
              <a:t>-Что </a:t>
            </a:r>
            <a:r>
              <a:rPr lang="ru-RU" sz="3600" b="1" dirty="0"/>
              <a:t>общего в первой группе? </a:t>
            </a:r>
            <a:endParaRPr lang="ru-RU" sz="3600" b="1" dirty="0" smtClean="0"/>
          </a:p>
          <a:p>
            <a:r>
              <a:rPr lang="ru-RU" sz="3600" b="1" dirty="0" smtClean="0"/>
              <a:t>-</a:t>
            </a:r>
            <a:r>
              <a:rPr lang="ru-RU" sz="3600" b="1" dirty="0"/>
              <a:t>Во второй?  </a:t>
            </a:r>
            <a:r>
              <a:rPr lang="ru-RU" sz="3600" b="1" dirty="0" smtClean="0"/>
              <a:t>В третьей?</a:t>
            </a:r>
          </a:p>
          <a:p>
            <a:endParaRPr lang="ru-RU" sz="2800" b="1" dirty="0" smtClean="0"/>
          </a:p>
        </p:txBody>
      </p:sp>
      <p:grpSp>
        <p:nvGrpSpPr>
          <p:cNvPr id="4" name="Группа 3"/>
          <p:cNvGrpSpPr/>
          <p:nvPr/>
        </p:nvGrpSpPr>
        <p:grpSpPr>
          <a:xfrm>
            <a:off x="6518616" y="4221088"/>
            <a:ext cx="2229847" cy="2392402"/>
            <a:chOff x="357158" y="0"/>
            <a:chExt cx="3714776" cy="5429288"/>
          </a:xfrm>
        </p:grpSpPr>
        <p:grpSp>
          <p:nvGrpSpPr>
            <p:cNvPr id="5" name="Группа 4"/>
            <p:cNvGrpSpPr/>
            <p:nvPr/>
          </p:nvGrpSpPr>
          <p:grpSpPr>
            <a:xfrm>
              <a:off x="357158" y="0"/>
              <a:ext cx="3714776" cy="5429288"/>
              <a:chOff x="2000232" y="1285860"/>
              <a:chExt cx="2255157" cy="3563594"/>
            </a:xfrm>
          </p:grpSpPr>
          <p:pic>
            <p:nvPicPr>
              <p:cNvPr id="7" name="Рисунок 6" descr="Princess3.png"/>
              <p:cNvPicPr/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>
                <a:off x="2000232" y="1285860"/>
                <a:ext cx="2255157" cy="3563594"/>
              </a:xfrm>
              <a:prstGeom prst="rect">
                <a:avLst/>
              </a:prstGeom>
            </p:spPr>
          </p:pic>
          <p:grpSp>
            <p:nvGrpSpPr>
              <p:cNvPr id="8" name="Group 2"/>
              <p:cNvGrpSpPr>
                <a:grpSpLocks/>
              </p:cNvGrpSpPr>
              <p:nvPr/>
            </p:nvGrpSpPr>
            <p:grpSpPr bwMode="auto">
              <a:xfrm>
                <a:off x="2500298" y="3214686"/>
                <a:ext cx="1125525" cy="1071546"/>
                <a:chOff x="2614" y="8079"/>
                <a:chExt cx="6139" cy="5584"/>
              </a:xfrm>
            </p:grpSpPr>
            <p:sp>
              <p:nvSpPr>
                <p:cNvPr id="9" name="WordArt 3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6193" y="10969"/>
                  <a:ext cx="839" cy="1173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 rtl="0"/>
                  <a:r>
                    <a:rPr lang="ru-RU" sz="3600" kern="10" spc="0" smtClean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0000"/>
                      </a:solidFill>
                      <a:effectLst/>
                      <a:latin typeface="Arial"/>
                      <a:cs typeface="Arial"/>
                    </a:rPr>
                    <a:t>1</a:t>
                  </a:r>
                  <a:endParaRPr lang="ru-RU" sz="3600" kern="10" spc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0000"/>
                    </a:solidFill>
                    <a:effectLst/>
                    <a:latin typeface="Arial"/>
                    <a:cs typeface="Arial"/>
                  </a:endParaRPr>
                </a:p>
              </p:txBody>
            </p:sp>
            <p:sp>
              <p:nvSpPr>
                <p:cNvPr id="10" name="WordArt 4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6013" y="9264"/>
                  <a:ext cx="659" cy="1119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 rtl="0"/>
                  <a:r>
                    <a:rPr lang="ru-RU" sz="3600" kern="10" spc="0" smtClean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0000"/>
                      </a:solidFill>
                      <a:effectLst/>
                      <a:latin typeface="Arial"/>
                      <a:cs typeface="Arial"/>
                    </a:rPr>
                    <a:t>3</a:t>
                  </a:r>
                  <a:endParaRPr lang="ru-RU" sz="3600" kern="10" spc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0000"/>
                    </a:solidFill>
                    <a:effectLst/>
                    <a:latin typeface="Arial"/>
                    <a:cs typeface="Arial"/>
                  </a:endParaRPr>
                </a:p>
              </p:txBody>
            </p:sp>
            <p:sp>
              <p:nvSpPr>
                <p:cNvPr id="11" name="WordArt 5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7855" y="9504"/>
                  <a:ext cx="746" cy="1015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 rtl="0"/>
                  <a:r>
                    <a:rPr lang="ru-RU" sz="3600" kern="10" spc="0" smtClean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0000"/>
                      </a:solidFill>
                      <a:effectLst/>
                      <a:latin typeface="Arial"/>
                      <a:cs typeface="Arial"/>
                    </a:rPr>
                    <a:t>5</a:t>
                  </a:r>
                  <a:endParaRPr lang="ru-RU" sz="3600" kern="10" spc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0000"/>
                    </a:solidFill>
                    <a:effectLst/>
                    <a:latin typeface="Arial"/>
                    <a:cs typeface="Arial"/>
                  </a:endParaRPr>
                </a:p>
              </p:txBody>
            </p:sp>
            <p:sp>
              <p:nvSpPr>
                <p:cNvPr id="12" name="WordArt 6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7424" y="11681"/>
                  <a:ext cx="688" cy="1148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 rtl="0"/>
                  <a:r>
                    <a:rPr lang="ru-RU" sz="3600" kern="10" spc="0" smtClean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0000"/>
                      </a:solidFill>
                      <a:effectLst/>
                      <a:latin typeface="Arial"/>
                      <a:cs typeface="Arial"/>
                    </a:rPr>
                    <a:t>7</a:t>
                  </a:r>
                  <a:endParaRPr lang="ru-RU" sz="3600" kern="10" spc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0000"/>
                    </a:solidFill>
                    <a:effectLst/>
                    <a:latin typeface="Arial"/>
                    <a:cs typeface="Arial"/>
                  </a:endParaRPr>
                </a:p>
              </p:txBody>
            </p:sp>
            <p:sp>
              <p:nvSpPr>
                <p:cNvPr id="13" name="Line 7"/>
                <p:cNvSpPr>
                  <a:spLocks noChangeShapeType="1"/>
                </p:cNvSpPr>
                <p:nvPr/>
              </p:nvSpPr>
              <p:spPr bwMode="auto">
                <a:xfrm>
                  <a:off x="6193" y="9379"/>
                  <a:ext cx="540" cy="72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4" name="Line 8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6013" y="9376"/>
                  <a:ext cx="788" cy="788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5" name="Line 9"/>
                <p:cNvSpPr>
                  <a:spLocks noChangeShapeType="1"/>
                </p:cNvSpPr>
                <p:nvPr/>
              </p:nvSpPr>
              <p:spPr bwMode="auto">
                <a:xfrm>
                  <a:off x="8145" y="9598"/>
                  <a:ext cx="540" cy="72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6" name="Line 10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7965" y="9595"/>
                  <a:ext cx="788" cy="788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7" name="Line 11"/>
                <p:cNvSpPr>
                  <a:spLocks noChangeShapeType="1"/>
                </p:cNvSpPr>
                <p:nvPr/>
              </p:nvSpPr>
              <p:spPr bwMode="auto">
                <a:xfrm>
                  <a:off x="6586" y="11065"/>
                  <a:ext cx="540" cy="72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8" name="Line 1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6406" y="11062"/>
                  <a:ext cx="788" cy="788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9" name="Line 13"/>
                <p:cNvSpPr>
                  <a:spLocks noChangeShapeType="1"/>
                </p:cNvSpPr>
                <p:nvPr/>
              </p:nvSpPr>
              <p:spPr bwMode="auto">
                <a:xfrm>
                  <a:off x="7701" y="11719"/>
                  <a:ext cx="540" cy="72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0" name="Line 14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7521" y="11716"/>
                  <a:ext cx="788" cy="788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1" name="Oval 15"/>
                <p:cNvSpPr>
                  <a:spLocks noChangeArrowheads="1"/>
                </p:cNvSpPr>
                <p:nvPr/>
              </p:nvSpPr>
              <p:spPr bwMode="auto">
                <a:xfrm>
                  <a:off x="4065" y="11781"/>
                  <a:ext cx="1851" cy="1882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2" name="Oval 16"/>
                <p:cNvSpPr>
                  <a:spLocks noChangeAspect="1" noChangeArrowheads="1"/>
                </p:cNvSpPr>
                <p:nvPr/>
              </p:nvSpPr>
              <p:spPr bwMode="auto">
                <a:xfrm>
                  <a:off x="4118" y="11831"/>
                  <a:ext cx="1757" cy="1786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cxnSp>
              <p:nvCxnSpPr>
                <p:cNvPr id="23" name="AutoShape 17"/>
                <p:cNvCxnSpPr>
                  <a:cxnSpLocks noChangeShapeType="1"/>
                </p:cNvCxnSpPr>
                <p:nvPr/>
              </p:nvCxnSpPr>
              <p:spPr bwMode="auto">
                <a:xfrm flipV="1">
                  <a:off x="4981" y="12024"/>
                  <a:ext cx="0" cy="618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cxnSp>
              <p:nvCxnSpPr>
                <p:cNvPr id="24" name="AutoShape 18"/>
                <p:cNvCxnSpPr>
                  <a:cxnSpLocks noChangeShapeType="1"/>
                </p:cNvCxnSpPr>
                <p:nvPr/>
              </p:nvCxnSpPr>
              <p:spPr bwMode="auto">
                <a:xfrm>
                  <a:off x="4981" y="12642"/>
                  <a:ext cx="374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sp>
              <p:nvSpPr>
                <p:cNvPr id="25" name="Oval 19"/>
                <p:cNvSpPr>
                  <a:spLocks noChangeArrowheads="1"/>
                </p:cNvSpPr>
                <p:nvPr/>
              </p:nvSpPr>
              <p:spPr bwMode="auto">
                <a:xfrm>
                  <a:off x="2614" y="10273"/>
                  <a:ext cx="1851" cy="1882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6" name="Oval 20"/>
                <p:cNvSpPr>
                  <a:spLocks noChangeAspect="1" noChangeArrowheads="1"/>
                </p:cNvSpPr>
                <p:nvPr/>
              </p:nvSpPr>
              <p:spPr bwMode="auto">
                <a:xfrm>
                  <a:off x="2667" y="10323"/>
                  <a:ext cx="1757" cy="1786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cxnSp>
              <p:nvCxnSpPr>
                <p:cNvPr id="27" name="AutoShape 21"/>
                <p:cNvCxnSpPr>
                  <a:cxnSpLocks noChangeShapeType="1"/>
                </p:cNvCxnSpPr>
                <p:nvPr/>
              </p:nvCxnSpPr>
              <p:spPr bwMode="auto">
                <a:xfrm flipV="1">
                  <a:off x="3530" y="10516"/>
                  <a:ext cx="0" cy="618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cxnSp>
              <p:nvCxnSpPr>
                <p:cNvPr id="28" name="AutoShape 22"/>
                <p:cNvCxnSpPr>
                  <a:cxnSpLocks noChangeShapeType="1"/>
                </p:cNvCxnSpPr>
                <p:nvPr/>
              </p:nvCxnSpPr>
              <p:spPr bwMode="auto">
                <a:xfrm>
                  <a:off x="3530" y="11134"/>
                  <a:ext cx="374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sp>
              <p:nvSpPr>
                <p:cNvPr id="29" name="Oval 23"/>
                <p:cNvSpPr>
                  <a:spLocks noChangeArrowheads="1"/>
                </p:cNvSpPr>
                <p:nvPr/>
              </p:nvSpPr>
              <p:spPr bwMode="auto">
                <a:xfrm>
                  <a:off x="4108" y="8480"/>
                  <a:ext cx="1851" cy="1882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30" name="Oval 24"/>
                <p:cNvSpPr>
                  <a:spLocks noChangeAspect="1" noChangeArrowheads="1"/>
                </p:cNvSpPr>
                <p:nvPr/>
              </p:nvSpPr>
              <p:spPr bwMode="auto">
                <a:xfrm>
                  <a:off x="4161" y="8530"/>
                  <a:ext cx="1757" cy="1786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cxnSp>
              <p:nvCxnSpPr>
                <p:cNvPr id="31" name="AutoShape 25"/>
                <p:cNvCxnSpPr>
                  <a:cxnSpLocks noChangeShapeType="1"/>
                </p:cNvCxnSpPr>
                <p:nvPr/>
              </p:nvCxnSpPr>
              <p:spPr bwMode="auto">
                <a:xfrm flipV="1">
                  <a:off x="5024" y="8723"/>
                  <a:ext cx="0" cy="618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cxnSp>
              <p:nvCxnSpPr>
                <p:cNvPr id="32" name="AutoShape 26"/>
                <p:cNvCxnSpPr>
                  <a:cxnSpLocks noChangeShapeType="1"/>
                </p:cNvCxnSpPr>
                <p:nvPr/>
              </p:nvCxnSpPr>
              <p:spPr bwMode="auto">
                <a:xfrm>
                  <a:off x="5024" y="9341"/>
                  <a:ext cx="374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sp>
              <p:nvSpPr>
                <p:cNvPr id="33" name="WordArt 27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7765" y="8079"/>
                  <a:ext cx="746" cy="1015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 rtl="0"/>
                  <a:r>
                    <a:rPr lang="ru-RU" sz="3600" kern="10" spc="0" smtClean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0000"/>
                      </a:solidFill>
                      <a:effectLst/>
                      <a:latin typeface="Arial"/>
                      <a:cs typeface="Arial"/>
                    </a:rPr>
                    <a:t>8</a:t>
                  </a:r>
                  <a:endParaRPr lang="ru-RU" sz="3600" kern="10" spc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0000"/>
                    </a:solidFill>
                    <a:effectLst/>
                    <a:latin typeface="Arial"/>
                    <a:cs typeface="Arial"/>
                  </a:endParaRPr>
                </a:p>
              </p:txBody>
            </p:sp>
            <p:sp>
              <p:nvSpPr>
                <p:cNvPr id="34" name="Line 28"/>
                <p:cNvSpPr>
                  <a:spLocks noChangeShapeType="1"/>
                </p:cNvSpPr>
                <p:nvPr/>
              </p:nvSpPr>
              <p:spPr bwMode="auto">
                <a:xfrm>
                  <a:off x="7905" y="8203"/>
                  <a:ext cx="540" cy="72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35" name="Line 29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7725" y="8200"/>
                  <a:ext cx="788" cy="788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</p:grpSp>
        </p:grpSp>
        <p:pic>
          <p:nvPicPr>
            <p:cNvPr id="6" name="Рисунок 5" descr="маска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 rot="1208989">
              <a:off x="2113762" y="928915"/>
              <a:ext cx="298155" cy="14199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02617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62472" y="332656"/>
            <a:ext cx="258539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4000" b="1" dirty="0" smtClean="0"/>
          </a:p>
          <a:p>
            <a:r>
              <a:rPr lang="ru-RU" sz="4000" b="1" dirty="0" smtClean="0"/>
              <a:t>прожить</a:t>
            </a:r>
          </a:p>
          <a:p>
            <a:r>
              <a:rPr lang="ru-RU" sz="4000" b="1" dirty="0"/>
              <a:t>у</a:t>
            </a:r>
            <a:r>
              <a:rPr lang="ru-RU" sz="4000" b="1" dirty="0" smtClean="0"/>
              <a:t>видеть</a:t>
            </a:r>
          </a:p>
          <a:p>
            <a:r>
              <a:rPr lang="ru-RU" sz="4000" b="1" dirty="0"/>
              <a:t>у</a:t>
            </a:r>
            <a:r>
              <a:rPr lang="ru-RU" sz="4000" b="1" dirty="0" smtClean="0"/>
              <a:t>слышать</a:t>
            </a:r>
          </a:p>
          <a:p>
            <a:r>
              <a:rPr lang="ru-RU" sz="4000" b="1" dirty="0" smtClean="0"/>
              <a:t>сохранить</a:t>
            </a:r>
            <a:endParaRPr lang="ru-RU" sz="4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785703" y="2150535"/>
            <a:ext cx="2021707" cy="29854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3600" dirty="0" smtClean="0"/>
          </a:p>
          <a:p>
            <a:endParaRPr lang="ru-RU" sz="3600" dirty="0" smtClean="0"/>
          </a:p>
          <a:p>
            <a:r>
              <a:rPr lang="en-US" sz="3600" dirty="0" smtClean="0"/>
              <a:t>               </a:t>
            </a:r>
            <a:endParaRPr lang="ru-RU" sz="3600" dirty="0"/>
          </a:p>
          <a:p>
            <a:r>
              <a:rPr lang="ru-RU" sz="4000" b="1" dirty="0" smtClean="0"/>
              <a:t>перейти</a:t>
            </a:r>
          </a:p>
          <a:p>
            <a:r>
              <a:rPr lang="en-US" sz="4000" b="1" dirty="0" smtClean="0"/>
              <a:t> </a:t>
            </a:r>
            <a:r>
              <a:rPr lang="ru-RU" sz="4000" b="1" dirty="0" smtClean="0"/>
              <a:t>найти</a:t>
            </a:r>
            <a:endParaRPr lang="ru-RU" sz="4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887809" y="4797152"/>
            <a:ext cx="15841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200" dirty="0"/>
          </a:p>
        </p:txBody>
      </p:sp>
      <p:sp>
        <p:nvSpPr>
          <p:cNvPr id="2" name="TextBox 1"/>
          <p:cNvSpPr txBox="1"/>
          <p:nvPr/>
        </p:nvSpPr>
        <p:spPr>
          <a:xfrm>
            <a:off x="6588224" y="126876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796136" y="98072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grpSp>
        <p:nvGrpSpPr>
          <p:cNvPr id="7" name="Группа 6"/>
          <p:cNvGrpSpPr/>
          <p:nvPr/>
        </p:nvGrpSpPr>
        <p:grpSpPr>
          <a:xfrm>
            <a:off x="4669445" y="187004"/>
            <a:ext cx="3837557" cy="5688632"/>
            <a:chOff x="357158" y="0"/>
            <a:chExt cx="3714776" cy="5429288"/>
          </a:xfrm>
        </p:grpSpPr>
        <p:grpSp>
          <p:nvGrpSpPr>
            <p:cNvPr id="8" name="Группа 7"/>
            <p:cNvGrpSpPr/>
            <p:nvPr/>
          </p:nvGrpSpPr>
          <p:grpSpPr>
            <a:xfrm>
              <a:off x="357158" y="0"/>
              <a:ext cx="3714776" cy="5429288"/>
              <a:chOff x="2000232" y="1285860"/>
              <a:chExt cx="2255157" cy="3563594"/>
            </a:xfrm>
          </p:grpSpPr>
          <p:pic>
            <p:nvPicPr>
              <p:cNvPr id="10" name="Рисунок 9" descr="Princess3.png"/>
              <p:cNvPicPr/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>
                <a:off x="2000232" y="1285860"/>
                <a:ext cx="2255157" cy="3563594"/>
              </a:xfrm>
              <a:prstGeom prst="rect">
                <a:avLst/>
              </a:prstGeom>
            </p:spPr>
          </p:pic>
          <p:grpSp>
            <p:nvGrpSpPr>
              <p:cNvPr id="11" name="Group 2"/>
              <p:cNvGrpSpPr>
                <a:grpSpLocks/>
              </p:cNvGrpSpPr>
              <p:nvPr/>
            </p:nvGrpSpPr>
            <p:grpSpPr bwMode="auto">
              <a:xfrm>
                <a:off x="2500298" y="3214686"/>
                <a:ext cx="1125525" cy="1071546"/>
                <a:chOff x="2614" y="8079"/>
                <a:chExt cx="6139" cy="5584"/>
              </a:xfrm>
            </p:grpSpPr>
            <p:sp>
              <p:nvSpPr>
                <p:cNvPr id="12" name="WordArt 3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6193" y="10969"/>
                  <a:ext cx="839" cy="1173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 rtl="0"/>
                  <a:r>
                    <a:rPr lang="ru-RU" sz="3600" kern="10" spc="0" smtClean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0000"/>
                      </a:solidFill>
                      <a:effectLst/>
                      <a:latin typeface="Arial"/>
                      <a:cs typeface="Arial"/>
                    </a:rPr>
                    <a:t>1</a:t>
                  </a:r>
                  <a:endParaRPr lang="ru-RU" sz="3600" kern="10" spc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0000"/>
                    </a:solidFill>
                    <a:effectLst/>
                    <a:latin typeface="Arial"/>
                    <a:cs typeface="Arial"/>
                  </a:endParaRPr>
                </a:p>
              </p:txBody>
            </p:sp>
            <p:sp>
              <p:nvSpPr>
                <p:cNvPr id="13" name="WordArt 4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6013" y="9264"/>
                  <a:ext cx="659" cy="1119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 rtl="0"/>
                  <a:r>
                    <a:rPr lang="ru-RU" sz="3600" kern="10" spc="0" smtClean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0000"/>
                      </a:solidFill>
                      <a:effectLst/>
                      <a:latin typeface="Arial"/>
                      <a:cs typeface="Arial"/>
                    </a:rPr>
                    <a:t>3</a:t>
                  </a:r>
                  <a:endParaRPr lang="ru-RU" sz="3600" kern="10" spc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0000"/>
                    </a:solidFill>
                    <a:effectLst/>
                    <a:latin typeface="Arial"/>
                    <a:cs typeface="Arial"/>
                  </a:endParaRPr>
                </a:p>
              </p:txBody>
            </p:sp>
            <p:sp>
              <p:nvSpPr>
                <p:cNvPr id="14" name="WordArt 5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7855" y="9504"/>
                  <a:ext cx="746" cy="1015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 rtl="0"/>
                  <a:r>
                    <a:rPr lang="ru-RU" sz="3600" kern="10" spc="0" smtClean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0000"/>
                      </a:solidFill>
                      <a:effectLst/>
                      <a:latin typeface="Arial"/>
                      <a:cs typeface="Arial"/>
                    </a:rPr>
                    <a:t>5</a:t>
                  </a:r>
                  <a:endParaRPr lang="ru-RU" sz="3600" kern="10" spc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0000"/>
                    </a:solidFill>
                    <a:effectLst/>
                    <a:latin typeface="Arial"/>
                    <a:cs typeface="Arial"/>
                  </a:endParaRPr>
                </a:p>
              </p:txBody>
            </p:sp>
            <p:sp>
              <p:nvSpPr>
                <p:cNvPr id="15" name="WordArt 6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7424" y="11681"/>
                  <a:ext cx="688" cy="1148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 rtl="0"/>
                  <a:r>
                    <a:rPr lang="ru-RU" sz="3600" kern="10" spc="0" smtClean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0000"/>
                      </a:solidFill>
                      <a:effectLst/>
                      <a:latin typeface="Arial"/>
                      <a:cs typeface="Arial"/>
                    </a:rPr>
                    <a:t>7</a:t>
                  </a:r>
                  <a:endParaRPr lang="ru-RU" sz="3600" kern="10" spc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0000"/>
                    </a:solidFill>
                    <a:effectLst/>
                    <a:latin typeface="Arial"/>
                    <a:cs typeface="Arial"/>
                  </a:endParaRPr>
                </a:p>
              </p:txBody>
            </p:sp>
            <p:sp>
              <p:nvSpPr>
                <p:cNvPr id="16" name="Line 7"/>
                <p:cNvSpPr>
                  <a:spLocks noChangeShapeType="1"/>
                </p:cNvSpPr>
                <p:nvPr/>
              </p:nvSpPr>
              <p:spPr bwMode="auto">
                <a:xfrm>
                  <a:off x="6193" y="9379"/>
                  <a:ext cx="540" cy="72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7" name="Line 8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6013" y="9376"/>
                  <a:ext cx="788" cy="788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8" name="Line 9"/>
                <p:cNvSpPr>
                  <a:spLocks noChangeShapeType="1"/>
                </p:cNvSpPr>
                <p:nvPr/>
              </p:nvSpPr>
              <p:spPr bwMode="auto">
                <a:xfrm>
                  <a:off x="8145" y="9598"/>
                  <a:ext cx="540" cy="72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9" name="Line 10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7965" y="9595"/>
                  <a:ext cx="788" cy="788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0" name="Line 11"/>
                <p:cNvSpPr>
                  <a:spLocks noChangeShapeType="1"/>
                </p:cNvSpPr>
                <p:nvPr/>
              </p:nvSpPr>
              <p:spPr bwMode="auto">
                <a:xfrm>
                  <a:off x="6586" y="11065"/>
                  <a:ext cx="540" cy="72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1" name="Line 1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6406" y="11062"/>
                  <a:ext cx="788" cy="788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2" name="Line 13"/>
                <p:cNvSpPr>
                  <a:spLocks noChangeShapeType="1"/>
                </p:cNvSpPr>
                <p:nvPr/>
              </p:nvSpPr>
              <p:spPr bwMode="auto">
                <a:xfrm>
                  <a:off x="7701" y="11719"/>
                  <a:ext cx="540" cy="72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3" name="Line 14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7521" y="11716"/>
                  <a:ext cx="788" cy="788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4" name="Oval 15"/>
                <p:cNvSpPr>
                  <a:spLocks noChangeArrowheads="1"/>
                </p:cNvSpPr>
                <p:nvPr/>
              </p:nvSpPr>
              <p:spPr bwMode="auto">
                <a:xfrm>
                  <a:off x="4065" y="11781"/>
                  <a:ext cx="1851" cy="1882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5" name="Oval 16"/>
                <p:cNvSpPr>
                  <a:spLocks noChangeAspect="1" noChangeArrowheads="1"/>
                </p:cNvSpPr>
                <p:nvPr/>
              </p:nvSpPr>
              <p:spPr bwMode="auto">
                <a:xfrm>
                  <a:off x="4118" y="11831"/>
                  <a:ext cx="1757" cy="1786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cxnSp>
              <p:nvCxnSpPr>
                <p:cNvPr id="26" name="AutoShape 17"/>
                <p:cNvCxnSpPr>
                  <a:cxnSpLocks noChangeShapeType="1"/>
                </p:cNvCxnSpPr>
                <p:nvPr/>
              </p:nvCxnSpPr>
              <p:spPr bwMode="auto">
                <a:xfrm flipV="1">
                  <a:off x="4981" y="12024"/>
                  <a:ext cx="0" cy="618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cxnSp>
              <p:nvCxnSpPr>
                <p:cNvPr id="27" name="AutoShape 18"/>
                <p:cNvCxnSpPr>
                  <a:cxnSpLocks noChangeShapeType="1"/>
                </p:cNvCxnSpPr>
                <p:nvPr/>
              </p:nvCxnSpPr>
              <p:spPr bwMode="auto">
                <a:xfrm>
                  <a:off x="4981" y="12642"/>
                  <a:ext cx="374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sp>
              <p:nvSpPr>
                <p:cNvPr id="28" name="Oval 19"/>
                <p:cNvSpPr>
                  <a:spLocks noChangeArrowheads="1"/>
                </p:cNvSpPr>
                <p:nvPr/>
              </p:nvSpPr>
              <p:spPr bwMode="auto">
                <a:xfrm>
                  <a:off x="2614" y="10273"/>
                  <a:ext cx="1851" cy="1882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9" name="Oval 20"/>
                <p:cNvSpPr>
                  <a:spLocks noChangeAspect="1" noChangeArrowheads="1"/>
                </p:cNvSpPr>
                <p:nvPr/>
              </p:nvSpPr>
              <p:spPr bwMode="auto">
                <a:xfrm>
                  <a:off x="2667" y="10323"/>
                  <a:ext cx="1757" cy="1786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cxnSp>
              <p:nvCxnSpPr>
                <p:cNvPr id="30" name="AutoShape 21"/>
                <p:cNvCxnSpPr>
                  <a:cxnSpLocks noChangeShapeType="1"/>
                </p:cNvCxnSpPr>
                <p:nvPr/>
              </p:nvCxnSpPr>
              <p:spPr bwMode="auto">
                <a:xfrm flipV="1">
                  <a:off x="3530" y="10516"/>
                  <a:ext cx="0" cy="618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cxnSp>
              <p:nvCxnSpPr>
                <p:cNvPr id="31" name="AutoShape 22"/>
                <p:cNvCxnSpPr>
                  <a:cxnSpLocks noChangeShapeType="1"/>
                </p:cNvCxnSpPr>
                <p:nvPr/>
              </p:nvCxnSpPr>
              <p:spPr bwMode="auto">
                <a:xfrm>
                  <a:off x="3530" y="11134"/>
                  <a:ext cx="374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sp>
              <p:nvSpPr>
                <p:cNvPr id="32" name="Oval 23"/>
                <p:cNvSpPr>
                  <a:spLocks noChangeArrowheads="1"/>
                </p:cNvSpPr>
                <p:nvPr/>
              </p:nvSpPr>
              <p:spPr bwMode="auto">
                <a:xfrm>
                  <a:off x="4108" y="8480"/>
                  <a:ext cx="1851" cy="1882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33" name="Oval 24"/>
                <p:cNvSpPr>
                  <a:spLocks noChangeAspect="1" noChangeArrowheads="1"/>
                </p:cNvSpPr>
                <p:nvPr/>
              </p:nvSpPr>
              <p:spPr bwMode="auto">
                <a:xfrm>
                  <a:off x="4161" y="8530"/>
                  <a:ext cx="1757" cy="1786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cxnSp>
              <p:nvCxnSpPr>
                <p:cNvPr id="34" name="AutoShape 25"/>
                <p:cNvCxnSpPr>
                  <a:cxnSpLocks noChangeShapeType="1"/>
                </p:cNvCxnSpPr>
                <p:nvPr/>
              </p:nvCxnSpPr>
              <p:spPr bwMode="auto">
                <a:xfrm flipV="1">
                  <a:off x="5024" y="8723"/>
                  <a:ext cx="0" cy="618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cxnSp>
              <p:nvCxnSpPr>
                <p:cNvPr id="35" name="AutoShape 26"/>
                <p:cNvCxnSpPr>
                  <a:cxnSpLocks noChangeShapeType="1"/>
                </p:cNvCxnSpPr>
                <p:nvPr/>
              </p:nvCxnSpPr>
              <p:spPr bwMode="auto">
                <a:xfrm>
                  <a:off x="5024" y="9341"/>
                  <a:ext cx="374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sp>
              <p:nvSpPr>
                <p:cNvPr id="36" name="WordArt 27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7765" y="8079"/>
                  <a:ext cx="746" cy="1015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 rtl="0"/>
                  <a:r>
                    <a:rPr lang="ru-RU" sz="3600" kern="10" spc="0" smtClean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0000"/>
                      </a:solidFill>
                      <a:effectLst/>
                      <a:latin typeface="Arial"/>
                      <a:cs typeface="Arial"/>
                    </a:rPr>
                    <a:t>8</a:t>
                  </a:r>
                  <a:endParaRPr lang="ru-RU" sz="3600" kern="10" spc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0000"/>
                    </a:solidFill>
                    <a:effectLst/>
                    <a:latin typeface="Arial"/>
                    <a:cs typeface="Arial"/>
                  </a:endParaRPr>
                </a:p>
              </p:txBody>
            </p:sp>
            <p:sp>
              <p:nvSpPr>
                <p:cNvPr id="37" name="Line 28"/>
                <p:cNvSpPr>
                  <a:spLocks noChangeShapeType="1"/>
                </p:cNvSpPr>
                <p:nvPr/>
              </p:nvSpPr>
              <p:spPr bwMode="auto">
                <a:xfrm>
                  <a:off x="7905" y="8203"/>
                  <a:ext cx="540" cy="72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38" name="Line 29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7725" y="8200"/>
                  <a:ext cx="788" cy="788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</p:grpSp>
        </p:grpSp>
        <p:pic>
          <p:nvPicPr>
            <p:cNvPr id="9" name="Рисунок 8" descr="маска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 rot="11612618" flipV="1">
              <a:off x="2071495" y="856889"/>
              <a:ext cx="389287" cy="185399"/>
            </a:xfrm>
            <a:prstGeom prst="rect">
              <a:avLst/>
            </a:prstGeom>
          </p:spPr>
        </p:pic>
      </p:grpSp>
      <p:sp>
        <p:nvSpPr>
          <p:cNvPr id="39" name="Половина рамки 38"/>
          <p:cNvSpPr/>
          <p:nvPr/>
        </p:nvSpPr>
        <p:spPr>
          <a:xfrm rot="2891782">
            <a:off x="2315240" y="873756"/>
            <a:ext cx="472820" cy="457422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2" name="Половина рамки 41"/>
          <p:cNvSpPr/>
          <p:nvPr/>
        </p:nvSpPr>
        <p:spPr>
          <a:xfrm rot="2891782">
            <a:off x="2242925" y="3709394"/>
            <a:ext cx="472820" cy="457422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3" name="Половина рамки 42"/>
          <p:cNvSpPr/>
          <p:nvPr/>
        </p:nvSpPr>
        <p:spPr>
          <a:xfrm rot="2891782">
            <a:off x="1818758" y="4430942"/>
            <a:ext cx="472820" cy="457422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4" name="Половина рамки 43"/>
          <p:cNvSpPr/>
          <p:nvPr/>
        </p:nvSpPr>
        <p:spPr>
          <a:xfrm rot="2891782">
            <a:off x="2211084" y="1553397"/>
            <a:ext cx="472820" cy="457422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5" name="Половина рамки 44"/>
          <p:cNvSpPr/>
          <p:nvPr/>
        </p:nvSpPr>
        <p:spPr>
          <a:xfrm rot="2891782">
            <a:off x="2562542" y="2802609"/>
            <a:ext cx="472820" cy="457422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6" name="Половина рамки 45"/>
          <p:cNvSpPr/>
          <p:nvPr/>
        </p:nvSpPr>
        <p:spPr>
          <a:xfrm rot="2891782">
            <a:off x="2571000" y="2164070"/>
            <a:ext cx="472820" cy="457422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726487" y="4706868"/>
            <a:ext cx="353238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печ</a:t>
            </a:r>
            <a:r>
              <a:rPr lang="ru-RU" sz="4400" b="1" u="sng" dirty="0" smtClean="0">
                <a:solidFill>
                  <a:srgbClr val="FF0000"/>
                </a:solidFill>
              </a:rPr>
              <a:t>ь</a:t>
            </a:r>
          </a:p>
          <a:p>
            <a:r>
              <a:rPr lang="ru-RU" sz="4400" b="1" dirty="0" smtClean="0"/>
              <a:t>      береч</a:t>
            </a:r>
            <a:r>
              <a:rPr lang="ru-RU" sz="4400" b="1" u="sng" dirty="0" smtClean="0">
                <a:solidFill>
                  <a:srgbClr val="FF0000"/>
                </a:solidFill>
              </a:rPr>
              <a:t>ь</a:t>
            </a:r>
            <a:endParaRPr lang="ru-RU" sz="4400" b="1" u="sng" dirty="0">
              <a:solidFill>
                <a:srgbClr val="FF0000"/>
              </a:solidFill>
            </a:endParaRPr>
          </a:p>
        </p:txBody>
      </p:sp>
      <p:sp>
        <p:nvSpPr>
          <p:cNvPr id="47" name="Арка 46"/>
          <p:cNvSpPr/>
          <p:nvPr/>
        </p:nvSpPr>
        <p:spPr>
          <a:xfrm>
            <a:off x="2807411" y="4463309"/>
            <a:ext cx="963483" cy="914400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8" name="Арка 47"/>
          <p:cNvSpPr/>
          <p:nvPr/>
        </p:nvSpPr>
        <p:spPr>
          <a:xfrm>
            <a:off x="3689873" y="5288653"/>
            <a:ext cx="1605609" cy="864765"/>
          </a:xfrm>
          <a:prstGeom prst="blockArc">
            <a:avLst>
              <a:gd name="adj1" fmla="val 11124556"/>
              <a:gd name="adj2" fmla="val 0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6168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Запомни!</a:t>
            </a:r>
            <a:endParaRPr lang="ru-RU" b="1" dirty="0"/>
          </a:p>
        </p:txBody>
      </p:sp>
      <p:sp>
        <p:nvSpPr>
          <p:cNvPr id="3" name="TextBox 2"/>
          <p:cNvSpPr txBox="1"/>
          <p:nvPr/>
        </p:nvSpPr>
        <p:spPr>
          <a:xfrm>
            <a:off x="611560" y="1268760"/>
            <a:ext cx="403244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Неопределённая форма глагола имеет суффиксы  </a:t>
            </a:r>
            <a:r>
              <a:rPr lang="ru-RU" sz="4000" b="1" dirty="0" smtClean="0">
                <a:solidFill>
                  <a:srgbClr val="FF0000"/>
                </a:solidFill>
              </a:rPr>
              <a:t>-</a:t>
            </a:r>
            <a:r>
              <a:rPr lang="ru-RU" sz="4000" b="1" dirty="0" err="1" smtClean="0">
                <a:solidFill>
                  <a:srgbClr val="FF0000"/>
                </a:solidFill>
              </a:rPr>
              <a:t>ть</a:t>
            </a:r>
            <a:r>
              <a:rPr lang="ru-RU" sz="4000" b="1" dirty="0" smtClean="0">
                <a:solidFill>
                  <a:srgbClr val="FF0000"/>
                </a:solidFill>
              </a:rPr>
              <a:t>, -</a:t>
            </a:r>
            <a:r>
              <a:rPr lang="ru-RU" sz="4000" b="1" dirty="0" err="1" smtClean="0">
                <a:solidFill>
                  <a:srgbClr val="FF0000"/>
                </a:solidFill>
              </a:rPr>
              <a:t>ти</a:t>
            </a:r>
            <a:endParaRPr lang="ru-RU" sz="4000" b="1" dirty="0" smtClean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05118" y="3892628"/>
            <a:ext cx="16193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 писать</a:t>
            </a:r>
            <a:endParaRPr lang="ru-RU" sz="36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923046" y="4685765"/>
            <a:ext cx="140134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4000" b="1" dirty="0">
                <a:solidFill>
                  <a:prstClr val="black"/>
                </a:solidFill>
              </a:rPr>
              <a:t>везти</a:t>
            </a:r>
          </a:p>
        </p:txBody>
      </p:sp>
      <p:grpSp>
        <p:nvGrpSpPr>
          <p:cNvPr id="12" name="Группа 11"/>
          <p:cNvGrpSpPr/>
          <p:nvPr/>
        </p:nvGrpSpPr>
        <p:grpSpPr>
          <a:xfrm>
            <a:off x="4560719" y="1052735"/>
            <a:ext cx="4115737" cy="5101169"/>
            <a:chOff x="279034" y="0"/>
            <a:chExt cx="3860441" cy="5507026"/>
          </a:xfrm>
        </p:grpSpPr>
        <p:grpSp>
          <p:nvGrpSpPr>
            <p:cNvPr id="13" name="Группа 12"/>
            <p:cNvGrpSpPr/>
            <p:nvPr/>
          </p:nvGrpSpPr>
          <p:grpSpPr>
            <a:xfrm>
              <a:off x="279034" y="0"/>
              <a:ext cx="3860441" cy="5507026"/>
              <a:chOff x="1952804" y="1285860"/>
              <a:chExt cx="2343587" cy="3614619"/>
            </a:xfrm>
          </p:grpSpPr>
          <p:pic>
            <p:nvPicPr>
              <p:cNvPr id="15" name="Рисунок 14" descr="Princess3.png"/>
              <p:cNvPicPr/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>
                <a:off x="1952804" y="1285860"/>
                <a:ext cx="2343587" cy="3614619"/>
              </a:xfrm>
              <a:prstGeom prst="rect">
                <a:avLst/>
              </a:prstGeom>
            </p:spPr>
          </p:pic>
          <p:grpSp>
            <p:nvGrpSpPr>
              <p:cNvPr id="16" name="Group 2"/>
              <p:cNvGrpSpPr>
                <a:grpSpLocks/>
              </p:cNvGrpSpPr>
              <p:nvPr/>
            </p:nvGrpSpPr>
            <p:grpSpPr bwMode="auto">
              <a:xfrm>
                <a:off x="2500298" y="3214686"/>
                <a:ext cx="1125525" cy="1071546"/>
                <a:chOff x="2614" y="8079"/>
                <a:chExt cx="6139" cy="5584"/>
              </a:xfrm>
            </p:grpSpPr>
            <p:sp>
              <p:nvSpPr>
                <p:cNvPr id="17" name="WordArt 3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6193" y="10969"/>
                  <a:ext cx="839" cy="1173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 rtl="0"/>
                  <a:r>
                    <a:rPr lang="ru-RU" sz="3600" kern="10" spc="0" smtClean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0000"/>
                      </a:solidFill>
                      <a:effectLst/>
                      <a:latin typeface="Arial"/>
                      <a:cs typeface="Arial"/>
                    </a:rPr>
                    <a:t>1</a:t>
                  </a:r>
                  <a:endParaRPr lang="ru-RU" sz="3600" kern="10" spc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0000"/>
                    </a:solidFill>
                    <a:effectLst/>
                    <a:latin typeface="Arial"/>
                    <a:cs typeface="Arial"/>
                  </a:endParaRPr>
                </a:p>
              </p:txBody>
            </p:sp>
            <p:sp>
              <p:nvSpPr>
                <p:cNvPr id="18" name="WordArt 4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6013" y="9264"/>
                  <a:ext cx="659" cy="1119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 rtl="0"/>
                  <a:r>
                    <a:rPr lang="ru-RU" sz="3600" kern="10" spc="0" smtClean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0000"/>
                      </a:solidFill>
                      <a:effectLst/>
                      <a:latin typeface="Arial"/>
                      <a:cs typeface="Arial"/>
                    </a:rPr>
                    <a:t>3</a:t>
                  </a:r>
                  <a:endParaRPr lang="ru-RU" sz="3600" kern="10" spc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0000"/>
                    </a:solidFill>
                    <a:effectLst/>
                    <a:latin typeface="Arial"/>
                    <a:cs typeface="Arial"/>
                  </a:endParaRPr>
                </a:p>
              </p:txBody>
            </p:sp>
            <p:sp>
              <p:nvSpPr>
                <p:cNvPr id="19" name="WordArt 5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7855" y="9504"/>
                  <a:ext cx="746" cy="1015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 rtl="0"/>
                  <a:r>
                    <a:rPr lang="ru-RU" sz="3600" kern="10" spc="0" smtClean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0000"/>
                      </a:solidFill>
                      <a:effectLst/>
                      <a:latin typeface="Arial"/>
                      <a:cs typeface="Arial"/>
                    </a:rPr>
                    <a:t>5</a:t>
                  </a:r>
                  <a:endParaRPr lang="ru-RU" sz="3600" kern="10" spc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0000"/>
                    </a:solidFill>
                    <a:effectLst/>
                    <a:latin typeface="Arial"/>
                    <a:cs typeface="Arial"/>
                  </a:endParaRPr>
                </a:p>
              </p:txBody>
            </p:sp>
            <p:sp>
              <p:nvSpPr>
                <p:cNvPr id="20" name="WordArt 6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7424" y="11681"/>
                  <a:ext cx="688" cy="1148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 rtl="0"/>
                  <a:r>
                    <a:rPr lang="ru-RU" sz="3600" kern="10" spc="0" smtClean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0000"/>
                      </a:solidFill>
                      <a:effectLst/>
                      <a:latin typeface="Arial"/>
                      <a:cs typeface="Arial"/>
                    </a:rPr>
                    <a:t>7</a:t>
                  </a:r>
                  <a:endParaRPr lang="ru-RU" sz="3600" kern="10" spc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0000"/>
                    </a:solidFill>
                    <a:effectLst/>
                    <a:latin typeface="Arial"/>
                    <a:cs typeface="Arial"/>
                  </a:endParaRPr>
                </a:p>
              </p:txBody>
            </p:sp>
            <p:sp>
              <p:nvSpPr>
                <p:cNvPr id="21" name="Line 7"/>
                <p:cNvSpPr>
                  <a:spLocks noChangeShapeType="1"/>
                </p:cNvSpPr>
                <p:nvPr/>
              </p:nvSpPr>
              <p:spPr bwMode="auto">
                <a:xfrm>
                  <a:off x="6193" y="9379"/>
                  <a:ext cx="540" cy="72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2" name="Line 8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6013" y="9376"/>
                  <a:ext cx="788" cy="788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3" name="Line 9"/>
                <p:cNvSpPr>
                  <a:spLocks noChangeShapeType="1"/>
                </p:cNvSpPr>
                <p:nvPr/>
              </p:nvSpPr>
              <p:spPr bwMode="auto">
                <a:xfrm>
                  <a:off x="8145" y="9598"/>
                  <a:ext cx="540" cy="72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4" name="Line 10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7965" y="9595"/>
                  <a:ext cx="788" cy="788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5" name="Line 11"/>
                <p:cNvSpPr>
                  <a:spLocks noChangeShapeType="1"/>
                </p:cNvSpPr>
                <p:nvPr/>
              </p:nvSpPr>
              <p:spPr bwMode="auto">
                <a:xfrm>
                  <a:off x="6586" y="11065"/>
                  <a:ext cx="540" cy="72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6" name="Line 1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6406" y="11062"/>
                  <a:ext cx="788" cy="788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7" name="Line 13"/>
                <p:cNvSpPr>
                  <a:spLocks noChangeShapeType="1"/>
                </p:cNvSpPr>
                <p:nvPr/>
              </p:nvSpPr>
              <p:spPr bwMode="auto">
                <a:xfrm>
                  <a:off x="7701" y="11719"/>
                  <a:ext cx="540" cy="72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8" name="Line 14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7521" y="11716"/>
                  <a:ext cx="788" cy="788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9" name="Oval 15"/>
                <p:cNvSpPr>
                  <a:spLocks noChangeArrowheads="1"/>
                </p:cNvSpPr>
                <p:nvPr/>
              </p:nvSpPr>
              <p:spPr bwMode="auto">
                <a:xfrm>
                  <a:off x="4065" y="11781"/>
                  <a:ext cx="1851" cy="1882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30" name="Oval 16"/>
                <p:cNvSpPr>
                  <a:spLocks noChangeAspect="1" noChangeArrowheads="1"/>
                </p:cNvSpPr>
                <p:nvPr/>
              </p:nvSpPr>
              <p:spPr bwMode="auto">
                <a:xfrm>
                  <a:off x="4118" y="11831"/>
                  <a:ext cx="1757" cy="1786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cxnSp>
              <p:nvCxnSpPr>
                <p:cNvPr id="31" name="AutoShape 17"/>
                <p:cNvCxnSpPr>
                  <a:cxnSpLocks noChangeShapeType="1"/>
                </p:cNvCxnSpPr>
                <p:nvPr/>
              </p:nvCxnSpPr>
              <p:spPr bwMode="auto">
                <a:xfrm flipV="1">
                  <a:off x="4981" y="12024"/>
                  <a:ext cx="0" cy="618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cxnSp>
              <p:nvCxnSpPr>
                <p:cNvPr id="32" name="AutoShape 18"/>
                <p:cNvCxnSpPr>
                  <a:cxnSpLocks noChangeShapeType="1"/>
                </p:cNvCxnSpPr>
                <p:nvPr/>
              </p:nvCxnSpPr>
              <p:spPr bwMode="auto">
                <a:xfrm>
                  <a:off x="4981" y="12642"/>
                  <a:ext cx="374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sp>
              <p:nvSpPr>
                <p:cNvPr id="33" name="Oval 19"/>
                <p:cNvSpPr>
                  <a:spLocks noChangeArrowheads="1"/>
                </p:cNvSpPr>
                <p:nvPr/>
              </p:nvSpPr>
              <p:spPr bwMode="auto">
                <a:xfrm>
                  <a:off x="2614" y="10273"/>
                  <a:ext cx="1851" cy="1882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34" name="Oval 20"/>
                <p:cNvSpPr>
                  <a:spLocks noChangeAspect="1" noChangeArrowheads="1"/>
                </p:cNvSpPr>
                <p:nvPr/>
              </p:nvSpPr>
              <p:spPr bwMode="auto">
                <a:xfrm>
                  <a:off x="2667" y="10323"/>
                  <a:ext cx="1757" cy="1786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cxnSp>
              <p:nvCxnSpPr>
                <p:cNvPr id="35" name="AutoShape 21"/>
                <p:cNvCxnSpPr>
                  <a:cxnSpLocks noChangeShapeType="1"/>
                </p:cNvCxnSpPr>
                <p:nvPr/>
              </p:nvCxnSpPr>
              <p:spPr bwMode="auto">
                <a:xfrm flipV="1">
                  <a:off x="3530" y="10516"/>
                  <a:ext cx="0" cy="618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cxnSp>
              <p:nvCxnSpPr>
                <p:cNvPr id="36" name="AutoShape 22"/>
                <p:cNvCxnSpPr>
                  <a:cxnSpLocks noChangeShapeType="1"/>
                </p:cNvCxnSpPr>
                <p:nvPr/>
              </p:nvCxnSpPr>
              <p:spPr bwMode="auto">
                <a:xfrm>
                  <a:off x="3530" y="11134"/>
                  <a:ext cx="374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sp>
              <p:nvSpPr>
                <p:cNvPr id="37" name="Oval 23"/>
                <p:cNvSpPr>
                  <a:spLocks noChangeArrowheads="1"/>
                </p:cNvSpPr>
                <p:nvPr/>
              </p:nvSpPr>
              <p:spPr bwMode="auto">
                <a:xfrm>
                  <a:off x="4108" y="8480"/>
                  <a:ext cx="1851" cy="1882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38" name="Oval 24"/>
                <p:cNvSpPr>
                  <a:spLocks noChangeAspect="1" noChangeArrowheads="1"/>
                </p:cNvSpPr>
                <p:nvPr/>
              </p:nvSpPr>
              <p:spPr bwMode="auto">
                <a:xfrm>
                  <a:off x="4161" y="8530"/>
                  <a:ext cx="1757" cy="1786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cxnSp>
              <p:nvCxnSpPr>
                <p:cNvPr id="39" name="AutoShape 25"/>
                <p:cNvCxnSpPr>
                  <a:cxnSpLocks noChangeShapeType="1"/>
                </p:cNvCxnSpPr>
                <p:nvPr/>
              </p:nvCxnSpPr>
              <p:spPr bwMode="auto">
                <a:xfrm flipV="1">
                  <a:off x="5024" y="8723"/>
                  <a:ext cx="0" cy="618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cxnSp>
              <p:nvCxnSpPr>
                <p:cNvPr id="40" name="AutoShape 26"/>
                <p:cNvCxnSpPr>
                  <a:cxnSpLocks noChangeShapeType="1"/>
                </p:cNvCxnSpPr>
                <p:nvPr/>
              </p:nvCxnSpPr>
              <p:spPr bwMode="auto">
                <a:xfrm>
                  <a:off x="5024" y="9341"/>
                  <a:ext cx="374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sp>
              <p:nvSpPr>
                <p:cNvPr id="41" name="WordArt 27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7765" y="8079"/>
                  <a:ext cx="746" cy="1015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 rtl="0"/>
                  <a:r>
                    <a:rPr lang="ru-RU" sz="3600" kern="10" spc="0" smtClean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0000"/>
                      </a:solidFill>
                      <a:effectLst/>
                      <a:latin typeface="Arial"/>
                      <a:cs typeface="Arial"/>
                    </a:rPr>
                    <a:t>8</a:t>
                  </a:r>
                  <a:endParaRPr lang="ru-RU" sz="3600" kern="10" spc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0000"/>
                    </a:solidFill>
                    <a:effectLst/>
                    <a:latin typeface="Arial"/>
                    <a:cs typeface="Arial"/>
                  </a:endParaRPr>
                </a:p>
              </p:txBody>
            </p:sp>
            <p:sp>
              <p:nvSpPr>
                <p:cNvPr id="42" name="Line 28"/>
                <p:cNvSpPr>
                  <a:spLocks noChangeShapeType="1"/>
                </p:cNvSpPr>
                <p:nvPr/>
              </p:nvSpPr>
              <p:spPr bwMode="auto">
                <a:xfrm>
                  <a:off x="7905" y="8203"/>
                  <a:ext cx="540" cy="72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43" name="Line 29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7725" y="8200"/>
                  <a:ext cx="788" cy="788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</p:grpSp>
        </p:grpSp>
        <p:pic>
          <p:nvPicPr>
            <p:cNvPr id="14" name="Рисунок 13" descr="маска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 rot="12485044" flipH="1" flipV="1">
              <a:off x="2110328" y="887137"/>
              <a:ext cx="338988" cy="161445"/>
            </a:xfrm>
            <a:prstGeom prst="rect">
              <a:avLst/>
            </a:prstGeom>
          </p:spPr>
        </p:pic>
      </p:grpSp>
      <p:sp>
        <p:nvSpPr>
          <p:cNvPr id="44" name="Половина рамки 43"/>
          <p:cNvSpPr/>
          <p:nvPr/>
        </p:nvSpPr>
        <p:spPr>
          <a:xfrm rot="2664699">
            <a:off x="2941255" y="3829476"/>
            <a:ext cx="312609" cy="323081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5" name="Половина рамки 44"/>
          <p:cNvSpPr/>
          <p:nvPr/>
        </p:nvSpPr>
        <p:spPr>
          <a:xfrm rot="2664699">
            <a:off x="2868954" y="4717113"/>
            <a:ext cx="312609" cy="323081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1560" y="5287044"/>
            <a:ext cx="36724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-</a:t>
            </a:r>
            <a:r>
              <a:rPr lang="ru-RU" sz="3600" b="1" dirty="0" err="1" smtClean="0">
                <a:solidFill>
                  <a:srgbClr val="C00000"/>
                </a:solidFill>
              </a:rPr>
              <a:t>чь</a:t>
            </a:r>
            <a:r>
              <a:rPr lang="ru-RU" sz="3600" b="1" dirty="0" smtClean="0">
                <a:solidFill>
                  <a:srgbClr val="C00000"/>
                </a:solidFill>
              </a:rPr>
              <a:t> </a:t>
            </a:r>
            <a:r>
              <a:rPr lang="ru-RU" sz="3600" b="1" dirty="0" smtClean="0"/>
              <a:t>- это часть корня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2105532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499992" y="273050"/>
            <a:ext cx="4186808" cy="6180286"/>
          </a:xfrm>
        </p:spPr>
        <p:txBody>
          <a:bodyPr>
            <a:normAutofit fontScale="85000" lnSpcReduction="20000"/>
          </a:bodyPr>
          <a:lstStyle/>
          <a:p>
            <a:r>
              <a:rPr lang="ru-RU" sz="3300" b="1" dirty="0" smtClean="0"/>
              <a:t>1. Запишите глагол неопределённой формы на  военную тему и выделите  суффикс.</a:t>
            </a:r>
          </a:p>
          <a:p>
            <a:pPr marL="0" indent="0" algn="ctr">
              <a:buNone/>
            </a:pPr>
            <a:r>
              <a:rPr lang="ru-RU" dirty="0" smtClean="0"/>
              <a:t>  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sz="3800" b="1" dirty="0" smtClean="0">
                <a:solidFill>
                  <a:srgbClr val="C00000"/>
                </a:solidFill>
              </a:rPr>
              <a:t>2</a:t>
            </a:r>
            <a:r>
              <a:rPr lang="ru-RU" sz="3800" dirty="0" smtClean="0">
                <a:solidFill>
                  <a:srgbClr val="C00000"/>
                </a:solidFill>
              </a:rPr>
              <a:t>.</a:t>
            </a:r>
            <a:r>
              <a:rPr lang="ru-RU" sz="3800" dirty="0">
                <a:solidFill>
                  <a:srgbClr val="C00000"/>
                </a:solidFill>
              </a:rPr>
              <a:t> </a:t>
            </a:r>
            <a:r>
              <a:rPr lang="ru-RU" sz="3800" b="1" dirty="0">
                <a:solidFill>
                  <a:srgbClr val="C00000"/>
                </a:solidFill>
              </a:rPr>
              <a:t>В мае 1945 года </a:t>
            </a:r>
            <a:r>
              <a:rPr lang="ru-RU" sz="3800" b="1" dirty="0" smtClean="0">
                <a:solidFill>
                  <a:srgbClr val="C00000"/>
                </a:solidFill>
              </a:rPr>
              <a:t>      Германия </a:t>
            </a:r>
            <a:r>
              <a:rPr lang="ru-RU" sz="3800" b="1" dirty="0">
                <a:solidFill>
                  <a:srgbClr val="C00000"/>
                </a:solidFill>
              </a:rPr>
              <a:t>была вынуждена капитулировать .</a:t>
            </a:r>
          </a:p>
          <a:p>
            <a:pPr marL="0" indent="0">
              <a:buNone/>
            </a:pPr>
            <a:r>
              <a:rPr lang="ru-RU" sz="3300" dirty="0" smtClean="0"/>
              <a:t>    </a:t>
            </a:r>
            <a:r>
              <a:rPr lang="ru-RU" sz="3300" b="1" dirty="0" smtClean="0"/>
              <a:t>-</a:t>
            </a:r>
            <a:r>
              <a:rPr lang="ru-RU" sz="3300" b="1" dirty="0"/>
              <a:t>Найдите глагол </a:t>
            </a:r>
            <a:r>
              <a:rPr lang="ru-RU" sz="3300" b="1" dirty="0" smtClean="0"/>
              <a:t>   неопределённой </a:t>
            </a:r>
            <a:r>
              <a:rPr lang="ru-RU" sz="3300" b="1" dirty="0"/>
              <a:t>формы.</a:t>
            </a:r>
          </a:p>
          <a:p>
            <a:pPr marL="0" indent="0">
              <a:buNone/>
            </a:pPr>
            <a:r>
              <a:rPr lang="ru-RU" sz="3300" b="1" dirty="0" smtClean="0"/>
              <a:t>    -</a:t>
            </a:r>
            <a:r>
              <a:rPr lang="ru-RU" sz="3300" b="1" dirty="0"/>
              <a:t>Знаете ли вы значение этого слова?</a:t>
            </a:r>
          </a:p>
          <a:p>
            <a:pPr marL="0" indent="0">
              <a:buNone/>
            </a:pPr>
            <a:r>
              <a:rPr lang="ru-RU" sz="3300" b="1" dirty="0" smtClean="0"/>
              <a:t>    - </a:t>
            </a:r>
            <a:r>
              <a:rPr lang="ru-RU" sz="3300" b="1" dirty="0"/>
              <a:t>Как найти значение данного слова?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688" y="332656"/>
            <a:ext cx="3737448" cy="561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75425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b="1" dirty="0" smtClean="0"/>
              <a:t>Игра «Путаница»  Проверь себя!</a:t>
            </a:r>
            <a:endParaRPr lang="ru-RU" b="1" dirty="0"/>
          </a:p>
        </p:txBody>
      </p:sp>
      <p:sp>
        <p:nvSpPr>
          <p:cNvPr id="6" name="Объект 5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dirty="0"/>
              <a:t>Скорость, молчать, молодость, гость, радовать, глупость, чернеть, веселить, отдохнуть, верность, писать, </a:t>
            </a:r>
            <a:r>
              <a:rPr lang="ru-RU" sz="3600" b="1" dirty="0" smtClean="0"/>
              <a:t>двести.</a:t>
            </a:r>
            <a:endParaRPr lang="ru-RU" sz="3600" b="1" dirty="0"/>
          </a:p>
          <a:p>
            <a:endParaRPr lang="ru-RU" i="1" dirty="0" smtClean="0"/>
          </a:p>
          <a:p>
            <a:endParaRPr lang="ru-RU" dirty="0"/>
          </a:p>
        </p:txBody>
      </p:sp>
      <p:sp>
        <p:nvSpPr>
          <p:cNvPr id="15" name="Объект 1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b="1" dirty="0" smtClean="0"/>
              <a:t>- + - - + - + + + - + -</a:t>
            </a:r>
          </a:p>
          <a:p>
            <a:endParaRPr lang="ru-RU" sz="4000" dirty="0"/>
          </a:p>
        </p:txBody>
      </p:sp>
      <p:grpSp>
        <p:nvGrpSpPr>
          <p:cNvPr id="5" name="Группа 4"/>
          <p:cNvGrpSpPr/>
          <p:nvPr/>
        </p:nvGrpSpPr>
        <p:grpSpPr>
          <a:xfrm>
            <a:off x="5124460" y="2132856"/>
            <a:ext cx="3138712" cy="4032448"/>
            <a:chOff x="357158" y="0"/>
            <a:chExt cx="3714776" cy="5429288"/>
          </a:xfrm>
        </p:grpSpPr>
        <p:grpSp>
          <p:nvGrpSpPr>
            <p:cNvPr id="7" name="Группа 6"/>
            <p:cNvGrpSpPr/>
            <p:nvPr/>
          </p:nvGrpSpPr>
          <p:grpSpPr>
            <a:xfrm>
              <a:off x="357158" y="0"/>
              <a:ext cx="3714776" cy="5429288"/>
              <a:chOff x="2000232" y="1285860"/>
              <a:chExt cx="2255157" cy="3563594"/>
            </a:xfrm>
          </p:grpSpPr>
          <p:pic>
            <p:nvPicPr>
              <p:cNvPr id="9" name="Рисунок 8" descr="Princess3.png"/>
              <p:cNvPicPr/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>
                <a:off x="2000232" y="1285860"/>
                <a:ext cx="2255157" cy="3563594"/>
              </a:xfrm>
              <a:prstGeom prst="rect">
                <a:avLst/>
              </a:prstGeom>
            </p:spPr>
          </p:pic>
          <p:grpSp>
            <p:nvGrpSpPr>
              <p:cNvPr id="10" name="Group 2"/>
              <p:cNvGrpSpPr>
                <a:grpSpLocks/>
              </p:cNvGrpSpPr>
              <p:nvPr/>
            </p:nvGrpSpPr>
            <p:grpSpPr bwMode="auto">
              <a:xfrm>
                <a:off x="2500298" y="3214686"/>
                <a:ext cx="1125525" cy="1071546"/>
                <a:chOff x="2614" y="8079"/>
                <a:chExt cx="6139" cy="5584"/>
              </a:xfrm>
            </p:grpSpPr>
            <p:sp>
              <p:nvSpPr>
                <p:cNvPr id="11" name="WordArt 3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6193" y="10969"/>
                  <a:ext cx="839" cy="1173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 rtl="0"/>
                  <a:r>
                    <a:rPr lang="ru-RU" sz="3600" kern="10" spc="0" smtClean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0000"/>
                      </a:solidFill>
                      <a:effectLst/>
                      <a:latin typeface="Arial"/>
                      <a:cs typeface="Arial"/>
                    </a:rPr>
                    <a:t>1</a:t>
                  </a:r>
                  <a:endParaRPr lang="ru-RU" sz="3600" kern="10" spc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0000"/>
                    </a:solidFill>
                    <a:effectLst/>
                    <a:latin typeface="Arial"/>
                    <a:cs typeface="Arial"/>
                  </a:endParaRPr>
                </a:p>
              </p:txBody>
            </p:sp>
            <p:sp>
              <p:nvSpPr>
                <p:cNvPr id="12" name="WordArt 4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6013" y="9264"/>
                  <a:ext cx="659" cy="1119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 rtl="0"/>
                  <a:r>
                    <a:rPr lang="ru-RU" sz="3600" kern="10" spc="0" smtClean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0000"/>
                      </a:solidFill>
                      <a:effectLst/>
                      <a:latin typeface="Arial"/>
                      <a:cs typeface="Arial"/>
                    </a:rPr>
                    <a:t>3</a:t>
                  </a:r>
                  <a:endParaRPr lang="ru-RU" sz="3600" kern="10" spc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0000"/>
                    </a:solidFill>
                    <a:effectLst/>
                    <a:latin typeface="Arial"/>
                    <a:cs typeface="Arial"/>
                  </a:endParaRPr>
                </a:p>
              </p:txBody>
            </p:sp>
            <p:sp>
              <p:nvSpPr>
                <p:cNvPr id="13" name="WordArt 5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7855" y="9504"/>
                  <a:ext cx="746" cy="1015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 rtl="0"/>
                  <a:r>
                    <a:rPr lang="ru-RU" sz="3600" kern="10" spc="0" smtClean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0000"/>
                      </a:solidFill>
                      <a:effectLst/>
                      <a:latin typeface="Arial"/>
                      <a:cs typeface="Arial"/>
                    </a:rPr>
                    <a:t>5</a:t>
                  </a:r>
                  <a:endParaRPr lang="ru-RU" sz="3600" kern="10" spc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0000"/>
                    </a:solidFill>
                    <a:effectLst/>
                    <a:latin typeface="Arial"/>
                    <a:cs typeface="Arial"/>
                  </a:endParaRPr>
                </a:p>
              </p:txBody>
            </p:sp>
            <p:sp>
              <p:nvSpPr>
                <p:cNvPr id="16" name="WordArt 6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7424" y="11681"/>
                  <a:ext cx="688" cy="1148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 rtl="0"/>
                  <a:r>
                    <a:rPr lang="ru-RU" sz="3600" kern="10" spc="0" smtClean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0000"/>
                      </a:solidFill>
                      <a:effectLst/>
                      <a:latin typeface="Arial"/>
                      <a:cs typeface="Arial"/>
                    </a:rPr>
                    <a:t>7</a:t>
                  </a:r>
                  <a:endParaRPr lang="ru-RU" sz="3600" kern="10" spc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0000"/>
                    </a:solidFill>
                    <a:effectLst/>
                    <a:latin typeface="Arial"/>
                    <a:cs typeface="Arial"/>
                  </a:endParaRPr>
                </a:p>
              </p:txBody>
            </p:sp>
            <p:sp>
              <p:nvSpPr>
                <p:cNvPr id="17" name="Line 7"/>
                <p:cNvSpPr>
                  <a:spLocks noChangeShapeType="1"/>
                </p:cNvSpPr>
                <p:nvPr/>
              </p:nvSpPr>
              <p:spPr bwMode="auto">
                <a:xfrm>
                  <a:off x="6193" y="9379"/>
                  <a:ext cx="540" cy="72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8" name="Line 8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6013" y="9376"/>
                  <a:ext cx="788" cy="788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9" name="Line 9"/>
                <p:cNvSpPr>
                  <a:spLocks noChangeShapeType="1"/>
                </p:cNvSpPr>
                <p:nvPr/>
              </p:nvSpPr>
              <p:spPr bwMode="auto">
                <a:xfrm>
                  <a:off x="8145" y="9598"/>
                  <a:ext cx="540" cy="72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0" name="Line 10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7965" y="9595"/>
                  <a:ext cx="788" cy="788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1" name="Line 11"/>
                <p:cNvSpPr>
                  <a:spLocks noChangeShapeType="1"/>
                </p:cNvSpPr>
                <p:nvPr/>
              </p:nvSpPr>
              <p:spPr bwMode="auto">
                <a:xfrm>
                  <a:off x="6586" y="11065"/>
                  <a:ext cx="540" cy="72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2" name="Line 1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6406" y="11062"/>
                  <a:ext cx="788" cy="788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3" name="Line 13"/>
                <p:cNvSpPr>
                  <a:spLocks noChangeShapeType="1"/>
                </p:cNvSpPr>
                <p:nvPr/>
              </p:nvSpPr>
              <p:spPr bwMode="auto">
                <a:xfrm>
                  <a:off x="7701" y="11719"/>
                  <a:ext cx="540" cy="72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4" name="Line 14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7521" y="11716"/>
                  <a:ext cx="788" cy="788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5" name="Oval 15"/>
                <p:cNvSpPr>
                  <a:spLocks noChangeArrowheads="1"/>
                </p:cNvSpPr>
                <p:nvPr/>
              </p:nvSpPr>
              <p:spPr bwMode="auto">
                <a:xfrm>
                  <a:off x="4065" y="11781"/>
                  <a:ext cx="1851" cy="1882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6" name="Oval 16"/>
                <p:cNvSpPr>
                  <a:spLocks noChangeAspect="1" noChangeArrowheads="1"/>
                </p:cNvSpPr>
                <p:nvPr/>
              </p:nvSpPr>
              <p:spPr bwMode="auto">
                <a:xfrm>
                  <a:off x="4118" y="11831"/>
                  <a:ext cx="1757" cy="1786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cxnSp>
              <p:nvCxnSpPr>
                <p:cNvPr id="27" name="AutoShape 17"/>
                <p:cNvCxnSpPr>
                  <a:cxnSpLocks noChangeShapeType="1"/>
                </p:cNvCxnSpPr>
                <p:nvPr/>
              </p:nvCxnSpPr>
              <p:spPr bwMode="auto">
                <a:xfrm flipV="1">
                  <a:off x="4981" y="12024"/>
                  <a:ext cx="0" cy="618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cxnSp>
              <p:nvCxnSpPr>
                <p:cNvPr id="28" name="AutoShape 18"/>
                <p:cNvCxnSpPr>
                  <a:cxnSpLocks noChangeShapeType="1"/>
                </p:cNvCxnSpPr>
                <p:nvPr/>
              </p:nvCxnSpPr>
              <p:spPr bwMode="auto">
                <a:xfrm>
                  <a:off x="4981" y="12642"/>
                  <a:ext cx="374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sp>
              <p:nvSpPr>
                <p:cNvPr id="29" name="Oval 19"/>
                <p:cNvSpPr>
                  <a:spLocks noChangeArrowheads="1"/>
                </p:cNvSpPr>
                <p:nvPr/>
              </p:nvSpPr>
              <p:spPr bwMode="auto">
                <a:xfrm>
                  <a:off x="2614" y="10273"/>
                  <a:ext cx="1851" cy="1882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30" name="Oval 20"/>
                <p:cNvSpPr>
                  <a:spLocks noChangeAspect="1" noChangeArrowheads="1"/>
                </p:cNvSpPr>
                <p:nvPr/>
              </p:nvSpPr>
              <p:spPr bwMode="auto">
                <a:xfrm>
                  <a:off x="2667" y="10323"/>
                  <a:ext cx="1757" cy="1786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cxnSp>
              <p:nvCxnSpPr>
                <p:cNvPr id="31" name="AutoShape 21"/>
                <p:cNvCxnSpPr>
                  <a:cxnSpLocks noChangeShapeType="1"/>
                </p:cNvCxnSpPr>
                <p:nvPr/>
              </p:nvCxnSpPr>
              <p:spPr bwMode="auto">
                <a:xfrm flipV="1">
                  <a:off x="3530" y="10516"/>
                  <a:ext cx="0" cy="618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cxnSp>
              <p:nvCxnSpPr>
                <p:cNvPr id="32" name="AutoShape 22"/>
                <p:cNvCxnSpPr>
                  <a:cxnSpLocks noChangeShapeType="1"/>
                </p:cNvCxnSpPr>
                <p:nvPr/>
              </p:nvCxnSpPr>
              <p:spPr bwMode="auto">
                <a:xfrm>
                  <a:off x="3530" y="11134"/>
                  <a:ext cx="374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sp>
              <p:nvSpPr>
                <p:cNvPr id="33" name="Oval 23"/>
                <p:cNvSpPr>
                  <a:spLocks noChangeArrowheads="1"/>
                </p:cNvSpPr>
                <p:nvPr/>
              </p:nvSpPr>
              <p:spPr bwMode="auto">
                <a:xfrm>
                  <a:off x="4108" y="8480"/>
                  <a:ext cx="1851" cy="1882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34" name="Oval 24"/>
                <p:cNvSpPr>
                  <a:spLocks noChangeAspect="1" noChangeArrowheads="1"/>
                </p:cNvSpPr>
                <p:nvPr/>
              </p:nvSpPr>
              <p:spPr bwMode="auto">
                <a:xfrm>
                  <a:off x="4161" y="8530"/>
                  <a:ext cx="1757" cy="1786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cxnSp>
              <p:nvCxnSpPr>
                <p:cNvPr id="35" name="AutoShape 25"/>
                <p:cNvCxnSpPr>
                  <a:cxnSpLocks noChangeShapeType="1"/>
                </p:cNvCxnSpPr>
                <p:nvPr/>
              </p:nvCxnSpPr>
              <p:spPr bwMode="auto">
                <a:xfrm flipV="1">
                  <a:off x="5024" y="8723"/>
                  <a:ext cx="0" cy="618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cxnSp>
              <p:nvCxnSpPr>
                <p:cNvPr id="36" name="AutoShape 26"/>
                <p:cNvCxnSpPr>
                  <a:cxnSpLocks noChangeShapeType="1"/>
                </p:cNvCxnSpPr>
                <p:nvPr/>
              </p:nvCxnSpPr>
              <p:spPr bwMode="auto">
                <a:xfrm>
                  <a:off x="5024" y="9341"/>
                  <a:ext cx="374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sp>
              <p:nvSpPr>
                <p:cNvPr id="37" name="WordArt 27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7765" y="8079"/>
                  <a:ext cx="746" cy="1015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 rtl="0"/>
                  <a:r>
                    <a:rPr lang="ru-RU" sz="3600" kern="10" spc="0" smtClean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0000"/>
                      </a:solidFill>
                      <a:effectLst/>
                      <a:latin typeface="Arial"/>
                      <a:cs typeface="Arial"/>
                    </a:rPr>
                    <a:t>8</a:t>
                  </a:r>
                  <a:endParaRPr lang="ru-RU" sz="3600" kern="10" spc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0000"/>
                    </a:solidFill>
                    <a:effectLst/>
                    <a:latin typeface="Arial"/>
                    <a:cs typeface="Arial"/>
                  </a:endParaRPr>
                </a:p>
              </p:txBody>
            </p:sp>
            <p:sp>
              <p:nvSpPr>
                <p:cNvPr id="38" name="Line 28"/>
                <p:cNvSpPr>
                  <a:spLocks noChangeShapeType="1"/>
                </p:cNvSpPr>
                <p:nvPr/>
              </p:nvSpPr>
              <p:spPr bwMode="auto">
                <a:xfrm>
                  <a:off x="7905" y="8203"/>
                  <a:ext cx="540" cy="72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39" name="Line 29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7725" y="8200"/>
                  <a:ext cx="788" cy="788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</p:grpSp>
        </p:grpSp>
        <p:pic>
          <p:nvPicPr>
            <p:cNvPr id="8" name="Рисунок 7" descr="маска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 rot="12198751" flipH="1" flipV="1">
              <a:off x="2095027" y="871624"/>
              <a:ext cx="349256" cy="18374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88780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Подведём итог!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-</a:t>
            </a:r>
            <a:r>
              <a:rPr lang="ru-RU" b="1" dirty="0" smtClean="0"/>
              <a:t>Какую тему изучили на уроке?</a:t>
            </a:r>
            <a:endParaRPr lang="ru-RU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1720840"/>
            <a:ext cx="396044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/>
              <a:t>-</a:t>
            </a:r>
            <a:r>
              <a:rPr lang="ru-RU" sz="4000" b="1" dirty="0"/>
              <a:t>З</a:t>
            </a:r>
            <a:r>
              <a:rPr lang="ru-RU" sz="4000" b="1" dirty="0" smtClean="0"/>
              <a:t>акончи предложение:</a:t>
            </a:r>
          </a:p>
          <a:p>
            <a:r>
              <a:rPr lang="ru-RU" sz="4000" b="1" dirty="0" smtClean="0"/>
              <a:t>На уроке узнал(а)….</a:t>
            </a:r>
          </a:p>
          <a:p>
            <a:r>
              <a:rPr lang="ru-RU" sz="4000" b="1" dirty="0" smtClean="0"/>
              <a:t>На уроке научился </a:t>
            </a:r>
          </a:p>
          <a:p>
            <a:r>
              <a:rPr lang="ru-RU" sz="4000" b="1" dirty="0" smtClean="0"/>
              <a:t>( </a:t>
            </a:r>
            <a:r>
              <a:rPr lang="ru-RU" sz="4000" b="1" dirty="0" err="1" smtClean="0"/>
              <a:t>лась</a:t>
            </a:r>
            <a:r>
              <a:rPr lang="ru-RU" sz="4000" b="1" dirty="0" smtClean="0"/>
              <a:t>)….</a:t>
            </a:r>
          </a:p>
          <a:p>
            <a:endParaRPr lang="ru-RU" sz="2800" b="1" dirty="0" smtClean="0"/>
          </a:p>
        </p:txBody>
      </p:sp>
      <p:grpSp>
        <p:nvGrpSpPr>
          <p:cNvPr id="4" name="Группа 3"/>
          <p:cNvGrpSpPr/>
          <p:nvPr/>
        </p:nvGrpSpPr>
        <p:grpSpPr>
          <a:xfrm>
            <a:off x="4788024" y="1268760"/>
            <a:ext cx="3540423" cy="4824536"/>
            <a:chOff x="357158" y="0"/>
            <a:chExt cx="3714776" cy="5429288"/>
          </a:xfrm>
        </p:grpSpPr>
        <p:grpSp>
          <p:nvGrpSpPr>
            <p:cNvPr id="7" name="Группа 6"/>
            <p:cNvGrpSpPr/>
            <p:nvPr/>
          </p:nvGrpSpPr>
          <p:grpSpPr>
            <a:xfrm>
              <a:off x="357158" y="0"/>
              <a:ext cx="3714776" cy="5429288"/>
              <a:chOff x="2000232" y="1285860"/>
              <a:chExt cx="2255157" cy="3563594"/>
            </a:xfrm>
          </p:grpSpPr>
          <p:pic>
            <p:nvPicPr>
              <p:cNvPr id="9" name="Рисунок 8" descr="Princess3.png"/>
              <p:cNvPicPr/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>
                <a:off x="2000232" y="1285860"/>
                <a:ext cx="2255157" cy="3563594"/>
              </a:xfrm>
              <a:prstGeom prst="rect">
                <a:avLst/>
              </a:prstGeom>
            </p:spPr>
          </p:pic>
          <p:grpSp>
            <p:nvGrpSpPr>
              <p:cNvPr id="10" name="Group 2"/>
              <p:cNvGrpSpPr>
                <a:grpSpLocks/>
              </p:cNvGrpSpPr>
              <p:nvPr/>
            </p:nvGrpSpPr>
            <p:grpSpPr bwMode="auto">
              <a:xfrm>
                <a:off x="2500298" y="3214686"/>
                <a:ext cx="1125525" cy="1071546"/>
                <a:chOff x="2614" y="8079"/>
                <a:chExt cx="6139" cy="5584"/>
              </a:xfrm>
            </p:grpSpPr>
            <p:sp>
              <p:nvSpPr>
                <p:cNvPr id="11" name="WordArt 3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6193" y="10969"/>
                  <a:ext cx="839" cy="1173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 rtl="0"/>
                  <a:r>
                    <a:rPr lang="ru-RU" sz="3600" kern="10" spc="0" smtClean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0000"/>
                      </a:solidFill>
                      <a:effectLst/>
                      <a:latin typeface="Arial"/>
                      <a:cs typeface="Arial"/>
                    </a:rPr>
                    <a:t>1</a:t>
                  </a:r>
                  <a:endParaRPr lang="ru-RU" sz="3600" kern="10" spc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0000"/>
                    </a:solidFill>
                    <a:effectLst/>
                    <a:latin typeface="Arial"/>
                    <a:cs typeface="Arial"/>
                  </a:endParaRPr>
                </a:p>
              </p:txBody>
            </p:sp>
            <p:sp>
              <p:nvSpPr>
                <p:cNvPr id="12" name="WordArt 4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6013" y="9264"/>
                  <a:ext cx="659" cy="1119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 rtl="0"/>
                  <a:r>
                    <a:rPr lang="ru-RU" sz="3600" kern="10" spc="0" smtClean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0000"/>
                      </a:solidFill>
                      <a:effectLst/>
                      <a:latin typeface="Arial"/>
                      <a:cs typeface="Arial"/>
                    </a:rPr>
                    <a:t>3</a:t>
                  </a:r>
                  <a:endParaRPr lang="ru-RU" sz="3600" kern="10" spc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0000"/>
                    </a:solidFill>
                    <a:effectLst/>
                    <a:latin typeface="Arial"/>
                    <a:cs typeface="Arial"/>
                  </a:endParaRPr>
                </a:p>
              </p:txBody>
            </p:sp>
            <p:sp>
              <p:nvSpPr>
                <p:cNvPr id="13" name="WordArt 5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7855" y="9504"/>
                  <a:ext cx="746" cy="1015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 rtl="0"/>
                  <a:r>
                    <a:rPr lang="ru-RU" sz="3600" kern="10" spc="0" smtClean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0000"/>
                      </a:solidFill>
                      <a:effectLst/>
                      <a:latin typeface="Arial"/>
                      <a:cs typeface="Arial"/>
                    </a:rPr>
                    <a:t>5</a:t>
                  </a:r>
                  <a:endParaRPr lang="ru-RU" sz="3600" kern="10" spc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0000"/>
                    </a:solidFill>
                    <a:effectLst/>
                    <a:latin typeface="Arial"/>
                    <a:cs typeface="Arial"/>
                  </a:endParaRPr>
                </a:p>
              </p:txBody>
            </p:sp>
            <p:sp>
              <p:nvSpPr>
                <p:cNvPr id="14" name="WordArt 6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7424" y="11681"/>
                  <a:ext cx="688" cy="1148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 rtl="0"/>
                  <a:r>
                    <a:rPr lang="ru-RU" sz="3600" kern="10" spc="0" smtClean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0000"/>
                      </a:solidFill>
                      <a:effectLst/>
                      <a:latin typeface="Arial"/>
                      <a:cs typeface="Arial"/>
                    </a:rPr>
                    <a:t>7</a:t>
                  </a:r>
                  <a:endParaRPr lang="ru-RU" sz="3600" kern="10" spc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0000"/>
                    </a:solidFill>
                    <a:effectLst/>
                    <a:latin typeface="Arial"/>
                    <a:cs typeface="Arial"/>
                  </a:endParaRPr>
                </a:p>
              </p:txBody>
            </p:sp>
            <p:sp>
              <p:nvSpPr>
                <p:cNvPr id="15" name="Line 7"/>
                <p:cNvSpPr>
                  <a:spLocks noChangeShapeType="1"/>
                </p:cNvSpPr>
                <p:nvPr/>
              </p:nvSpPr>
              <p:spPr bwMode="auto">
                <a:xfrm>
                  <a:off x="6193" y="9379"/>
                  <a:ext cx="540" cy="72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6" name="Line 8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6013" y="9376"/>
                  <a:ext cx="788" cy="788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7" name="Line 9"/>
                <p:cNvSpPr>
                  <a:spLocks noChangeShapeType="1"/>
                </p:cNvSpPr>
                <p:nvPr/>
              </p:nvSpPr>
              <p:spPr bwMode="auto">
                <a:xfrm>
                  <a:off x="8145" y="9598"/>
                  <a:ext cx="540" cy="72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8" name="Line 10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7965" y="9595"/>
                  <a:ext cx="788" cy="788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9" name="Line 11"/>
                <p:cNvSpPr>
                  <a:spLocks noChangeShapeType="1"/>
                </p:cNvSpPr>
                <p:nvPr/>
              </p:nvSpPr>
              <p:spPr bwMode="auto">
                <a:xfrm>
                  <a:off x="6586" y="11065"/>
                  <a:ext cx="540" cy="72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0" name="Line 1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6406" y="11062"/>
                  <a:ext cx="788" cy="788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1" name="Line 13"/>
                <p:cNvSpPr>
                  <a:spLocks noChangeShapeType="1"/>
                </p:cNvSpPr>
                <p:nvPr/>
              </p:nvSpPr>
              <p:spPr bwMode="auto">
                <a:xfrm>
                  <a:off x="7701" y="11719"/>
                  <a:ext cx="540" cy="72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2" name="Line 14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7521" y="11716"/>
                  <a:ext cx="788" cy="788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3" name="Oval 15"/>
                <p:cNvSpPr>
                  <a:spLocks noChangeArrowheads="1"/>
                </p:cNvSpPr>
                <p:nvPr/>
              </p:nvSpPr>
              <p:spPr bwMode="auto">
                <a:xfrm>
                  <a:off x="4065" y="11781"/>
                  <a:ext cx="1851" cy="1882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4" name="Oval 16"/>
                <p:cNvSpPr>
                  <a:spLocks noChangeAspect="1" noChangeArrowheads="1"/>
                </p:cNvSpPr>
                <p:nvPr/>
              </p:nvSpPr>
              <p:spPr bwMode="auto">
                <a:xfrm>
                  <a:off x="4118" y="11831"/>
                  <a:ext cx="1757" cy="1786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cxnSp>
              <p:nvCxnSpPr>
                <p:cNvPr id="25" name="AutoShape 17"/>
                <p:cNvCxnSpPr>
                  <a:cxnSpLocks noChangeShapeType="1"/>
                </p:cNvCxnSpPr>
                <p:nvPr/>
              </p:nvCxnSpPr>
              <p:spPr bwMode="auto">
                <a:xfrm flipV="1">
                  <a:off x="4981" y="12024"/>
                  <a:ext cx="0" cy="618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cxnSp>
              <p:nvCxnSpPr>
                <p:cNvPr id="26" name="AutoShape 18"/>
                <p:cNvCxnSpPr>
                  <a:cxnSpLocks noChangeShapeType="1"/>
                </p:cNvCxnSpPr>
                <p:nvPr/>
              </p:nvCxnSpPr>
              <p:spPr bwMode="auto">
                <a:xfrm>
                  <a:off x="4981" y="12642"/>
                  <a:ext cx="374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sp>
              <p:nvSpPr>
                <p:cNvPr id="27" name="Oval 19"/>
                <p:cNvSpPr>
                  <a:spLocks noChangeArrowheads="1"/>
                </p:cNvSpPr>
                <p:nvPr/>
              </p:nvSpPr>
              <p:spPr bwMode="auto">
                <a:xfrm>
                  <a:off x="2614" y="10273"/>
                  <a:ext cx="1851" cy="1882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8" name="Oval 20"/>
                <p:cNvSpPr>
                  <a:spLocks noChangeAspect="1" noChangeArrowheads="1"/>
                </p:cNvSpPr>
                <p:nvPr/>
              </p:nvSpPr>
              <p:spPr bwMode="auto">
                <a:xfrm>
                  <a:off x="2667" y="10323"/>
                  <a:ext cx="1757" cy="1786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cxnSp>
              <p:nvCxnSpPr>
                <p:cNvPr id="29" name="AutoShape 21"/>
                <p:cNvCxnSpPr>
                  <a:cxnSpLocks noChangeShapeType="1"/>
                </p:cNvCxnSpPr>
                <p:nvPr/>
              </p:nvCxnSpPr>
              <p:spPr bwMode="auto">
                <a:xfrm flipV="1">
                  <a:off x="3530" y="10516"/>
                  <a:ext cx="0" cy="618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cxnSp>
              <p:nvCxnSpPr>
                <p:cNvPr id="30" name="AutoShape 22"/>
                <p:cNvCxnSpPr>
                  <a:cxnSpLocks noChangeShapeType="1"/>
                </p:cNvCxnSpPr>
                <p:nvPr/>
              </p:nvCxnSpPr>
              <p:spPr bwMode="auto">
                <a:xfrm>
                  <a:off x="3530" y="11134"/>
                  <a:ext cx="374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sp>
              <p:nvSpPr>
                <p:cNvPr id="31" name="Oval 23"/>
                <p:cNvSpPr>
                  <a:spLocks noChangeArrowheads="1"/>
                </p:cNvSpPr>
                <p:nvPr/>
              </p:nvSpPr>
              <p:spPr bwMode="auto">
                <a:xfrm>
                  <a:off x="4108" y="8480"/>
                  <a:ext cx="1851" cy="1882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32" name="Oval 24"/>
                <p:cNvSpPr>
                  <a:spLocks noChangeAspect="1" noChangeArrowheads="1"/>
                </p:cNvSpPr>
                <p:nvPr/>
              </p:nvSpPr>
              <p:spPr bwMode="auto">
                <a:xfrm>
                  <a:off x="4161" y="8530"/>
                  <a:ext cx="1757" cy="1786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cxnSp>
              <p:nvCxnSpPr>
                <p:cNvPr id="33" name="AutoShape 25"/>
                <p:cNvCxnSpPr>
                  <a:cxnSpLocks noChangeShapeType="1"/>
                </p:cNvCxnSpPr>
                <p:nvPr/>
              </p:nvCxnSpPr>
              <p:spPr bwMode="auto">
                <a:xfrm flipV="1">
                  <a:off x="5024" y="8723"/>
                  <a:ext cx="0" cy="618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cxnSp>
              <p:nvCxnSpPr>
                <p:cNvPr id="34" name="AutoShape 26"/>
                <p:cNvCxnSpPr>
                  <a:cxnSpLocks noChangeShapeType="1"/>
                </p:cNvCxnSpPr>
                <p:nvPr/>
              </p:nvCxnSpPr>
              <p:spPr bwMode="auto">
                <a:xfrm>
                  <a:off x="5024" y="9341"/>
                  <a:ext cx="374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sp>
              <p:nvSpPr>
                <p:cNvPr id="35" name="WordArt 27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7765" y="8079"/>
                  <a:ext cx="746" cy="1015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 rtl="0"/>
                  <a:r>
                    <a:rPr lang="ru-RU" sz="3600" kern="10" spc="0" smtClean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0000"/>
                      </a:solidFill>
                      <a:effectLst/>
                      <a:latin typeface="Arial"/>
                      <a:cs typeface="Arial"/>
                    </a:rPr>
                    <a:t>8</a:t>
                  </a:r>
                  <a:endParaRPr lang="ru-RU" sz="3600" kern="10" spc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0000"/>
                    </a:solidFill>
                    <a:effectLst/>
                    <a:latin typeface="Arial"/>
                    <a:cs typeface="Arial"/>
                  </a:endParaRPr>
                </a:p>
              </p:txBody>
            </p:sp>
            <p:sp>
              <p:nvSpPr>
                <p:cNvPr id="36" name="Line 28"/>
                <p:cNvSpPr>
                  <a:spLocks noChangeShapeType="1"/>
                </p:cNvSpPr>
                <p:nvPr/>
              </p:nvSpPr>
              <p:spPr bwMode="auto">
                <a:xfrm>
                  <a:off x="7905" y="8203"/>
                  <a:ext cx="540" cy="72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37" name="Line 29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7725" y="8200"/>
                  <a:ext cx="788" cy="788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</p:grpSp>
        </p:grpSp>
        <p:pic>
          <p:nvPicPr>
            <p:cNvPr id="8" name="Рисунок 7" descr="маска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 rot="1208989" flipH="1">
              <a:off x="2063405" y="824048"/>
              <a:ext cx="396709" cy="200650"/>
            </a:xfrm>
            <a:prstGeom prst="rect">
              <a:avLst/>
            </a:prstGeom>
          </p:spPr>
        </p:pic>
      </p:grpSp>
      <p:sp>
        <p:nvSpPr>
          <p:cNvPr id="2" name="TextBox 1"/>
          <p:cNvSpPr txBox="1"/>
          <p:nvPr/>
        </p:nvSpPr>
        <p:spPr>
          <a:xfrm>
            <a:off x="1259632" y="1412776"/>
            <a:ext cx="92365" cy="6773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0193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3203848" y="273050"/>
            <a:ext cx="5940152" cy="5853113"/>
          </a:xfrm>
        </p:spPr>
        <p:txBody>
          <a:bodyPr>
            <a:normAutofit/>
          </a:bodyPr>
          <a:lstStyle/>
          <a:p>
            <a:r>
              <a:rPr lang="ru-RU" b="1" dirty="0"/>
              <a:t>-Оценим работу учащихся на уроке</a:t>
            </a:r>
          </a:p>
          <a:p>
            <a:r>
              <a:rPr lang="ru-RU" b="1" dirty="0"/>
              <a:t>- Оценим своё понимание темы по «Шкале успеха»: если тема не понятна, сидите на месте, если в основном уяснили, но есть ещё затруднения, то встаньте, если весь материал понятен, то встаньте, подняв руки вверх.</a:t>
            </a:r>
          </a:p>
          <a:p>
            <a:endParaRPr lang="ru-RU" dirty="0"/>
          </a:p>
        </p:txBody>
      </p:sp>
      <p:grpSp>
        <p:nvGrpSpPr>
          <p:cNvPr id="6" name="Группа 5"/>
          <p:cNvGrpSpPr/>
          <p:nvPr/>
        </p:nvGrpSpPr>
        <p:grpSpPr>
          <a:xfrm>
            <a:off x="121826" y="260648"/>
            <a:ext cx="3529824" cy="6192688"/>
            <a:chOff x="357158" y="0"/>
            <a:chExt cx="3714776" cy="5429288"/>
          </a:xfrm>
        </p:grpSpPr>
        <p:grpSp>
          <p:nvGrpSpPr>
            <p:cNvPr id="7" name="Группа 6"/>
            <p:cNvGrpSpPr/>
            <p:nvPr/>
          </p:nvGrpSpPr>
          <p:grpSpPr>
            <a:xfrm>
              <a:off x="357158" y="0"/>
              <a:ext cx="3714776" cy="5429288"/>
              <a:chOff x="2000232" y="1285860"/>
              <a:chExt cx="2255157" cy="3563594"/>
            </a:xfrm>
          </p:grpSpPr>
          <p:pic>
            <p:nvPicPr>
              <p:cNvPr id="9" name="Рисунок 8" descr="Princess3.png"/>
              <p:cNvPicPr/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>
                <a:off x="2000232" y="1285860"/>
                <a:ext cx="2255157" cy="3563594"/>
              </a:xfrm>
              <a:prstGeom prst="rect">
                <a:avLst/>
              </a:prstGeom>
            </p:spPr>
          </p:pic>
          <p:grpSp>
            <p:nvGrpSpPr>
              <p:cNvPr id="10" name="Group 2"/>
              <p:cNvGrpSpPr>
                <a:grpSpLocks/>
              </p:cNvGrpSpPr>
              <p:nvPr/>
            </p:nvGrpSpPr>
            <p:grpSpPr bwMode="auto">
              <a:xfrm>
                <a:off x="2500298" y="3214686"/>
                <a:ext cx="1125525" cy="1071546"/>
                <a:chOff x="2614" y="8079"/>
                <a:chExt cx="6139" cy="5584"/>
              </a:xfrm>
            </p:grpSpPr>
            <p:sp>
              <p:nvSpPr>
                <p:cNvPr id="11" name="WordArt 3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6193" y="10969"/>
                  <a:ext cx="839" cy="1173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 rtl="0"/>
                  <a:r>
                    <a:rPr lang="ru-RU" sz="3600" kern="10" spc="0" smtClean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0000"/>
                      </a:solidFill>
                      <a:effectLst/>
                      <a:latin typeface="Arial"/>
                      <a:cs typeface="Arial"/>
                    </a:rPr>
                    <a:t>1</a:t>
                  </a:r>
                  <a:endParaRPr lang="ru-RU" sz="3600" kern="10" spc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0000"/>
                    </a:solidFill>
                    <a:effectLst/>
                    <a:latin typeface="Arial"/>
                    <a:cs typeface="Arial"/>
                  </a:endParaRPr>
                </a:p>
              </p:txBody>
            </p:sp>
            <p:sp>
              <p:nvSpPr>
                <p:cNvPr id="12" name="WordArt 4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6013" y="9264"/>
                  <a:ext cx="659" cy="1119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 rtl="0"/>
                  <a:r>
                    <a:rPr lang="ru-RU" sz="3600" kern="10" spc="0" smtClean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0000"/>
                      </a:solidFill>
                      <a:effectLst/>
                      <a:latin typeface="Arial"/>
                      <a:cs typeface="Arial"/>
                    </a:rPr>
                    <a:t>3</a:t>
                  </a:r>
                  <a:endParaRPr lang="ru-RU" sz="3600" kern="10" spc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0000"/>
                    </a:solidFill>
                    <a:effectLst/>
                    <a:latin typeface="Arial"/>
                    <a:cs typeface="Arial"/>
                  </a:endParaRPr>
                </a:p>
              </p:txBody>
            </p:sp>
            <p:sp>
              <p:nvSpPr>
                <p:cNvPr id="13" name="WordArt 5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7855" y="9504"/>
                  <a:ext cx="746" cy="1015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 rtl="0"/>
                  <a:r>
                    <a:rPr lang="ru-RU" sz="3600" kern="10" spc="0" smtClean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0000"/>
                      </a:solidFill>
                      <a:effectLst/>
                      <a:latin typeface="Arial"/>
                      <a:cs typeface="Arial"/>
                    </a:rPr>
                    <a:t>5</a:t>
                  </a:r>
                  <a:endParaRPr lang="ru-RU" sz="3600" kern="10" spc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0000"/>
                    </a:solidFill>
                    <a:effectLst/>
                    <a:latin typeface="Arial"/>
                    <a:cs typeface="Arial"/>
                  </a:endParaRPr>
                </a:p>
              </p:txBody>
            </p:sp>
            <p:sp>
              <p:nvSpPr>
                <p:cNvPr id="14" name="WordArt 6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7424" y="11681"/>
                  <a:ext cx="688" cy="1148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 rtl="0"/>
                  <a:r>
                    <a:rPr lang="ru-RU" sz="3600" kern="10" spc="0" smtClean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0000"/>
                      </a:solidFill>
                      <a:effectLst/>
                      <a:latin typeface="Arial"/>
                      <a:cs typeface="Arial"/>
                    </a:rPr>
                    <a:t>7</a:t>
                  </a:r>
                  <a:endParaRPr lang="ru-RU" sz="3600" kern="10" spc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0000"/>
                    </a:solidFill>
                    <a:effectLst/>
                    <a:latin typeface="Arial"/>
                    <a:cs typeface="Arial"/>
                  </a:endParaRPr>
                </a:p>
              </p:txBody>
            </p:sp>
            <p:sp>
              <p:nvSpPr>
                <p:cNvPr id="15" name="Line 7"/>
                <p:cNvSpPr>
                  <a:spLocks noChangeShapeType="1"/>
                </p:cNvSpPr>
                <p:nvPr/>
              </p:nvSpPr>
              <p:spPr bwMode="auto">
                <a:xfrm>
                  <a:off x="6193" y="9379"/>
                  <a:ext cx="540" cy="72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6" name="Line 8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6013" y="9376"/>
                  <a:ext cx="788" cy="788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7" name="Line 9"/>
                <p:cNvSpPr>
                  <a:spLocks noChangeShapeType="1"/>
                </p:cNvSpPr>
                <p:nvPr/>
              </p:nvSpPr>
              <p:spPr bwMode="auto">
                <a:xfrm>
                  <a:off x="8145" y="9598"/>
                  <a:ext cx="540" cy="72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8" name="Line 10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7965" y="9595"/>
                  <a:ext cx="788" cy="788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9" name="Line 11"/>
                <p:cNvSpPr>
                  <a:spLocks noChangeShapeType="1"/>
                </p:cNvSpPr>
                <p:nvPr/>
              </p:nvSpPr>
              <p:spPr bwMode="auto">
                <a:xfrm>
                  <a:off x="6586" y="11065"/>
                  <a:ext cx="540" cy="72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0" name="Line 1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6406" y="11062"/>
                  <a:ext cx="788" cy="788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1" name="Line 13"/>
                <p:cNvSpPr>
                  <a:spLocks noChangeShapeType="1"/>
                </p:cNvSpPr>
                <p:nvPr/>
              </p:nvSpPr>
              <p:spPr bwMode="auto">
                <a:xfrm>
                  <a:off x="7701" y="11719"/>
                  <a:ext cx="540" cy="72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2" name="Line 14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7521" y="11716"/>
                  <a:ext cx="788" cy="788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3" name="Oval 15"/>
                <p:cNvSpPr>
                  <a:spLocks noChangeArrowheads="1"/>
                </p:cNvSpPr>
                <p:nvPr/>
              </p:nvSpPr>
              <p:spPr bwMode="auto">
                <a:xfrm>
                  <a:off x="4065" y="11781"/>
                  <a:ext cx="1851" cy="1882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4" name="Oval 16"/>
                <p:cNvSpPr>
                  <a:spLocks noChangeAspect="1" noChangeArrowheads="1"/>
                </p:cNvSpPr>
                <p:nvPr/>
              </p:nvSpPr>
              <p:spPr bwMode="auto">
                <a:xfrm>
                  <a:off x="4118" y="11831"/>
                  <a:ext cx="1757" cy="1786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cxnSp>
              <p:nvCxnSpPr>
                <p:cNvPr id="25" name="AutoShape 17"/>
                <p:cNvCxnSpPr>
                  <a:cxnSpLocks noChangeShapeType="1"/>
                </p:cNvCxnSpPr>
                <p:nvPr/>
              </p:nvCxnSpPr>
              <p:spPr bwMode="auto">
                <a:xfrm flipV="1">
                  <a:off x="4981" y="12024"/>
                  <a:ext cx="0" cy="618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cxnSp>
              <p:nvCxnSpPr>
                <p:cNvPr id="26" name="AutoShape 18"/>
                <p:cNvCxnSpPr>
                  <a:cxnSpLocks noChangeShapeType="1"/>
                </p:cNvCxnSpPr>
                <p:nvPr/>
              </p:nvCxnSpPr>
              <p:spPr bwMode="auto">
                <a:xfrm>
                  <a:off x="4981" y="12642"/>
                  <a:ext cx="374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sp>
              <p:nvSpPr>
                <p:cNvPr id="27" name="Oval 19"/>
                <p:cNvSpPr>
                  <a:spLocks noChangeArrowheads="1"/>
                </p:cNvSpPr>
                <p:nvPr/>
              </p:nvSpPr>
              <p:spPr bwMode="auto">
                <a:xfrm>
                  <a:off x="2614" y="10273"/>
                  <a:ext cx="1851" cy="1882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8" name="Oval 20"/>
                <p:cNvSpPr>
                  <a:spLocks noChangeAspect="1" noChangeArrowheads="1"/>
                </p:cNvSpPr>
                <p:nvPr/>
              </p:nvSpPr>
              <p:spPr bwMode="auto">
                <a:xfrm>
                  <a:off x="2667" y="10323"/>
                  <a:ext cx="1757" cy="1786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cxnSp>
              <p:nvCxnSpPr>
                <p:cNvPr id="29" name="AutoShape 21"/>
                <p:cNvCxnSpPr>
                  <a:cxnSpLocks noChangeShapeType="1"/>
                </p:cNvCxnSpPr>
                <p:nvPr/>
              </p:nvCxnSpPr>
              <p:spPr bwMode="auto">
                <a:xfrm flipV="1">
                  <a:off x="3530" y="10516"/>
                  <a:ext cx="0" cy="618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cxnSp>
              <p:nvCxnSpPr>
                <p:cNvPr id="30" name="AutoShape 22"/>
                <p:cNvCxnSpPr>
                  <a:cxnSpLocks noChangeShapeType="1"/>
                </p:cNvCxnSpPr>
                <p:nvPr/>
              </p:nvCxnSpPr>
              <p:spPr bwMode="auto">
                <a:xfrm>
                  <a:off x="3530" y="11134"/>
                  <a:ext cx="374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sp>
              <p:nvSpPr>
                <p:cNvPr id="31" name="Oval 23"/>
                <p:cNvSpPr>
                  <a:spLocks noChangeArrowheads="1"/>
                </p:cNvSpPr>
                <p:nvPr/>
              </p:nvSpPr>
              <p:spPr bwMode="auto">
                <a:xfrm>
                  <a:off x="4108" y="8480"/>
                  <a:ext cx="1851" cy="1882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32" name="Oval 24"/>
                <p:cNvSpPr>
                  <a:spLocks noChangeAspect="1" noChangeArrowheads="1"/>
                </p:cNvSpPr>
                <p:nvPr/>
              </p:nvSpPr>
              <p:spPr bwMode="auto">
                <a:xfrm>
                  <a:off x="4161" y="8530"/>
                  <a:ext cx="1757" cy="1786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cxnSp>
              <p:nvCxnSpPr>
                <p:cNvPr id="33" name="AutoShape 25"/>
                <p:cNvCxnSpPr>
                  <a:cxnSpLocks noChangeShapeType="1"/>
                </p:cNvCxnSpPr>
                <p:nvPr/>
              </p:nvCxnSpPr>
              <p:spPr bwMode="auto">
                <a:xfrm flipV="1">
                  <a:off x="5024" y="8723"/>
                  <a:ext cx="0" cy="618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cxnSp>
              <p:nvCxnSpPr>
                <p:cNvPr id="34" name="AutoShape 26"/>
                <p:cNvCxnSpPr>
                  <a:cxnSpLocks noChangeShapeType="1"/>
                </p:cNvCxnSpPr>
                <p:nvPr/>
              </p:nvCxnSpPr>
              <p:spPr bwMode="auto">
                <a:xfrm>
                  <a:off x="5024" y="9341"/>
                  <a:ext cx="374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sp>
              <p:nvSpPr>
                <p:cNvPr id="35" name="WordArt 27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7765" y="8079"/>
                  <a:ext cx="746" cy="1015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 rtl="0"/>
                  <a:r>
                    <a:rPr lang="ru-RU" sz="3600" kern="10" spc="0" smtClean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0000"/>
                      </a:solidFill>
                      <a:effectLst/>
                      <a:latin typeface="Arial"/>
                      <a:cs typeface="Arial"/>
                    </a:rPr>
                    <a:t>8</a:t>
                  </a:r>
                  <a:endParaRPr lang="ru-RU" sz="3600" kern="10" spc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0000"/>
                    </a:solidFill>
                    <a:effectLst/>
                    <a:latin typeface="Arial"/>
                    <a:cs typeface="Arial"/>
                  </a:endParaRPr>
                </a:p>
              </p:txBody>
            </p:sp>
            <p:sp>
              <p:nvSpPr>
                <p:cNvPr id="36" name="Line 28"/>
                <p:cNvSpPr>
                  <a:spLocks noChangeShapeType="1"/>
                </p:cNvSpPr>
                <p:nvPr/>
              </p:nvSpPr>
              <p:spPr bwMode="auto">
                <a:xfrm>
                  <a:off x="7905" y="8203"/>
                  <a:ext cx="540" cy="72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37" name="Line 29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7725" y="8200"/>
                  <a:ext cx="788" cy="788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</p:grpSp>
        </p:grpSp>
        <p:pic>
          <p:nvPicPr>
            <p:cNvPr id="8" name="Рисунок 7" descr="маска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 rot="12346846" flipH="1" flipV="1">
              <a:off x="2105198" y="837608"/>
              <a:ext cx="324201" cy="19536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35374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Закрепим изученное дома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69579" y="1268760"/>
            <a:ext cx="820891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- Домашнее задание предлагаю на выбор</a:t>
            </a:r>
          </a:p>
          <a:p>
            <a:r>
              <a:rPr lang="ru-RU" sz="2800" b="1" dirty="0"/>
              <a:t>1) у.151-уточнить знания о частях речи, научиться определять неопределённую форму глагола</a:t>
            </a:r>
          </a:p>
          <a:p>
            <a:r>
              <a:rPr lang="ru-RU" sz="2800" b="1" dirty="0"/>
              <a:t>2) Найти 8 пословиц с глаголами неопределённой формы, записать в тетрадь</a:t>
            </a:r>
            <a:r>
              <a:rPr lang="ru-RU" sz="2800" b="1" dirty="0" smtClean="0"/>
              <a:t>, глаголы </a:t>
            </a:r>
            <a:r>
              <a:rPr lang="ru-RU" sz="2800" b="1" dirty="0"/>
              <a:t>подчеркнуть</a:t>
            </a:r>
          </a:p>
          <a:p>
            <a:r>
              <a:rPr lang="ru-RU" sz="2800" b="1" dirty="0"/>
              <a:t>3) Написать мини-сочинение « Что я люблю делать», используя в нём глаголы неопределённой формы.</a:t>
            </a:r>
          </a:p>
          <a:p>
            <a:r>
              <a:rPr lang="ru-RU" sz="2800" b="1" dirty="0"/>
              <a:t>4) Каждому: объяснить лексическое значение слова </a:t>
            </a:r>
            <a:r>
              <a:rPr lang="ru-RU" sz="2800" b="1" dirty="0" smtClean="0"/>
              <a:t> « </a:t>
            </a:r>
            <a:r>
              <a:rPr lang="ru-RU" sz="2800" b="1" dirty="0"/>
              <a:t>капитулировать»</a:t>
            </a:r>
          </a:p>
        </p:txBody>
      </p:sp>
    </p:spTree>
    <p:extLst>
      <p:ext uri="{BB962C8B-B14F-4D97-AF65-F5344CB8AC3E}">
        <p14:creationId xmlns:p14="http://schemas.microsoft.com/office/powerpoint/2010/main" val="4058202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548680"/>
            <a:ext cx="4038600" cy="55774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/>
              <a:t>  Необычный </a:t>
            </a:r>
            <a:r>
              <a:rPr lang="ru-RU" b="1" dirty="0"/>
              <a:t>день у нас,                                </a:t>
            </a:r>
            <a:endParaRPr lang="ru-RU" dirty="0"/>
          </a:p>
          <a:p>
            <a:pPr marL="0" indent="0">
              <a:buNone/>
            </a:pPr>
            <a:r>
              <a:rPr lang="ru-RU" b="1" dirty="0" smtClean="0"/>
              <a:t>   </a:t>
            </a:r>
            <a:r>
              <a:rPr lang="ru-RU" b="1" dirty="0"/>
              <a:t>и гостями полон класс.                                  </a:t>
            </a:r>
            <a:endParaRPr lang="ru-RU" dirty="0"/>
          </a:p>
          <a:p>
            <a:pPr marL="0" indent="0">
              <a:buNone/>
            </a:pPr>
            <a:r>
              <a:rPr lang="ru-RU" b="1" dirty="0"/>
              <a:t> </a:t>
            </a:r>
            <a:r>
              <a:rPr lang="ru-RU" b="1" dirty="0" smtClean="0"/>
              <a:t>  Что </a:t>
            </a:r>
            <a:r>
              <a:rPr lang="ru-RU" b="1" dirty="0"/>
              <a:t>гостям сказать нам </a:t>
            </a:r>
            <a:r>
              <a:rPr lang="ru-RU" b="1" dirty="0" smtClean="0"/>
              <a:t> надо</a:t>
            </a:r>
            <a:r>
              <a:rPr lang="ru-RU" b="1" dirty="0"/>
              <a:t>?</a:t>
            </a:r>
            <a:endParaRPr lang="ru-RU" dirty="0"/>
          </a:p>
          <a:p>
            <a:pPr marL="0" indent="0">
              <a:buNone/>
            </a:pPr>
            <a:r>
              <a:rPr lang="ru-RU" b="1" u="sng" dirty="0" smtClean="0"/>
              <a:t>  - </a:t>
            </a:r>
            <a:r>
              <a:rPr lang="ru-RU" b="1" u="sng" dirty="0"/>
              <a:t>Видеть вас мы очень рады! </a:t>
            </a:r>
            <a:endParaRPr lang="ru-RU" b="1" u="sng" dirty="0" smtClean="0"/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</a:t>
            </a:r>
            <a:r>
              <a:rPr lang="ru-RU" b="1" dirty="0" smtClean="0"/>
              <a:t>Прозвенел </a:t>
            </a:r>
            <a:r>
              <a:rPr lang="ru-RU" b="1" dirty="0"/>
              <a:t>звонок – </a:t>
            </a:r>
            <a:r>
              <a:rPr lang="ru-RU" b="1" dirty="0" smtClean="0"/>
              <a:t>    начинается урок</a:t>
            </a:r>
            <a:r>
              <a:rPr lang="ru-RU" b="1" dirty="0"/>
              <a:t>!</a:t>
            </a:r>
          </a:p>
          <a:p>
            <a:pPr marL="0" indent="0">
              <a:buNone/>
            </a:pPr>
            <a:r>
              <a:rPr lang="ru-RU" b="1" dirty="0" smtClean="0"/>
              <a:t> Обещаем </a:t>
            </a:r>
            <a:r>
              <a:rPr lang="ru-RU" b="1" dirty="0"/>
              <a:t>не лениться-</a:t>
            </a:r>
          </a:p>
          <a:p>
            <a:pPr marL="0" indent="0">
              <a:buNone/>
            </a:pPr>
            <a:r>
              <a:rPr lang="ru-RU" b="1" u="sng" dirty="0"/>
              <a:t>-Добросовестно учиться!</a:t>
            </a:r>
            <a:r>
              <a:rPr lang="ru-RU" b="1" i="1" u="sng" dirty="0"/>
              <a:t>  </a:t>
            </a:r>
            <a:endParaRPr lang="ru-RU" b="1" u="sng" dirty="0"/>
          </a:p>
        </p:txBody>
      </p:sp>
      <p:pic>
        <p:nvPicPr>
          <p:cNvPr id="1028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018056"/>
            <a:ext cx="3816424" cy="4787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052736"/>
            <a:ext cx="3816424" cy="4787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63406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83568" y="795334"/>
            <a:ext cx="3672408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/>
              <a:t>Подошёл к концу урок,</a:t>
            </a:r>
          </a:p>
          <a:p>
            <a:r>
              <a:rPr lang="ru-RU" sz="3200" b="1" dirty="0"/>
              <a:t>Прозвенит сейчас звонок,</a:t>
            </a:r>
          </a:p>
          <a:p>
            <a:r>
              <a:rPr lang="ru-RU" sz="3200" b="1" dirty="0"/>
              <a:t>Вам девчонки и мальчишки –</a:t>
            </a:r>
          </a:p>
          <a:p>
            <a:r>
              <a:rPr lang="ru-RU" sz="3200" b="1" dirty="0" smtClean="0"/>
              <a:t>Всем</a:t>
            </a:r>
          </a:p>
          <a:p>
            <a:r>
              <a:rPr lang="ru-RU" sz="7200" b="1" dirty="0" smtClean="0">
                <a:solidFill>
                  <a:srgbClr val="FF0000"/>
                </a:solidFill>
              </a:rPr>
              <a:t>спасибо </a:t>
            </a:r>
          </a:p>
          <a:p>
            <a:r>
              <a:rPr lang="ru-RU" sz="3200" b="1" dirty="0" smtClean="0"/>
              <a:t>за урок!</a:t>
            </a:r>
            <a:endParaRPr lang="ru-RU" sz="3200" b="1" dirty="0"/>
          </a:p>
          <a:p>
            <a:endParaRPr lang="ru-RU" sz="2800" b="1" dirty="0"/>
          </a:p>
        </p:txBody>
      </p:sp>
      <p:pic>
        <p:nvPicPr>
          <p:cNvPr id="6146" name="Picture 2" descr="&amp;Bcy;&amp;ycy;&amp;tcy;&amp;softcy; &amp;gcy;&amp;ocy;&amp;tcy;&amp;ocy;&amp;vcy;&amp;ycy;&amp;mcy; &amp;kcy; &amp;shcy;&amp;kcy;&amp;ocy;&amp;lcy;&amp;iecy; &amp;ucy;&amp;zhcy;&amp;iecy; &amp;scy;&amp;iecy;&amp;gcy;&amp;ocy;&amp;dcy;&amp;ncy;&amp;yacy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60648"/>
            <a:ext cx="4248472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4762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sz="6600" dirty="0" smtClean="0"/>
              <a:t>    </a:t>
            </a:r>
            <a:r>
              <a:rPr lang="ru-RU" sz="6600" dirty="0" smtClean="0"/>
              <a:t>На уроке – гостья!</a:t>
            </a:r>
            <a:endParaRPr lang="ru-RU" sz="6600" dirty="0"/>
          </a:p>
        </p:txBody>
      </p:sp>
      <p:sp>
        <p:nvSpPr>
          <p:cNvPr id="7" name="TextBox 6"/>
          <p:cNvSpPr txBox="1"/>
          <p:nvPr/>
        </p:nvSpPr>
        <p:spPr>
          <a:xfrm>
            <a:off x="4211960" y="177281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grpSp>
        <p:nvGrpSpPr>
          <p:cNvPr id="10" name="Группа 9"/>
          <p:cNvGrpSpPr/>
          <p:nvPr/>
        </p:nvGrpSpPr>
        <p:grpSpPr>
          <a:xfrm>
            <a:off x="1691111" y="581004"/>
            <a:ext cx="5762438" cy="6016348"/>
            <a:chOff x="357158" y="0"/>
            <a:chExt cx="3714776" cy="5429288"/>
          </a:xfrm>
        </p:grpSpPr>
        <p:grpSp>
          <p:nvGrpSpPr>
            <p:cNvPr id="11" name="Группа 10"/>
            <p:cNvGrpSpPr/>
            <p:nvPr/>
          </p:nvGrpSpPr>
          <p:grpSpPr>
            <a:xfrm>
              <a:off x="357158" y="0"/>
              <a:ext cx="3714776" cy="5429288"/>
              <a:chOff x="2000232" y="1285860"/>
              <a:chExt cx="2255157" cy="3563594"/>
            </a:xfrm>
          </p:grpSpPr>
          <p:pic>
            <p:nvPicPr>
              <p:cNvPr id="13" name="Рисунок 12" descr="Princess3.png"/>
              <p:cNvPicPr/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>
                <a:off x="2000232" y="1285860"/>
                <a:ext cx="2255157" cy="3563594"/>
              </a:xfrm>
              <a:prstGeom prst="rect">
                <a:avLst/>
              </a:prstGeom>
            </p:spPr>
          </p:pic>
          <p:grpSp>
            <p:nvGrpSpPr>
              <p:cNvPr id="14" name="Group 2"/>
              <p:cNvGrpSpPr>
                <a:grpSpLocks/>
              </p:cNvGrpSpPr>
              <p:nvPr/>
            </p:nvGrpSpPr>
            <p:grpSpPr bwMode="auto">
              <a:xfrm>
                <a:off x="2500298" y="3214686"/>
                <a:ext cx="1125525" cy="1071546"/>
                <a:chOff x="2614" y="8079"/>
                <a:chExt cx="6139" cy="5584"/>
              </a:xfrm>
            </p:grpSpPr>
            <p:sp>
              <p:nvSpPr>
                <p:cNvPr id="15" name="WordArt 3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6193" y="10969"/>
                  <a:ext cx="839" cy="1173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 rtl="0"/>
                  <a:r>
                    <a:rPr lang="ru-RU" sz="3600" kern="10" spc="0" smtClean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0000"/>
                      </a:solidFill>
                      <a:effectLst/>
                      <a:latin typeface="Arial"/>
                      <a:cs typeface="Arial"/>
                    </a:rPr>
                    <a:t>1</a:t>
                  </a:r>
                  <a:endParaRPr lang="ru-RU" sz="3600" kern="10" spc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0000"/>
                    </a:solidFill>
                    <a:effectLst/>
                    <a:latin typeface="Arial"/>
                    <a:cs typeface="Arial"/>
                  </a:endParaRPr>
                </a:p>
              </p:txBody>
            </p:sp>
            <p:sp>
              <p:nvSpPr>
                <p:cNvPr id="16" name="WordArt 4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6013" y="9264"/>
                  <a:ext cx="659" cy="1119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 rtl="0"/>
                  <a:r>
                    <a:rPr lang="ru-RU" sz="3600" kern="10" spc="0" smtClean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0000"/>
                      </a:solidFill>
                      <a:effectLst/>
                      <a:latin typeface="Arial"/>
                      <a:cs typeface="Arial"/>
                    </a:rPr>
                    <a:t>3</a:t>
                  </a:r>
                  <a:endParaRPr lang="ru-RU" sz="3600" kern="10" spc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0000"/>
                    </a:solidFill>
                    <a:effectLst/>
                    <a:latin typeface="Arial"/>
                    <a:cs typeface="Arial"/>
                  </a:endParaRPr>
                </a:p>
              </p:txBody>
            </p:sp>
            <p:sp>
              <p:nvSpPr>
                <p:cNvPr id="17" name="WordArt 5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7855" y="9504"/>
                  <a:ext cx="746" cy="1015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 rtl="0"/>
                  <a:r>
                    <a:rPr lang="ru-RU" sz="3600" kern="10" spc="0" smtClean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0000"/>
                      </a:solidFill>
                      <a:effectLst/>
                      <a:latin typeface="Arial"/>
                      <a:cs typeface="Arial"/>
                    </a:rPr>
                    <a:t>5</a:t>
                  </a:r>
                  <a:endParaRPr lang="ru-RU" sz="3600" kern="10" spc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0000"/>
                    </a:solidFill>
                    <a:effectLst/>
                    <a:latin typeface="Arial"/>
                    <a:cs typeface="Arial"/>
                  </a:endParaRPr>
                </a:p>
              </p:txBody>
            </p:sp>
            <p:sp>
              <p:nvSpPr>
                <p:cNvPr id="18" name="WordArt 6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7424" y="11681"/>
                  <a:ext cx="688" cy="1148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 rtl="0"/>
                  <a:r>
                    <a:rPr lang="ru-RU" sz="3600" kern="10" spc="0" smtClean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0000"/>
                      </a:solidFill>
                      <a:effectLst/>
                      <a:latin typeface="Arial"/>
                      <a:cs typeface="Arial"/>
                    </a:rPr>
                    <a:t>7</a:t>
                  </a:r>
                  <a:endParaRPr lang="ru-RU" sz="3600" kern="10" spc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0000"/>
                    </a:solidFill>
                    <a:effectLst/>
                    <a:latin typeface="Arial"/>
                    <a:cs typeface="Arial"/>
                  </a:endParaRPr>
                </a:p>
              </p:txBody>
            </p:sp>
            <p:sp>
              <p:nvSpPr>
                <p:cNvPr id="19" name="Line 7"/>
                <p:cNvSpPr>
                  <a:spLocks noChangeShapeType="1"/>
                </p:cNvSpPr>
                <p:nvPr/>
              </p:nvSpPr>
              <p:spPr bwMode="auto">
                <a:xfrm>
                  <a:off x="6193" y="9379"/>
                  <a:ext cx="540" cy="72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0" name="Line 8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6013" y="9376"/>
                  <a:ext cx="788" cy="788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1" name="Line 9"/>
                <p:cNvSpPr>
                  <a:spLocks noChangeShapeType="1"/>
                </p:cNvSpPr>
                <p:nvPr/>
              </p:nvSpPr>
              <p:spPr bwMode="auto">
                <a:xfrm>
                  <a:off x="8145" y="9598"/>
                  <a:ext cx="540" cy="72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2" name="Line 10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7965" y="9595"/>
                  <a:ext cx="788" cy="788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3" name="Line 11"/>
                <p:cNvSpPr>
                  <a:spLocks noChangeShapeType="1"/>
                </p:cNvSpPr>
                <p:nvPr/>
              </p:nvSpPr>
              <p:spPr bwMode="auto">
                <a:xfrm>
                  <a:off x="6586" y="11065"/>
                  <a:ext cx="540" cy="72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4" name="Line 1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6406" y="11062"/>
                  <a:ext cx="788" cy="788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5" name="Line 13"/>
                <p:cNvSpPr>
                  <a:spLocks noChangeShapeType="1"/>
                </p:cNvSpPr>
                <p:nvPr/>
              </p:nvSpPr>
              <p:spPr bwMode="auto">
                <a:xfrm>
                  <a:off x="7701" y="11719"/>
                  <a:ext cx="540" cy="72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6" name="Line 14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7521" y="11716"/>
                  <a:ext cx="788" cy="788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7" name="Oval 15"/>
                <p:cNvSpPr>
                  <a:spLocks noChangeArrowheads="1"/>
                </p:cNvSpPr>
                <p:nvPr/>
              </p:nvSpPr>
              <p:spPr bwMode="auto">
                <a:xfrm>
                  <a:off x="4065" y="11781"/>
                  <a:ext cx="1851" cy="1882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8" name="Oval 16"/>
                <p:cNvSpPr>
                  <a:spLocks noChangeAspect="1" noChangeArrowheads="1"/>
                </p:cNvSpPr>
                <p:nvPr/>
              </p:nvSpPr>
              <p:spPr bwMode="auto">
                <a:xfrm>
                  <a:off x="4118" y="11831"/>
                  <a:ext cx="1757" cy="1786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cxnSp>
              <p:nvCxnSpPr>
                <p:cNvPr id="29" name="AutoShape 17"/>
                <p:cNvCxnSpPr>
                  <a:cxnSpLocks noChangeShapeType="1"/>
                </p:cNvCxnSpPr>
                <p:nvPr/>
              </p:nvCxnSpPr>
              <p:spPr bwMode="auto">
                <a:xfrm flipV="1">
                  <a:off x="4981" y="12024"/>
                  <a:ext cx="0" cy="618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cxnSp>
              <p:nvCxnSpPr>
                <p:cNvPr id="30" name="AutoShape 18"/>
                <p:cNvCxnSpPr>
                  <a:cxnSpLocks noChangeShapeType="1"/>
                </p:cNvCxnSpPr>
                <p:nvPr/>
              </p:nvCxnSpPr>
              <p:spPr bwMode="auto">
                <a:xfrm>
                  <a:off x="4981" y="12642"/>
                  <a:ext cx="374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sp>
              <p:nvSpPr>
                <p:cNvPr id="31" name="Oval 19"/>
                <p:cNvSpPr>
                  <a:spLocks noChangeArrowheads="1"/>
                </p:cNvSpPr>
                <p:nvPr/>
              </p:nvSpPr>
              <p:spPr bwMode="auto">
                <a:xfrm>
                  <a:off x="2614" y="10273"/>
                  <a:ext cx="1851" cy="1882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32" name="Oval 20"/>
                <p:cNvSpPr>
                  <a:spLocks noChangeAspect="1" noChangeArrowheads="1"/>
                </p:cNvSpPr>
                <p:nvPr/>
              </p:nvSpPr>
              <p:spPr bwMode="auto">
                <a:xfrm>
                  <a:off x="2667" y="10323"/>
                  <a:ext cx="1757" cy="1786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cxnSp>
              <p:nvCxnSpPr>
                <p:cNvPr id="33" name="AutoShape 21"/>
                <p:cNvCxnSpPr>
                  <a:cxnSpLocks noChangeShapeType="1"/>
                </p:cNvCxnSpPr>
                <p:nvPr/>
              </p:nvCxnSpPr>
              <p:spPr bwMode="auto">
                <a:xfrm flipV="1">
                  <a:off x="3530" y="10516"/>
                  <a:ext cx="0" cy="618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cxnSp>
              <p:nvCxnSpPr>
                <p:cNvPr id="34" name="AutoShape 22"/>
                <p:cNvCxnSpPr>
                  <a:cxnSpLocks noChangeShapeType="1"/>
                </p:cNvCxnSpPr>
                <p:nvPr/>
              </p:nvCxnSpPr>
              <p:spPr bwMode="auto">
                <a:xfrm>
                  <a:off x="3530" y="11134"/>
                  <a:ext cx="374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sp>
              <p:nvSpPr>
                <p:cNvPr id="35" name="Oval 23"/>
                <p:cNvSpPr>
                  <a:spLocks noChangeArrowheads="1"/>
                </p:cNvSpPr>
                <p:nvPr/>
              </p:nvSpPr>
              <p:spPr bwMode="auto">
                <a:xfrm>
                  <a:off x="4108" y="8480"/>
                  <a:ext cx="1851" cy="1882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36" name="Oval 24"/>
                <p:cNvSpPr>
                  <a:spLocks noChangeAspect="1" noChangeArrowheads="1"/>
                </p:cNvSpPr>
                <p:nvPr/>
              </p:nvSpPr>
              <p:spPr bwMode="auto">
                <a:xfrm>
                  <a:off x="4161" y="8530"/>
                  <a:ext cx="1757" cy="1786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cxnSp>
              <p:nvCxnSpPr>
                <p:cNvPr id="37" name="AutoShape 25"/>
                <p:cNvCxnSpPr>
                  <a:cxnSpLocks noChangeShapeType="1"/>
                </p:cNvCxnSpPr>
                <p:nvPr/>
              </p:nvCxnSpPr>
              <p:spPr bwMode="auto">
                <a:xfrm flipV="1">
                  <a:off x="5024" y="8723"/>
                  <a:ext cx="0" cy="618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cxnSp>
              <p:nvCxnSpPr>
                <p:cNvPr id="38" name="AutoShape 26"/>
                <p:cNvCxnSpPr>
                  <a:cxnSpLocks noChangeShapeType="1"/>
                </p:cNvCxnSpPr>
                <p:nvPr/>
              </p:nvCxnSpPr>
              <p:spPr bwMode="auto">
                <a:xfrm>
                  <a:off x="5024" y="9341"/>
                  <a:ext cx="374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sp>
              <p:nvSpPr>
                <p:cNvPr id="39" name="WordArt 27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7765" y="8079"/>
                  <a:ext cx="746" cy="1015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 rtl="0"/>
                  <a:r>
                    <a:rPr lang="ru-RU" sz="3600" kern="10" spc="0" dirty="0" smtClean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0000"/>
                      </a:solidFill>
                      <a:effectLst/>
                      <a:latin typeface="Arial"/>
                      <a:cs typeface="Arial"/>
                    </a:rPr>
                    <a:t>8</a:t>
                  </a:r>
                  <a:endParaRPr lang="ru-RU" sz="3600" kern="10" spc="0" dirty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0000"/>
                    </a:solidFill>
                    <a:effectLst/>
                    <a:latin typeface="Arial"/>
                    <a:cs typeface="Arial"/>
                  </a:endParaRPr>
                </a:p>
              </p:txBody>
            </p:sp>
            <p:sp>
              <p:nvSpPr>
                <p:cNvPr id="40" name="Line 28"/>
                <p:cNvSpPr>
                  <a:spLocks noChangeShapeType="1"/>
                </p:cNvSpPr>
                <p:nvPr/>
              </p:nvSpPr>
              <p:spPr bwMode="auto">
                <a:xfrm>
                  <a:off x="7905" y="8203"/>
                  <a:ext cx="540" cy="72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41" name="Line 29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7725" y="8200"/>
                  <a:ext cx="788" cy="788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</p:grpSp>
        </p:grpSp>
        <p:pic>
          <p:nvPicPr>
            <p:cNvPr id="12" name="Рисунок 11" descr="маска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 rot="11807704" flipV="1">
              <a:off x="2139254" y="878520"/>
              <a:ext cx="256559" cy="18146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89434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326701" y="404664"/>
            <a:ext cx="4248536" cy="5832647"/>
            <a:chOff x="357158" y="0"/>
            <a:chExt cx="3714776" cy="5429288"/>
          </a:xfrm>
        </p:grpSpPr>
        <p:grpSp>
          <p:nvGrpSpPr>
            <p:cNvPr id="3" name="Группа 2"/>
            <p:cNvGrpSpPr/>
            <p:nvPr/>
          </p:nvGrpSpPr>
          <p:grpSpPr>
            <a:xfrm>
              <a:off x="357158" y="0"/>
              <a:ext cx="3714776" cy="5429288"/>
              <a:chOff x="2000232" y="1285860"/>
              <a:chExt cx="2255157" cy="3563594"/>
            </a:xfrm>
          </p:grpSpPr>
          <p:pic>
            <p:nvPicPr>
              <p:cNvPr id="5" name="Рисунок 4" descr="Princess3.png"/>
              <p:cNvPicPr/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>
                <a:off x="2000232" y="1285860"/>
                <a:ext cx="2255157" cy="3563594"/>
              </a:xfrm>
              <a:prstGeom prst="rect">
                <a:avLst/>
              </a:prstGeom>
            </p:spPr>
          </p:pic>
          <p:grpSp>
            <p:nvGrpSpPr>
              <p:cNvPr id="6" name="Group 2"/>
              <p:cNvGrpSpPr>
                <a:grpSpLocks/>
              </p:cNvGrpSpPr>
              <p:nvPr/>
            </p:nvGrpSpPr>
            <p:grpSpPr bwMode="auto">
              <a:xfrm>
                <a:off x="2500298" y="3214686"/>
                <a:ext cx="1125525" cy="1071546"/>
                <a:chOff x="2614" y="8079"/>
                <a:chExt cx="6139" cy="5584"/>
              </a:xfrm>
            </p:grpSpPr>
            <p:sp>
              <p:nvSpPr>
                <p:cNvPr id="7" name="WordArt 3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6193" y="10969"/>
                  <a:ext cx="839" cy="1173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 rtl="0"/>
                  <a:r>
                    <a:rPr lang="ru-RU" sz="3600" kern="10" spc="0" smtClean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0000"/>
                      </a:solidFill>
                      <a:effectLst/>
                      <a:latin typeface="Arial"/>
                      <a:cs typeface="Arial"/>
                    </a:rPr>
                    <a:t>1</a:t>
                  </a:r>
                  <a:endParaRPr lang="ru-RU" sz="3600" kern="10" spc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0000"/>
                    </a:solidFill>
                    <a:effectLst/>
                    <a:latin typeface="Arial"/>
                    <a:cs typeface="Arial"/>
                  </a:endParaRPr>
                </a:p>
              </p:txBody>
            </p:sp>
            <p:sp>
              <p:nvSpPr>
                <p:cNvPr id="8" name="WordArt 4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6013" y="9264"/>
                  <a:ext cx="659" cy="1119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 rtl="0"/>
                  <a:r>
                    <a:rPr lang="ru-RU" sz="3600" kern="10" spc="0" smtClean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0000"/>
                      </a:solidFill>
                      <a:effectLst/>
                      <a:latin typeface="Arial"/>
                      <a:cs typeface="Arial"/>
                    </a:rPr>
                    <a:t>3</a:t>
                  </a:r>
                  <a:endParaRPr lang="ru-RU" sz="3600" kern="10" spc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0000"/>
                    </a:solidFill>
                    <a:effectLst/>
                    <a:latin typeface="Arial"/>
                    <a:cs typeface="Arial"/>
                  </a:endParaRPr>
                </a:p>
              </p:txBody>
            </p:sp>
            <p:sp>
              <p:nvSpPr>
                <p:cNvPr id="9" name="WordArt 5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7855" y="9504"/>
                  <a:ext cx="746" cy="1015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 rtl="0"/>
                  <a:r>
                    <a:rPr lang="ru-RU" sz="3600" kern="10" spc="0" smtClean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0000"/>
                      </a:solidFill>
                      <a:effectLst/>
                      <a:latin typeface="Arial"/>
                      <a:cs typeface="Arial"/>
                    </a:rPr>
                    <a:t>5</a:t>
                  </a:r>
                  <a:endParaRPr lang="ru-RU" sz="3600" kern="10" spc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0000"/>
                    </a:solidFill>
                    <a:effectLst/>
                    <a:latin typeface="Arial"/>
                    <a:cs typeface="Arial"/>
                  </a:endParaRPr>
                </a:p>
              </p:txBody>
            </p:sp>
            <p:sp>
              <p:nvSpPr>
                <p:cNvPr id="10" name="WordArt 6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7424" y="11681"/>
                  <a:ext cx="688" cy="1148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 rtl="0"/>
                  <a:r>
                    <a:rPr lang="ru-RU" sz="3600" kern="10" spc="0" smtClean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0000"/>
                      </a:solidFill>
                      <a:effectLst/>
                      <a:latin typeface="Arial"/>
                      <a:cs typeface="Arial"/>
                    </a:rPr>
                    <a:t>7</a:t>
                  </a:r>
                  <a:endParaRPr lang="ru-RU" sz="3600" kern="10" spc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0000"/>
                    </a:solidFill>
                    <a:effectLst/>
                    <a:latin typeface="Arial"/>
                    <a:cs typeface="Arial"/>
                  </a:endParaRPr>
                </a:p>
              </p:txBody>
            </p:sp>
            <p:sp>
              <p:nvSpPr>
                <p:cNvPr id="11" name="Line 7"/>
                <p:cNvSpPr>
                  <a:spLocks noChangeShapeType="1"/>
                </p:cNvSpPr>
                <p:nvPr/>
              </p:nvSpPr>
              <p:spPr bwMode="auto">
                <a:xfrm>
                  <a:off x="6193" y="9379"/>
                  <a:ext cx="540" cy="72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2" name="Line 8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6013" y="9376"/>
                  <a:ext cx="788" cy="788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3" name="Line 9"/>
                <p:cNvSpPr>
                  <a:spLocks noChangeShapeType="1"/>
                </p:cNvSpPr>
                <p:nvPr/>
              </p:nvSpPr>
              <p:spPr bwMode="auto">
                <a:xfrm>
                  <a:off x="8145" y="9598"/>
                  <a:ext cx="540" cy="72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4" name="Line 10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7965" y="9595"/>
                  <a:ext cx="788" cy="788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5" name="Line 11"/>
                <p:cNvSpPr>
                  <a:spLocks noChangeShapeType="1"/>
                </p:cNvSpPr>
                <p:nvPr/>
              </p:nvSpPr>
              <p:spPr bwMode="auto">
                <a:xfrm>
                  <a:off x="6586" y="11065"/>
                  <a:ext cx="540" cy="72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6" name="Line 1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6406" y="11062"/>
                  <a:ext cx="788" cy="788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7" name="Line 13"/>
                <p:cNvSpPr>
                  <a:spLocks noChangeShapeType="1"/>
                </p:cNvSpPr>
                <p:nvPr/>
              </p:nvSpPr>
              <p:spPr bwMode="auto">
                <a:xfrm>
                  <a:off x="7701" y="11719"/>
                  <a:ext cx="540" cy="72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8" name="Line 14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7521" y="11716"/>
                  <a:ext cx="788" cy="788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9" name="Oval 15"/>
                <p:cNvSpPr>
                  <a:spLocks noChangeArrowheads="1"/>
                </p:cNvSpPr>
                <p:nvPr/>
              </p:nvSpPr>
              <p:spPr bwMode="auto">
                <a:xfrm>
                  <a:off x="4065" y="11781"/>
                  <a:ext cx="1851" cy="1882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0" name="Oval 16"/>
                <p:cNvSpPr>
                  <a:spLocks noChangeAspect="1" noChangeArrowheads="1"/>
                </p:cNvSpPr>
                <p:nvPr/>
              </p:nvSpPr>
              <p:spPr bwMode="auto">
                <a:xfrm>
                  <a:off x="4118" y="11831"/>
                  <a:ext cx="1757" cy="1786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cxnSp>
              <p:nvCxnSpPr>
                <p:cNvPr id="21" name="AutoShape 17"/>
                <p:cNvCxnSpPr>
                  <a:cxnSpLocks noChangeShapeType="1"/>
                </p:cNvCxnSpPr>
                <p:nvPr/>
              </p:nvCxnSpPr>
              <p:spPr bwMode="auto">
                <a:xfrm flipV="1">
                  <a:off x="4981" y="12024"/>
                  <a:ext cx="0" cy="618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cxnSp>
              <p:nvCxnSpPr>
                <p:cNvPr id="22" name="AutoShape 18"/>
                <p:cNvCxnSpPr>
                  <a:cxnSpLocks noChangeShapeType="1"/>
                </p:cNvCxnSpPr>
                <p:nvPr/>
              </p:nvCxnSpPr>
              <p:spPr bwMode="auto">
                <a:xfrm>
                  <a:off x="4981" y="12642"/>
                  <a:ext cx="374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sp>
              <p:nvSpPr>
                <p:cNvPr id="23" name="Oval 19"/>
                <p:cNvSpPr>
                  <a:spLocks noChangeArrowheads="1"/>
                </p:cNvSpPr>
                <p:nvPr/>
              </p:nvSpPr>
              <p:spPr bwMode="auto">
                <a:xfrm>
                  <a:off x="2614" y="10273"/>
                  <a:ext cx="1851" cy="1882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4" name="Oval 20"/>
                <p:cNvSpPr>
                  <a:spLocks noChangeAspect="1" noChangeArrowheads="1"/>
                </p:cNvSpPr>
                <p:nvPr/>
              </p:nvSpPr>
              <p:spPr bwMode="auto">
                <a:xfrm>
                  <a:off x="2667" y="10323"/>
                  <a:ext cx="1757" cy="1786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cxnSp>
              <p:nvCxnSpPr>
                <p:cNvPr id="25" name="AutoShape 21"/>
                <p:cNvCxnSpPr>
                  <a:cxnSpLocks noChangeShapeType="1"/>
                </p:cNvCxnSpPr>
                <p:nvPr/>
              </p:nvCxnSpPr>
              <p:spPr bwMode="auto">
                <a:xfrm flipV="1">
                  <a:off x="3530" y="10516"/>
                  <a:ext cx="0" cy="618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cxnSp>
              <p:nvCxnSpPr>
                <p:cNvPr id="26" name="AutoShape 22"/>
                <p:cNvCxnSpPr>
                  <a:cxnSpLocks noChangeShapeType="1"/>
                </p:cNvCxnSpPr>
                <p:nvPr/>
              </p:nvCxnSpPr>
              <p:spPr bwMode="auto">
                <a:xfrm>
                  <a:off x="3530" y="11134"/>
                  <a:ext cx="374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sp>
              <p:nvSpPr>
                <p:cNvPr id="27" name="Oval 23"/>
                <p:cNvSpPr>
                  <a:spLocks noChangeArrowheads="1"/>
                </p:cNvSpPr>
                <p:nvPr/>
              </p:nvSpPr>
              <p:spPr bwMode="auto">
                <a:xfrm>
                  <a:off x="4108" y="8480"/>
                  <a:ext cx="1851" cy="1882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8" name="Oval 24"/>
                <p:cNvSpPr>
                  <a:spLocks noChangeAspect="1" noChangeArrowheads="1"/>
                </p:cNvSpPr>
                <p:nvPr/>
              </p:nvSpPr>
              <p:spPr bwMode="auto">
                <a:xfrm>
                  <a:off x="4161" y="8530"/>
                  <a:ext cx="1757" cy="1786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cxnSp>
              <p:nvCxnSpPr>
                <p:cNvPr id="29" name="AutoShape 25"/>
                <p:cNvCxnSpPr>
                  <a:cxnSpLocks noChangeShapeType="1"/>
                </p:cNvCxnSpPr>
                <p:nvPr/>
              </p:nvCxnSpPr>
              <p:spPr bwMode="auto">
                <a:xfrm flipV="1">
                  <a:off x="5024" y="8723"/>
                  <a:ext cx="0" cy="618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cxnSp>
              <p:nvCxnSpPr>
                <p:cNvPr id="30" name="AutoShape 26"/>
                <p:cNvCxnSpPr>
                  <a:cxnSpLocks noChangeShapeType="1"/>
                </p:cNvCxnSpPr>
                <p:nvPr/>
              </p:nvCxnSpPr>
              <p:spPr bwMode="auto">
                <a:xfrm>
                  <a:off x="5024" y="9341"/>
                  <a:ext cx="374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sp>
              <p:nvSpPr>
                <p:cNvPr id="31" name="WordArt 27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7765" y="8079"/>
                  <a:ext cx="746" cy="1015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 rtl="0"/>
                  <a:r>
                    <a:rPr lang="ru-RU" sz="3600" kern="10" spc="0" smtClean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0000"/>
                      </a:solidFill>
                      <a:effectLst/>
                      <a:latin typeface="Arial"/>
                      <a:cs typeface="Arial"/>
                    </a:rPr>
                    <a:t>8</a:t>
                  </a:r>
                  <a:endParaRPr lang="ru-RU" sz="3600" kern="10" spc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0000"/>
                    </a:solidFill>
                    <a:effectLst/>
                    <a:latin typeface="Arial"/>
                    <a:cs typeface="Arial"/>
                  </a:endParaRPr>
                </a:p>
              </p:txBody>
            </p:sp>
            <p:sp>
              <p:nvSpPr>
                <p:cNvPr id="32" name="Line 28"/>
                <p:cNvSpPr>
                  <a:spLocks noChangeShapeType="1"/>
                </p:cNvSpPr>
                <p:nvPr/>
              </p:nvSpPr>
              <p:spPr bwMode="auto">
                <a:xfrm>
                  <a:off x="7905" y="8203"/>
                  <a:ext cx="540" cy="72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33" name="Line 29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7725" y="8200"/>
                  <a:ext cx="788" cy="788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</p:grpSp>
        </p:grpSp>
        <p:pic>
          <p:nvPicPr>
            <p:cNvPr id="4" name="Рисунок 3" descr="маска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 rot="11922845" flipH="1" flipV="1">
              <a:off x="2118359" y="880776"/>
              <a:ext cx="312549" cy="148850"/>
            </a:xfrm>
            <a:prstGeom prst="rect">
              <a:avLst/>
            </a:prstGeom>
          </p:spPr>
        </p:pic>
      </p:grpSp>
      <p:sp>
        <p:nvSpPr>
          <p:cNvPr id="34" name="TextBox 33"/>
          <p:cNvSpPr txBox="1"/>
          <p:nvPr/>
        </p:nvSpPr>
        <p:spPr>
          <a:xfrm>
            <a:off x="5004048" y="889401"/>
            <a:ext cx="3649919" cy="5416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latin typeface="Calibri" pitchFamily="34" charset="0"/>
                <a:cs typeface="Calibri" pitchFamily="34" charset="0"/>
              </a:rPr>
              <a:t>Загадка от Незнакомки:</a:t>
            </a:r>
          </a:p>
          <a:p>
            <a:r>
              <a:rPr lang="ru-RU" sz="2500" dirty="0">
                <a:latin typeface="Calibri" pitchFamily="34" charset="0"/>
                <a:cs typeface="Calibri" pitchFamily="34" charset="0"/>
              </a:rPr>
              <a:t>Интересная часть речи</a:t>
            </a:r>
          </a:p>
          <a:p>
            <a:r>
              <a:rPr lang="ru-RU" sz="2500" dirty="0">
                <a:latin typeface="Calibri" pitchFamily="34" charset="0"/>
                <a:cs typeface="Calibri" pitchFamily="34" charset="0"/>
              </a:rPr>
              <a:t>В </a:t>
            </a:r>
            <a:r>
              <a:rPr lang="ru-RU" sz="2500" dirty="0" smtClean="0">
                <a:latin typeface="Calibri" pitchFamily="34" charset="0"/>
                <a:cs typeface="Calibri" pitchFamily="34" charset="0"/>
              </a:rPr>
              <a:t>русском </a:t>
            </a:r>
            <a:r>
              <a:rPr lang="ru-RU" sz="2500" dirty="0">
                <a:latin typeface="Calibri" pitchFamily="34" charset="0"/>
                <a:cs typeface="Calibri" pitchFamily="34" charset="0"/>
              </a:rPr>
              <a:t>языке живёт.</a:t>
            </a:r>
          </a:p>
          <a:p>
            <a:r>
              <a:rPr lang="ru-RU" sz="2500" dirty="0">
                <a:latin typeface="Calibri" pitchFamily="34" charset="0"/>
                <a:cs typeface="Calibri" pitchFamily="34" charset="0"/>
              </a:rPr>
              <a:t>Кто что делает,  расскажет:</a:t>
            </a:r>
          </a:p>
          <a:p>
            <a:r>
              <a:rPr lang="ru-RU" sz="2500" dirty="0">
                <a:latin typeface="Calibri" pitchFamily="34" charset="0"/>
                <a:cs typeface="Calibri" pitchFamily="34" charset="0"/>
              </a:rPr>
              <a:t>Чертит, пишет и поёт.</a:t>
            </a:r>
          </a:p>
          <a:p>
            <a:r>
              <a:rPr lang="ru-RU" sz="2500" dirty="0">
                <a:latin typeface="Calibri" pitchFamily="34" charset="0"/>
                <a:cs typeface="Calibri" pitchFamily="34" charset="0"/>
              </a:rPr>
              <a:t>Вышивает или пашет,</a:t>
            </a:r>
          </a:p>
          <a:p>
            <a:r>
              <a:rPr lang="ru-RU" sz="2500" dirty="0">
                <a:latin typeface="Calibri" pitchFamily="34" charset="0"/>
                <a:cs typeface="Calibri" pitchFamily="34" charset="0"/>
              </a:rPr>
              <a:t>Или забивает гол,</a:t>
            </a:r>
          </a:p>
          <a:p>
            <a:r>
              <a:rPr lang="ru-RU" sz="2500" dirty="0">
                <a:latin typeface="Calibri" pitchFamily="34" charset="0"/>
                <a:cs typeface="Calibri" pitchFamily="34" charset="0"/>
              </a:rPr>
              <a:t>Варит, жарит, моет, чистит </a:t>
            </a:r>
          </a:p>
          <a:p>
            <a:r>
              <a:rPr lang="ru-RU" sz="2500" dirty="0">
                <a:latin typeface="Calibri" pitchFamily="34" charset="0"/>
                <a:cs typeface="Calibri" pitchFamily="34" charset="0"/>
              </a:rPr>
              <a:t>Всё расскажет нам ….</a:t>
            </a:r>
          </a:p>
          <a:p>
            <a:r>
              <a:rPr lang="ru-RU" sz="40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(</a:t>
            </a:r>
            <a:r>
              <a:rPr lang="ru-RU" sz="40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Глагол</a:t>
            </a:r>
            <a:r>
              <a:rPr lang="ru-RU" sz="40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)</a:t>
            </a:r>
            <a:endParaRPr lang="ru-RU" sz="4000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286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9"/>
          </a:xfrm>
        </p:spPr>
        <p:txBody>
          <a:bodyPr/>
          <a:lstStyle/>
          <a:p>
            <a:r>
              <a:rPr lang="ru-RU" b="1" dirty="0" smtClean="0"/>
              <a:t>Что мы знаем о глаголе?</a:t>
            </a:r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052737"/>
            <a:ext cx="403244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/>
              <a:t>Глагол является…. </a:t>
            </a:r>
          </a:p>
          <a:p>
            <a:pPr algn="ctr"/>
            <a:r>
              <a:rPr lang="ru-RU" sz="3600" b="1" dirty="0" smtClean="0"/>
              <a:t>Обозначает….</a:t>
            </a:r>
          </a:p>
          <a:p>
            <a:pPr algn="ctr"/>
            <a:r>
              <a:rPr lang="ru-RU" sz="3600" b="1" dirty="0" smtClean="0"/>
              <a:t>Отвечает….</a:t>
            </a:r>
          </a:p>
          <a:p>
            <a:pPr algn="ctr"/>
            <a:r>
              <a:rPr lang="ru-RU" sz="3600" b="1" dirty="0" smtClean="0"/>
              <a:t>Изменяется в настоящем  и будущем времени….</a:t>
            </a:r>
          </a:p>
          <a:p>
            <a:pPr algn="ctr"/>
            <a:r>
              <a:rPr lang="ru-RU" sz="3600" b="1" dirty="0" smtClean="0"/>
              <a:t>В прошедшем…..</a:t>
            </a:r>
          </a:p>
          <a:p>
            <a:pPr algn="ctr"/>
            <a:r>
              <a:rPr lang="ru-RU" sz="3600" b="1" dirty="0" smtClean="0"/>
              <a:t>В предложении  является……</a:t>
            </a:r>
            <a:endParaRPr lang="ru-RU" sz="3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137922" y="1057503"/>
            <a:ext cx="25202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C00000"/>
                </a:solidFill>
              </a:rPr>
              <a:t>ч</a:t>
            </a:r>
            <a:r>
              <a:rPr lang="ru-RU" sz="3200" b="1" dirty="0" smtClean="0">
                <a:solidFill>
                  <a:srgbClr val="C00000"/>
                </a:solidFill>
              </a:rPr>
              <a:t>астью речи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33951" y="1643991"/>
            <a:ext cx="36609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C00000"/>
                </a:solidFill>
              </a:rPr>
              <a:t>д</a:t>
            </a:r>
            <a:r>
              <a:rPr lang="ru-RU" sz="3200" b="1" dirty="0" smtClean="0">
                <a:solidFill>
                  <a:srgbClr val="C00000"/>
                </a:solidFill>
              </a:rPr>
              <a:t>ействие предмета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3363" y="2262740"/>
            <a:ext cx="405327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     что делать? </a:t>
            </a:r>
          </a:p>
          <a:p>
            <a:r>
              <a:rPr lang="ru-RU" sz="3200" b="1" dirty="0" smtClean="0">
                <a:solidFill>
                  <a:srgbClr val="C00000"/>
                </a:solidFill>
              </a:rPr>
              <a:t>     что сделать?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40694" y="3933056"/>
            <a:ext cx="36182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C00000"/>
                </a:solidFill>
              </a:rPr>
              <a:t>п</a:t>
            </a:r>
            <a:r>
              <a:rPr lang="ru-RU" sz="3200" b="1" dirty="0" smtClean="0">
                <a:solidFill>
                  <a:srgbClr val="C00000"/>
                </a:solidFill>
              </a:rPr>
              <a:t>о лицам и числам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67502" y="4760935"/>
            <a:ext cx="36642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3200" b="1" dirty="0" smtClean="0">
                <a:solidFill>
                  <a:srgbClr val="C00000"/>
                </a:solidFill>
              </a:rPr>
              <a:t>по числам и родам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67502" y="5383184"/>
            <a:ext cx="332636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C00000"/>
                </a:solidFill>
              </a:rPr>
              <a:t>г</a:t>
            </a:r>
            <a:r>
              <a:rPr lang="ru-RU" sz="3200" b="1" dirty="0" smtClean="0">
                <a:solidFill>
                  <a:srgbClr val="C00000"/>
                </a:solidFill>
              </a:rPr>
              <a:t>лавным членом-</a:t>
            </a:r>
          </a:p>
          <a:p>
            <a:r>
              <a:rPr lang="ru-RU" sz="3200" b="1" dirty="0" smtClean="0">
                <a:solidFill>
                  <a:srgbClr val="C00000"/>
                </a:solidFill>
              </a:rPr>
              <a:t>сказуемым</a:t>
            </a:r>
            <a:endParaRPr lang="ru-RU" sz="3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2370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Autofit/>
          </a:bodyPr>
          <a:lstStyle/>
          <a:p>
            <a:pPr>
              <a:spcAft>
                <a:spcPts val="0"/>
              </a:spcAft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Игра </a:t>
            </a:r>
            <a:r>
              <a:rPr lang="ru-RU" b="1" dirty="0"/>
              <a:t>« Общее, лишнее»</a:t>
            </a:r>
            <a:br>
              <a:rPr lang="ru-RU" b="1" dirty="0"/>
            </a:br>
            <a:r>
              <a:rPr lang="ru-RU" dirty="0" smtClean="0">
                <a:latin typeface="+mn-lt"/>
                <a:ea typeface="Times New Roman"/>
                <a:cs typeface="Times New Roman"/>
              </a:rPr>
              <a:t>Мыло</a:t>
            </a:r>
            <a:r>
              <a:rPr lang="ru-RU" dirty="0">
                <a:latin typeface="+mn-lt"/>
                <a:ea typeface="Times New Roman"/>
                <a:cs typeface="Times New Roman"/>
              </a:rPr>
              <a:t>, мыльница, мылить.</a:t>
            </a:r>
            <a:r>
              <a:rPr lang="ru-RU" sz="4000" dirty="0">
                <a:latin typeface="+mn-lt"/>
                <a:ea typeface="Times New Roman"/>
                <a:cs typeface="Times New Roman"/>
              </a:rPr>
              <a:t/>
            </a:r>
            <a:br>
              <a:rPr lang="ru-RU" sz="4000" dirty="0">
                <a:latin typeface="+mn-lt"/>
                <a:ea typeface="Times New Roman"/>
                <a:cs typeface="Times New Roman"/>
              </a:rPr>
            </a:br>
            <a:r>
              <a:rPr lang="ru-RU" dirty="0">
                <a:latin typeface="+mn-lt"/>
                <a:ea typeface="Times New Roman"/>
                <a:cs typeface="Times New Roman"/>
              </a:rPr>
              <a:t>Свист, свистулька, свистеть.</a:t>
            </a:r>
            <a:endParaRPr lang="ru-RU" sz="4000" dirty="0">
              <a:latin typeface="+mn-lt"/>
              <a:ea typeface="Times New Roman"/>
              <a:cs typeface="Times New Roman"/>
            </a:endParaRPr>
          </a:p>
        </p:txBody>
      </p:sp>
      <p:pic>
        <p:nvPicPr>
          <p:cNvPr id="1026" name="Picture 2" descr="&amp;kcy;&amp;acy;&amp;rcy;&amp;tcy;&amp;icy;&amp;ncy;&amp;kcy;&amp;icy; &amp;icy; &amp;acy;&amp;ncy;&amp;icy;&amp;mcy;&amp;acy;&amp;tscy;&amp;icy;&amp;icy;. - &amp;Scy;&amp;acy;&amp;mcy;&amp;ocy;&amp;iecy; &amp;icy;&amp;ncy;&amp;tcy;&amp;iecy;&amp;rcy;&amp;iecy;&amp;scy;&amp;ncy;&amp;ocy;&amp;iecy; &amp;vcy; &amp;bcy;&amp;lcy;&amp;ocy;&amp;gcy;&amp;acy;&amp;khcy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3206749"/>
            <a:ext cx="2736304" cy="2664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23527" y="2636912"/>
            <a:ext cx="5472609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800" b="1" dirty="0" smtClean="0">
                <a:latin typeface="Calibri" pitchFamily="34" charset="0"/>
                <a:ea typeface="Times New Roman"/>
                <a:cs typeface="Calibri" pitchFamily="34" charset="0"/>
              </a:rPr>
              <a:t>- К </a:t>
            </a:r>
            <a:r>
              <a:rPr lang="ru-RU" sz="2800" b="1" dirty="0">
                <a:latin typeface="Calibri" pitchFamily="34" charset="0"/>
                <a:ea typeface="Times New Roman"/>
                <a:cs typeface="Calibri" pitchFamily="34" charset="0"/>
              </a:rPr>
              <a:t>какой части речи  относятся «лишние слова»? Как называются такие глаголы</a:t>
            </a:r>
            <a:r>
              <a:rPr lang="ru-RU" sz="2800" b="1" dirty="0" smtClean="0">
                <a:latin typeface="Calibri" pitchFamily="34" charset="0"/>
                <a:ea typeface="Times New Roman"/>
                <a:cs typeface="Calibri" pitchFamily="34" charset="0"/>
              </a:rPr>
              <a:t>?</a:t>
            </a:r>
          </a:p>
          <a:p>
            <a:pPr>
              <a:spcAft>
                <a:spcPts val="0"/>
              </a:spcAft>
            </a:pPr>
            <a:r>
              <a:rPr lang="ru-RU" sz="2800" b="1" dirty="0" smtClean="0">
                <a:ea typeface="Times New Roman"/>
                <a:cs typeface="Times New Roman"/>
              </a:rPr>
              <a:t>     </a:t>
            </a:r>
            <a:r>
              <a:rPr lang="ru-RU" sz="4800" b="1" dirty="0" smtClean="0">
                <a:ea typeface="Times New Roman"/>
                <a:cs typeface="Times New Roman"/>
              </a:rPr>
              <a:t>Тема:</a:t>
            </a:r>
            <a:endParaRPr lang="ru-RU" sz="2800" b="1" dirty="0"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4000" b="1" dirty="0" smtClean="0">
                <a:ea typeface="Times New Roman"/>
                <a:cs typeface="Times New Roman"/>
              </a:rPr>
              <a:t>- ЗНАЮ…..</a:t>
            </a:r>
          </a:p>
          <a:p>
            <a:pPr>
              <a:spcAft>
                <a:spcPts val="0"/>
              </a:spcAft>
            </a:pPr>
            <a:r>
              <a:rPr lang="ru-RU" sz="4000" b="1" dirty="0" smtClean="0">
                <a:ea typeface="Times New Roman"/>
                <a:cs typeface="Times New Roman"/>
              </a:rPr>
              <a:t>- ХОЧУ УЗНАТЬ…..</a:t>
            </a:r>
            <a:endParaRPr lang="ru-RU" sz="4000" b="1" dirty="0"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138331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Тема: « Неопределённая форма глагола»</a:t>
            </a:r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1700808"/>
            <a:ext cx="781236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У. 148</a:t>
            </a:r>
          </a:p>
          <a:p>
            <a:r>
              <a:rPr lang="ru-RU" sz="2800" b="1" dirty="0"/>
              <a:t>1) Прочитайте словосочетания, спишите.</a:t>
            </a:r>
          </a:p>
          <a:p>
            <a:r>
              <a:rPr lang="ru-RU" sz="2800" b="1" dirty="0"/>
              <a:t>2) Сравните  группы </a:t>
            </a:r>
            <a:r>
              <a:rPr lang="ru-RU" sz="2800" b="1" dirty="0" smtClean="0"/>
              <a:t>глаголы.  </a:t>
            </a:r>
            <a:r>
              <a:rPr lang="ru-RU" sz="2800" b="1" dirty="0"/>
              <a:t>У</a:t>
            </a:r>
            <a:r>
              <a:rPr lang="ru-RU" sz="2800" b="1" dirty="0" smtClean="0"/>
              <a:t> </a:t>
            </a:r>
            <a:r>
              <a:rPr lang="ru-RU" sz="2800" b="1" dirty="0"/>
              <a:t>каких глаголов можно определить </a:t>
            </a:r>
            <a:r>
              <a:rPr lang="ru-RU" sz="2800" b="1" dirty="0" smtClean="0"/>
              <a:t>время, число, лицо? </a:t>
            </a:r>
          </a:p>
          <a:p>
            <a:r>
              <a:rPr lang="ru-RU" sz="2800" b="1" dirty="0" smtClean="0"/>
              <a:t>3</a:t>
            </a:r>
            <a:r>
              <a:rPr lang="ru-RU" sz="2800" b="1" dirty="0"/>
              <a:t>) Докажите </a:t>
            </a:r>
            <a:r>
              <a:rPr lang="ru-RU" sz="2800" b="1" dirty="0" smtClean="0"/>
              <a:t>, опираясь на алгоритм.</a:t>
            </a:r>
          </a:p>
          <a:p>
            <a:r>
              <a:rPr lang="ru-RU" sz="2800" b="1" dirty="0"/>
              <a:t>Попробуйте определить  время, </a:t>
            </a:r>
            <a:r>
              <a:rPr lang="ru-RU" sz="2800" b="1"/>
              <a:t>число </a:t>
            </a:r>
            <a:r>
              <a:rPr lang="ru-RU" sz="2800" b="1" smtClean="0"/>
              <a:t>, лицо </a:t>
            </a:r>
            <a:r>
              <a:rPr lang="ru-RU" sz="2800" b="1" dirty="0" smtClean="0"/>
              <a:t>у </a:t>
            </a:r>
            <a:r>
              <a:rPr lang="ru-RU" sz="2800" b="1" dirty="0"/>
              <a:t>глаголов второй группы, используя алгоритм.</a:t>
            </a:r>
          </a:p>
          <a:p>
            <a:r>
              <a:rPr lang="ru-RU" sz="2800" b="1" dirty="0"/>
              <a:t>-  Получилось? </a:t>
            </a:r>
            <a:r>
              <a:rPr lang="ru-RU" sz="2800" b="1" dirty="0" smtClean="0"/>
              <a:t> Что </a:t>
            </a:r>
            <a:r>
              <a:rPr lang="ru-RU" sz="2800" b="1" dirty="0"/>
              <a:t>вы испытываете</a:t>
            </a:r>
            <a:r>
              <a:rPr lang="ru-RU" sz="2800" b="1" dirty="0" smtClean="0"/>
              <a:t>?</a:t>
            </a:r>
            <a:endParaRPr lang="ru-RU" sz="2800" b="1" dirty="0"/>
          </a:p>
          <a:p>
            <a:r>
              <a:rPr lang="ru-RU" sz="2800" b="1" dirty="0" smtClean="0"/>
              <a:t>-  Почему? </a:t>
            </a:r>
          </a:p>
          <a:p>
            <a:r>
              <a:rPr lang="ru-RU" sz="2800" b="1" dirty="0" smtClean="0"/>
              <a:t>- Найдём  выход из затруднения, работая в группе, сообща. </a:t>
            </a:r>
          </a:p>
        </p:txBody>
      </p:sp>
    </p:spTree>
    <p:extLst>
      <p:ext uri="{BB962C8B-B14F-4D97-AF65-F5344CB8AC3E}">
        <p14:creationId xmlns:p14="http://schemas.microsoft.com/office/powerpoint/2010/main" val="4088482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Правила работы в группе</a:t>
            </a:r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1340768"/>
            <a:ext cx="784887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b="1" dirty="0">
                <a:ea typeface="Times New Roman"/>
                <a:cs typeface="Times New Roman"/>
              </a:rPr>
              <a:t>-</a:t>
            </a:r>
            <a:r>
              <a:rPr lang="ru-RU" sz="3200" b="1" dirty="0">
                <a:ea typeface="Times New Roman"/>
                <a:cs typeface="Times New Roman"/>
              </a:rPr>
              <a:t>Помогать друг другу                                                              </a:t>
            </a:r>
            <a:endParaRPr lang="ru-RU" sz="3200" dirty="0"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3200" b="1" dirty="0">
                <a:ea typeface="Times New Roman"/>
                <a:cs typeface="Times New Roman"/>
              </a:rPr>
              <a:t>-Вежливо и доброжелательно общаться друг с другом</a:t>
            </a:r>
            <a:endParaRPr lang="ru-RU" sz="3200" dirty="0"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3200" b="1" dirty="0">
                <a:ea typeface="Times New Roman"/>
                <a:cs typeface="Times New Roman"/>
              </a:rPr>
              <a:t>-Говорить тихим голосом</a:t>
            </a:r>
            <a:endParaRPr lang="ru-RU" sz="3200" dirty="0"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3200" b="1" dirty="0">
                <a:ea typeface="Times New Roman"/>
                <a:cs typeface="Times New Roman"/>
              </a:rPr>
              <a:t>-Работать активно, серьезно </a:t>
            </a:r>
            <a:r>
              <a:rPr lang="ru-RU" sz="3200" b="1" dirty="0" smtClean="0">
                <a:ea typeface="Times New Roman"/>
                <a:cs typeface="Times New Roman"/>
              </a:rPr>
              <a:t>относясь </a:t>
            </a:r>
            <a:r>
              <a:rPr lang="ru-RU" sz="3200" b="1" dirty="0">
                <a:ea typeface="Times New Roman"/>
                <a:cs typeface="Times New Roman"/>
              </a:rPr>
              <a:t>к порученному заданию;</a:t>
            </a:r>
            <a:endParaRPr lang="ru-RU" sz="3200" dirty="0"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3200" b="1" dirty="0">
                <a:ea typeface="Times New Roman"/>
                <a:cs typeface="Times New Roman"/>
              </a:rPr>
              <a:t>-Отвечать за успехи каждого  </a:t>
            </a:r>
            <a:endParaRPr lang="ru-RU" sz="3200" dirty="0"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3200" b="1" dirty="0">
                <a:ea typeface="Times New Roman"/>
                <a:cs typeface="Times New Roman"/>
              </a:rPr>
              <a:t>-Уметь слушать других.                                                                                                                                      </a:t>
            </a:r>
            <a:r>
              <a:rPr lang="ru-RU" sz="3200" b="1" dirty="0">
                <a:solidFill>
                  <a:srgbClr val="FF0000"/>
                </a:solidFill>
                <a:ea typeface="Times New Roman"/>
                <a:cs typeface="Times New Roman"/>
              </a:rPr>
              <a:t>  </a:t>
            </a:r>
            <a:r>
              <a:rPr lang="ru-RU" sz="3200" b="1" dirty="0">
                <a:ea typeface="Times New Roman"/>
                <a:cs typeface="Times New Roman"/>
              </a:rPr>
              <a:t>                                  </a:t>
            </a:r>
            <a:endParaRPr lang="ru-RU" sz="3200" dirty="0"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3200" b="1" dirty="0" smtClean="0">
                <a:ea typeface="Times New Roman"/>
                <a:cs typeface="Times New Roman"/>
              </a:rPr>
              <a:t>-Если </a:t>
            </a:r>
            <a:r>
              <a:rPr lang="ru-RU" sz="3200" b="1" dirty="0">
                <a:ea typeface="Times New Roman"/>
                <a:cs typeface="Times New Roman"/>
              </a:rPr>
              <a:t>научился сам, </a:t>
            </a:r>
            <a:endParaRPr lang="ru-RU" sz="3200" b="1" dirty="0" smtClean="0"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3200" b="1" dirty="0">
                <a:ea typeface="Times New Roman"/>
                <a:cs typeface="Times New Roman"/>
              </a:rPr>
              <a:t> </a:t>
            </a:r>
            <a:r>
              <a:rPr lang="ru-RU" sz="3200" b="1" dirty="0" smtClean="0">
                <a:ea typeface="Times New Roman"/>
                <a:cs typeface="Times New Roman"/>
              </a:rPr>
              <a:t>научи </a:t>
            </a:r>
            <a:r>
              <a:rPr lang="ru-RU" sz="3200" b="1" dirty="0">
                <a:ea typeface="Times New Roman"/>
                <a:cs typeface="Times New Roman"/>
              </a:rPr>
              <a:t>другого!               </a:t>
            </a:r>
            <a:r>
              <a:rPr lang="ru-RU" sz="3200" b="1" dirty="0">
                <a:latin typeface="Times New Roman"/>
                <a:ea typeface="Times New Roman"/>
                <a:cs typeface="Times New Roman"/>
              </a:rPr>
              <a:t>                                                </a:t>
            </a:r>
            <a:r>
              <a:rPr lang="ru-RU" sz="32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   </a:t>
            </a:r>
            <a:endParaRPr lang="ru-RU" sz="3200" dirty="0">
              <a:ea typeface="Times New Roman"/>
              <a:cs typeface="Times New Roman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3849147"/>
            <a:ext cx="2592288" cy="25083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86365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Работа в группах</a:t>
            </a:r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613991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600" b="1" dirty="0"/>
              <a:t>Задание для первой </a:t>
            </a:r>
            <a:r>
              <a:rPr lang="ru-RU" sz="3600" b="1" dirty="0" smtClean="0"/>
              <a:t>группы: </a:t>
            </a:r>
            <a:endParaRPr lang="ru-RU" sz="36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12462" y="1587927"/>
            <a:ext cx="2286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sz="3200" b="1" dirty="0">
                <a:solidFill>
                  <a:prstClr val="black"/>
                </a:solidFill>
              </a:rPr>
              <a:t>определить время.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258915" y="2996952"/>
            <a:ext cx="2286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b="1" dirty="0">
                <a:solidFill>
                  <a:prstClr val="black"/>
                </a:solidFill>
              </a:rPr>
              <a:t>определить число.</a:t>
            </a:r>
            <a:endParaRPr lang="ru-RU" sz="32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83267" y="4016759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sz="3200" b="1" dirty="0" smtClean="0"/>
          </a:p>
          <a:p>
            <a:endParaRPr lang="ru-RU" sz="3200" b="1" dirty="0" smtClean="0"/>
          </a:p>
        </p:txBody>
      </p:sp>
      <p:sp>
        <p:nvSpPr>
          <p:cNvPr id="10" name="Прямоугольник 9"/>
          <p:cNvSpPr/>
          <p:nvPr/>
        </p:nvSpPr>
        <p:spPr>
          <a:xfrm>
            <a:off x="323528" y="2996952"/>
            <a:ext cx="4330994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/>
              <a:t>Задание для второй </a:t>
            </a:r>
            <a:endParaRPr lang="ru-RU" sz="3600" b="1" dirty="0" smtClean="0"/>
          </a:p>
          <a:p>
            <a:r>
              <a:rPr lang="ru-RU" sz="3600" b="1" dirty="0" smtClean="0"/>
              <a:t>группы</a:t>
            </a:r>
            <a:r>
              <a:rPr lang="ru-RU" sz="3600" b="1" dirty="0"/>
              <a:t>: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92893" y="5651956"/>
            <a:ext cx="749192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Чтобы определить…, нужно…</a:t>
            </a:r>
            <a:endParaRPr lang="ru-RU" sz="4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23528" y="4451627"/>
            <a:ext cx="448116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Задание для третьей </a:t>
            </a:r>
          </a:p>
          <a:p>
            <a:r>
              <a:rPr lang="ru-RU" sz="3600" b="1" dirty="0" smtClean="0"/>
              <a:t>группы</a:t>
            </a:r>
            <a:endParaRPr lang="ru-RU" sz="3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155267" y="4682458"/>
            <a:ext cx="32778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/>
              <a:t>о</a:t>
            </a:r>
            <a:r>
              <a:rPr lang="ru-RU" sz="3200" b="1" dirty="0" smtClean="0"/>
              <a:t>пределить лицо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808148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ybook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mybook</Template>
  <TotalTime>410</TotalTime>
  <Words>721</Words>
  <Application>Microsoft Office PowerPoint</Application>
  <PresentationFormat>Экран (4:3)</PresentationFormat>
  <Paragraphs>171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mybook</vt:lpstr>
      <vt:lpstr>Презентация PowerPoint</vt:lpstr>
      <vt:lpstr>Презентация PowerPoint</vt:lpstr>
      <vt:lpstr>    На уроке – гостья!</vt:lpstr>
      <vt:lpstr>Презентация PowerPoint</vt:lpstr>
      <vt:lpstr>Что мы знаем о глаголе?</vt:lpstr>
      <vt:lpstr>  Игра « Общее, лишнее» Мыло, мыльница, мылить. Свист, свистулька, свистеть.</vt:lpstr>
      <vt:lpstr>Тема: « Неопределённая форма глагола»</vt:lpstr>
      <vt:lpstr>Правила работы в группе</vt:lpstr>
      <vt:lpstr>Работа в группах</vt:lpstr>
      <vt:lpstr>Презентация PowerPoint</vt:lpstr>
      <vt:lpstr>Физ.минута</vt:lpstr>
      <vt:lpstr>Упр. 149</vt:lpstr>
      <vt:lpstr>Презентация PowerPoint</vt:lpstr>
      <vt:lpstr>Запомни!</vt:lpstr>
      <vt:lpstr>Презентация PowerPoint</vt:lpstr>
      <vt:lpstr>Игра «Путаница»  Проверь себя!</vt:lpstr>
      <vt:lpstr>Подведём итог! -Какую тему изучили на уроке?</vt:lpstr>
      <vt:lpstr>Презентация PowerPoint</vt:lpstr>
      <vt:lpstr>Закрепим изученное дома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</dc:creator>
  <cp:lastModifiedBy>Елена</cp:lastModifiedBy>
  <cp:revision>48</cp:revision>
  <dcterms:created xsi:type="dcterms:W3CDTF">2015-02-21T17:34:42Z</dcterms:created>
  <dcterms:modified xsi:type="dcterms:W3CDTF">2024-04-24T18:45:18Z</dcterms:modified>
</cp:coreProperties>
</file>