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75" r:id="rId4"/>
    <p:sldId id="282" r:id="rId5"/>
    <p:sldId id="268" r:id="rId6"/>
    <p:sldId id="266" r:id="rId7"/>
    <p:sldId id="263" r:id="rId8"/>
    <p:sldId id="264" r:id="rId9"/>
    <p:sldId id="261" r:id="rId10"/>
    <p:sldId id="269" r:id="rId11"/>
    <p:sldId id="270" r:id="rId12"/>
    <p:sldId id="271" r:id="rId13"/>
    <p:sldId id="278" r:id="rId14"/>
    <p:sldId id="272" r:id="rId15"/>
    <p:sldId id="273" r:id="rId16"/>
    <p:sldId id="274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E0000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Результаты первичного анкетирования 5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- 11 класс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5.9990309107568918E-2"/>
          <c:y val="0.12169049535036648"/>
          <c:w val="0.70443205016039667"/>
          <c:h val="0.800872703412073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7</c:v>
                </c:pt>
                <c:pt idx="3">
                  <c:v>10</c:v>
                </c:pt>
                <c:pt idx="4">
                  <c:v>10</c:v>
                </c:pt>
                <c:pt idx="5">
                  <c:v>8</c:v>
                </c:pt>
                <c:pt idx="6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50-46AE-BFD0-269EBCE1400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15</c:v>
                </c:pt>
                <c:pt idx="1">
                  <c:v>8</c:v>
                </c:pt>
                <c:pt idx="2">
                  <c:v>10</c:v>
                </c:pt>
                <c:pt idx="3">
                  <c:v>9</c:v>
                </c:pt>
                <c:pt idx="4">
                  <c:v>5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50-46AE-BFD0-269EBCE1400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задумывался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25</c:v>
                </c:pt>
                <c:pt idx="1">
                  <c:v>12</c:v>
                </c:pt>
                <c:pt idx="2">
                  <c:v>23</c:v>
                </c:pt>
                <c:pt idx="3">
                  <c:v>21</c:v>
                </c:pt>
                <c:pt idx="4">
                  <c:v>25</c:v>
                </c:pt>
                <c:pt idx="5">
                  <c:v>37</c:v>
                </c:pt>
                <c:pt idx="6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050-46AE-BFD0-269EBCE1400C}"/>
            </c:ext>
          </c:extLst>
        </c:ser>
        <c:axId val="159330304"/>
        <c:axId val="159331840"/>
      </c:barChart>
      <c:catAx>
        <c:axId val="159330304"/>
        <c:scaling>
          <c:orientation val="minMax"/>
        </c:scaling>
        <c:axPos val="b"/>
        <c:numFmt formatCode="General" sourceLinked="1"/>
        <c:majorTickMark val="none"/>
        <c:tickLblPos val="nextTo"/>
        <c:crossAx val="159331840"/>
        <c:crosses val="autoZero"/>
        <c:auto val="1"/>
        <c:lblAlgn val="ctr"/>
        <c:lblOffset val="100"/>
      </c:catAx>
      <c:valAx>
        <c:axId val="159331840"/>
        <c:scaling>
          <c:orientation val="minMax"/>
          <c:max val="41"/>
          <c:min val="0"/>
        </c:scaling>
        <c:axPos val="l"/>
        <c:majorGridlines/>
        <c:numFmt formatCode="General" sourceLinked="1"/>
        <c:majorTickMark val="none"/>
        <c:tickLblPos val="nextTo"/>
        <c:crossAx val="159330304"/>
        <c:crosses val="autoZero"/>
        <c:crossBetween val="between"/>
        <c:majorUnit val="3"/>
        <c:minorUnit val="1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повторного анкетирования 5 - 11 класс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4527777777777779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27</c:v>
                </c:pt>
                <c:pt idx="3">
                  <c:v>28</c:v>
                </c:pt>
                <c:pt idx="4">
                  <c:v>30</c:v>
                </c:pt>
                <c:pt idx="5">
                  <c:v>31</c:v>
                </c:pt>
                <c:pt idx="6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задумывался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11</c:v>
                </c:pt>
                <c:pt idx="3">
                  <c:v>9</c:v>
                </c:pt>
                <c:pt idx="4">
                  <c:v>8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</c:ser>
        <c:axId val="159568256"/>
        <c:axId val="159569792"/>
      </c:barChart>
      <c:catAx>
        <c:axId val="159568256"/>
        <c:scaling>
          <c:orientation val="minMax"/>
        </c:scaling>
        <c:axPos val="b"/>
        <c:numFmt formatCode="General" sourceLinked="1"/>
        <c:majorTickMark val="none"/>
        <c:tickLblPos val="nextTo"/>
        <c:crossAx val="159569792"/>
        <c:crosses val="autoZero"/>
        <c:auto val="1"/>
        <c:lblAlgn val="ctr"/>
        <c:lblOffset val="100"/>
      </c:catAx>
      <c:valAx>
        <c:axId val="159569792"/>
        <c:scaling>
          <c:orientation val="minMax"/>
          <c:max val="40"/>
        </c:scaling>
        <c:axPos val="l"/>
        <c:majorGridlines/>
        <c:numFmt formatCode="General" sourceLinked="1"/>
        <c:majorTickMark val="none"/>
        <c:tickLblPos val="nextTo"/>
        <c:crossAx val="159568256"/>
        <c:crosses val="autoZero"/>
        <c:crossBetween val="between"/>
        <c:majorUnit val="5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medru.su/zanimatelnye-fakty/chto-takoe-ekologicheskaya-kultura-i-kak-ona-formiruetsya.html" TargetMode="External"/><Relationship Id="rId3" Type="http://schemas.openxmlformats.org/officeDocument/2006/relationships/hyperlink" Target="https://balreport.ru/zhitel-hvalynskogo-rajona-nezakonno-ubil-losihu/" TargetMode="External"/><Relationship Id="rId7" Type="http://schemas.openxmlformats.org/officeDocument/2006/relationships/hyperlink" Target="https://lesnaya.nethouse.ru/articles/100697" TargetMode="External"/><Relationship Id="rId2" Type="http://schemas.openxmlformats.org/officeDocument/2006/relationships/hyperlink" Target="http://nphvalynskiy.narod.ru/park/000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&#1069;&#1082;&#1086;&#1083;&#1086;&#1075;&#1080;&#1095;&#1077;&#1089;&#1082;&#1072;&#1103;_&#1082;&#1091;&#1083;&#1100;&#1090;&#1091;&#1088;&#1072;" TargetMode="External"/><Relationship Id="rId5" Type="http://schemas.openxmlformats.org/officeDocument/2006/relationships/hyperlink" Target="https://vk.com/away.php?to=https://www.vzsar.ru/news/2021/09/28/vin&amp;post=-194515142_23440&amp;cc_key=" TargetMode="External"/><Relationship Id="rId4" Type="http://schemas.openxmlformats.org/officeDocument/2006/relationships/hyperlink" Target="https://balakovo24.ru/pozhar-v-nacionalnom-parke-xvalynskij-potushen-nadolgo-li" TargetMode="External"/><Relationship Id="rId9" Type="http://schemas.openxmlformats.org/officeDocument/2006/relationships/hyperlink" Target="https://infourok.ru/formirovanie-ekologicheskoj-gramotnosti-shkolnikov-4599027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15816" y="836712"/>
            <a:ext cx="532859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rgbClr val="C00000"/>
                  </a:gs>
                  <a:gs pos="78000">
                    <a:srgbClr val="DE0000"/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357321"/>
          </a:xfrm>
        </p:spPr>
        <p:txBody>
          <a:bodyPr>
            <a:noAutofit/>
          </a:bodyPr>
          <a:lstStyle/>
          <a:p>
            <a:r>
              <a:rPr lang="ru-RU" dirty="0" smtClean="0"/>
              <a:t>Тема: За сохранение природы отвечать должен каждый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47864" y="2276872"/>
            <a:ext cx="5112568" cy="352839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Автор работы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Ганичкина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Л.Ю., </a:t>
            </a:r>
            <a:r>
              <a:rPr lang="ru-RU" i="1" dirty="0" smtClean="0">
                <a:solidFill>
                  <a:schemeClr val="tx1"/>
                </a:solidFill>
              </a:rPr>
              <a:t>учитель биологии и химии </a:t>
            </a:r>
            <a:r>
              <a:rPr lang="ru-RU" i="1" dirty="0" err="1" smtClean="0">
                <a:solidFill>
                  <a:schemeClr val="tx1"/>
                </a:solidFill>
              </a:rPr>
              <a:t>Хвалынской</a:t>
            </a:r>
            <a:r>
              <a:rPr lang="ru-RU" i="1" dirty="0" smtClean="0">
                <a:solidFill>
                  <a:schemeClr val="tx1"/>
                </a:solidFill>
              </a:rPr>
              <a:t> православной классической гимназии во имя святого мученика Александра </a:t>
            </a:r>
            <a:r>
              <a:rPr lang="ru-RU" i="1" dirty="0" err="1" smtClean="0">
                <a:solidFill>
                  <a:schemeClr val="tx1"/>
                </a:solidFill>
              </a:rPr>
              <a:t>Медема</a:t>
            </a:r>
            <a:r>
              <a:rPr lang="ru-RU" i="1" dirty="0" smtClean="0">
                <a:solidFill>
                  <a:schemeClr val="tx1"/>
                </a:solidFill>
              </a:rPr>
              <a:t> - структурное подразделение ГБОУ СО «СОШ п. Алексеевка </a:t>
            </a:r>
            <a:r>
              <a:rPr lang="ru-RU" i="1" dirty="0" err="1" smtClean="0">
                <a:solidFill>
                  <a:schemeClr val="tx1"/>
                </a:solidFill>
              </a:rPr>
              <a:t>Хвалынского</a:t>
            </a:r>
            <a:r>
              <a:rPr lang="ru-RU" i="1" dirty="0" smtClean="0">
                <a:solidFill>
                  <a:schemeClr val="tx1"/>
                </a:solidFill>
              </a:rPr>
              <a:t> района имени В.М. Пашина.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2697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«В Саратовской области удалось ликвидировать открытое горение в национальном парке «</a:t>
            </a:r>
            <a:r>
              <a:rPr lang="ru-RU" sz="2700" dirty="0" err="1" smtClean="0"/>
              <a:t>Хвалынский</a:t>
            </a:r>
            <a:r>
              <a:rPr lang="ru-RU" sz="2700" dirty="0" smtClean="0"/>
              <a:t>…»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Nomer1\Desktop\пожа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862" y="1600200"/>
            <a:ext cx="453227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«Авария произошла 29 июня этого года на 73 километре федеральной трассы "Сызрань-Саратов-Волгоград", последствием ДТП стал разлив нефтесодержащей жидкости…»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4578" name="Picture 2" descr="C:\Users\Nomer1\Desktop\фу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44824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Экологическая культура </a:t>
            </a:r>
            <a:r>
              <a:rPr lang="ru-RU" dirty="0" smtClean="0"/>
              <a:t>– это особый вид культуры, который характеризуется совокупностью системы знаний и умений по экологии, уважительным, гуманистическим отношением ко всему живому и окружающей среде.</a:t>
            </a:r>
          </a:p>
          <a:p>
            <a:pPr>
              <a:buNone/>
            </a:pPr>
            <a:r>
              <a:rPr lang="ru-RU" b="1" i="1" dirty="0" smtClean="0"/>
              <a:t>Экологическая грамотность </a:t>
            </a:r>
            <a:r>
              <a:rPr lang="ru-RU" dirty="0" smtClean="0"/>
              <a:t>– это способность человека воспринимать и оценивать состояние природных систем, принимать соответствующие меры для их поддержания, восстановления или улучшения состояния.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980379" cy="598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19675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929411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изучена информация о деятельности НП «</a:t>
            </a:r>
            <a:r>
              <a:rPr lang="ru-RU" sz="2400" dirty="0" err="1" smtClean="0"/>
              <a:t>Хвалынский</a:t>
            </a:r>
            <a:r>
              <a:rPr lang="ru-RU" sz="2400" dirty="0" smtClean="0"/>
              <a:t>»;</a:t>
            </a:r>
          </a:p>
          <a:p>
            <a:pPr lvl="0"/>
            <a:r>
              <a:rPr lang="ru-RU" sz="2400" dirty="0" smtClean="0"/>
              <a:t>в гимназии показаны видеоролики о негативных последствиях нарушения правил поведения в природе, до гимназистов доведена информация о существующих нарушениях природоохранного законодательства на территории НП «</a:t>
            </a:r>
            <a:r>
              <a:rPr lang="ru-RU" sz="2400" dirty="0" err="1" smtClean="0"/>
              <a:t>Хвалынский</a:t>
            </a:r>
            <a:r>
              <a:rPr lang="ru-RU" sz="2400" dirty="0" smtClean="0"/>
              <a:t>» и мерах административного наказания;</a:t>
            </a:r>
          </a:p>
          <a:p>
            <a:pPr lvl="0"/>
            <a:r>
              <a:rPr lang="ru-RU" sz="2400" dirty="0" smtClean="0"/>
              <a:t>изучены принципы  экологической грамотности и культуры;</a:t>
            </a:r>
          </a:p>
          <a:p>
            <a:pPr lvl="0"/>
            <a:r>
              <a:rPr lang="ru-RU" sz="2400" dirty="0" smtClean="0"/>
              <a:t>проведены классные часы о значимости охраны природы;</a:t>
            </a:r>
          </a:p>
          <a:p>
            <a:pPr lvl="0"/>
            <a:r>
              <a:rPr lang="ru-RU" sz="2400" dirty="0" smtClean="0"/>
              <a:t>проведен конкурс рисунков об охране природы.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dirty="0" smtClean="0"/>
              <a:t>Давайте, друзья, в любую погоду</a:t>
            </a:r>
          </a:p>
          <a:p>
            <a:pPr algn="ctr">
              <a:buNone/>
            </a:pPr>
            <a:r>
              <a:rPr lang="ru-RU" sz="4000" dirty="0" smtClean="0"/>
              <a:t>Будем беречь родную природу!</a:t>
            </a:r>
          </a:p>
          <a:p>
            <a:pPr algn="ctr">
              <a:buNone/>
            </a:pPr>
            <a:r>
              <a:rPr lang="ru-RU" sz="4000" dirty="0" smtClean="0"/>
              <a:t>И от любви заботливой нашей.</a:t>
            </a:r>
          </a:p>
          <a:p>
            <a:pPr algn="ctr">
              <a:buNone/>
            </a:pPr>
            <a:r>
              <a:rPr lang="ru-RU" sz="4000" dirty="0" smtClean="0"/>
              <a:t>Станет земля и богаче, и краше!</a:t>
            </a:r>
          </a:p>
          <a:p>
            <a:pPr algn="ctr">
              <a:buNone/>
            </a:pPr>
            <a:r>
              <a:rPr lang="ru-RU" sz="4000" dirty="0" smtClean="0"/>
              <a:t> </a:t>
            </a:r>
          </a:p>
          <a:p>
            <a:pPr algn="ctr">
              <a:buNone/>
            </a:pPr>
            <a:r>
              <a:rPr lang="ru-RU" sz="4000" dirty="0" smtClean="0"/>
              <a:t>Помните, взрослые, помните, дети!</a:t>
            </a:r>
          </a:p>
          <a:p>
            <a:pPr algn="ctr">
              <a:buNone/>
            </a:pPr>
            <a:r>
              <a:rPr lang="ru-RU" sz="4000" dirty="0" smtClean="0"/>
              <a:t>Помните - что, красота на планете,</a:t>
            </a:r>
          </a:p>
          <a:p>
            <a:pPr algn="ctr">
              <a:buNone/>
            </a:pPr>
            <a:r>
              <a:rPr lang="ru-RU" sz="4000" dirty="0" smtClean="0"/>
              <a:t>Будет зависеть только от нас.</a:t>
            </a:r>
          </a:p>
          <a:p>
            <a:pPr algn="ctr">
              <a:buNone/>
            </a:pPr>
            <a:r>
              <a:rPr lang="ru-RU" sz="4000" dirty="0" smtClean="0"/>
              <a:t>Не забывайте об этом сейчас.</a:t>
            </a:r>
          </a:p>
          <a:p>
            <a:pPr algn="ctr">
              <a:buNone/>
            </a:pPr>
            <a:r>
              <a:rPr lang="ru-RU" sz="4000" dirty="0" smtClean="0"/>
              <a:t>Планету живую сберечь для народа.</a:t>
            </a:r>
          </a:p>
          <a:p>
            <a:pPr algn="ctr">
              <a:buNone/>
            </a:pPr>
            <a:r>
              <a:rPr lang="ru-RU" sz="4000" dirty="0" smtClean="0"/>
              <a:t>И пусть восхваляет гимн жизни - природа! </a:t>
            </a:r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i="1" dirty="0" smtClean="0"/>
              <a:t>(Петухова Татьяна Леонидовна)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использованных источников: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Жемчужина Поволжья Национальный парк «</a:t>
            </a:r>
            <a:r>
              <a:rPr lang="ru-RU" sz="1200" dirty="0" err="1" smtClean="0"/>
              <a:t>Хвалынский</a:t>
            </a:r>
            <a:r>
              <a:rPr lang="ru-RU" sz="1200" dirty="0" smtClean="0"/>
              <a:t>». Под редакцией А.П. </a:t>
            </a:r>
            <a:r>
              <a:rPr lang="ru-RU" sz="1200" dirty="0" err="1" smtClean="0"/>
              <a:t>Трегуб</a:t>
            </a:r>
            <a:r>
              <a:rPr lang="ru-RU" sz="1200" dirty="0" smtClean="0"/>
              <a:t>, И.Ф. </a:t>
            </a:r>
            <a:r>
              <a:rPr lang="ru-RU" sz="1200" dirty="0" err="1" smtClean="0"/>
              <a:t>Кокова</a:t>
            </a:r>
            <a:r>
              <a:rPr lang="ru-RU" sz="1200" dirty="0" smtClean="0"/>
              <a:t>, Л.П.Худякова, В.А.Савинов.- Саратов, ГУП «Типография №6», 2004.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Антропогенное воздействие на природные комплексы заповедников. Проблемы заповедного дела. </a:t>
            </a:r>
            <a:r>
              <a:rPr lang="ru-RU" sz="1200" dirty="0" err="1" smtClean="0"/>
              <a:t>Вып</a:t>
            </a:r>
            <a:r>
              <a:rPr lang="ru-RU" sz="1200" dirty="0" smtClean="0"/>
              <a:t>. 9. М.: 1998. - 174 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Национальный парк «</a:t>
            </a:r>
            <a:r>
              <a:rPr lang="ru-RU" sz="1200" dirty="0" err="1" smtClean="0"/>
              <a:t>Хвалынский</a:t>
            </a:r>
            <a:r>
              <a:rPr lang="ru-RU" sz="1200" dirty="0" smtClean="0"/>
              <a:t>». О парке. Охрана территории.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en-US" sz="1200" u="sng" dirty="0" smtClean="0">
                <a:hlinkClick r:id="rId2"/>
              </a:rPr>
              <a:t>http</a:t>
            </a:r>
            <a:r>
              <a:rPr lang="ru-RU" sz="1200" u="sng" dirty="0" smtClean="0">
                <a:hlinkClick r:id="rId2"/>
              </a:rPr>
              <a:t>://</a:t>
            </a:r>
            <a:r>
              <a:rPr lang="en-US" sz="1200" u="sng" dirty="0" err="1" smtClean="0">
                <a:hlinkClick r:id="rId2"/>
              </a:rPr>
              <a:t>nphvalynskiy</a:t>
            </a:r>
            <a:r>
              <a:rPr lang="ru-RU" sz="1200" u="sng" dirty="0" smtClean="0">
                <a:hlinkClick r:id="rId2"/>
              </a:rPr>
              <a:t>.</a:t>
            </a:r>
            <a:r>
              <a:rPr lang="en-US" sz="1200" u="sng" dirty="0" err="1" smtClean="0">
                <a:hlinkClick r:id="rId2"/>
              </a:rPr>
              <a:t>narod</a:t>
            </a:r>
            <a:r>
              <a:rPr lang="ru-RU" sz="1200" u="sng" dirty="0" smtClean="0">
                <a:hlinkClick r:id="rId2"/>
              </a:rPr>
              <a:t>.</a:t>
            </a:r>
            <a:r>
              <a:rPr lang="en-US" sz="1200" u="sng" dirty="0" err="1" smtClean="0">
                <a:hlinkClick r:id="rId2"/>
              </a:rPr>
              <a:t>ru</a:t>
            </a:r>
            <a:r>
              <a:rPr lang="ru-RU" sz="1200" u="sng" dirty="0" smtClean="0">
                <a:hlinkClick r:id="rId2"/>
              </a:rPr>
              <a:t>/</a:t>
            </a:r>
            <a:r>
              <a:rPr lang="en-US" sz="1200" u="sng" dirty="0" smtClean="0">
                <a:hlinkClick r:id="rId2"/>
              </a:rPr>
              <a:t>park</a:t>
            </a:r>
            <a:r>
              <a:rPr lang="ru-RU" sz="1200" u="sng" dirty="0" smtClean="0">
                <a:hlinkClick r:id="rId2"/>
              </a:rPr>
              <a:t>/0001/ </a:t>
            </a:r>
            <a:r>
              <a:rPr lang="ru-RU" sz="1200" dirty="0" smtClean="0"/>
              <a:t> (дата обращения: 03.09.2021)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Житель </a:t>
            </a:r>
            <a:r>
              <a:rPr lang="ru-RU" sz="1200" dirty="0" err="1" smtClean="0"/>
              <a:t>Хвалынского</a:t>
            </a:r>
            <a:r>
              <a:rPr lang="ru-RU" sz="1200" dirty="0" smtClean="0"/>
              <a:t> района незаконно убил лосиху.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en-US" sz="1200" u="sng" dirty="0" smtClean="0">
                <a:hlinkClick r:id="rId3"/>
              </a:rPr>
              <a:t>https</a:t>
            </a:r>
            <a:r>
              <a:rPr lang="ru-RU" sz="1200" u="sng" dirty="0" smtClean="0">
                <a:hlinkClick r:id="rId3"/>
              </a:rPr>
              <a:t>://</a:t>
            </a:r>
            <a:r>
              <a:rPr lang="en-US" sz="1200" u="sng" dirty="0" err="1" smtClean="0">
                <a:hlinkClick r:id="rId3"/>
              </a:rPr>
              <a:t>balreport</a:t>
            </a:r>
            <a:r>
              <a:rPr lang="ru-RU" sz="1200" u="sng" dirty="0" smtClean="0">
                <a:hlinkClick r:id="rId3"/>
              </a:rPr>
              <a:t>.</a:t>
            </a:r>
            <a:r>
              <a:rPr lang="en-US" sz="1200" u="sng" dirty="0" err="1" smtClean="0">
                <a:hlinkClick r:id="rId3"/>
              </a:rPr>
              <a:t>ru</a:t>
            </a:r>
            <a:r>
              <a:rPr lang="ru-RU" sz="1200" u="sng" dirty="0" smtClean="0">
                <a:hlinkClick r:id="rId3"/>
              </a:rPr>
              <a:t>/</a:t>
            </a:r>
            <a:r>
              <a:rPr lang="en-US" sz="1200" u="sng" dirty="0" err="1" smtClean="0">
                <a:hlinkClick r:id="rId3"/>
              </a:rPr>
              <a:t>zhitel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err="1" smtClean="0">
                <a:hlinkClick r:id="rId3"/>
              </a:rPr>
              <a:t>hvalynskogo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err="1" smtClean="0">
                <a:hlinkClick r:id="rId3"/>
              </a:rPr>
              <a:t>rajona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err="1" smtClean="0">
                <a:hlinkClick r:id="rId3"/>
              </a:rPr>
              <a:t>nezakonno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err="1" smtClean="0">
                <a:hlinkClick r:id="rId3"/>
              </a:rPr>
              <a:t>ubil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err="1" smtClean="0">
                <a:hlinkClick r:id="rId3"/>
              </a:rPr>
              <a:t>losihu</a:t>
            </a:r>
            <a:r>
              <a:rPr lang="ru-RU" sz="1200" u="sng" dirty="0" smtClean="0">
                <a:hlinkClick r:id="rId3"/>
              </a:rPr>
              <a:t>/</a:t>
            </a:r>
            <a:r>
              <a:rPr lang="ru-RU" sz="1200" dirty="0" smtClean="0"/>
              <a:t>(дата обращения: 05.09.2021)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Пожар в национальном парке «</a:t>
            </a:r>
            <a:r>
              <a:rPr lang="ru-RU" sz="1200" dirty="0" err="1" smtClean="0"/>
              <a:t>Хвалынский</a:t>
            </a:r>
            <a:r>
              <a:rPr lang="ru-RU" sz="1200" dirty="0" smtClean="0"/>
              <a:t>» потушен. Надолго ли?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en-US" sz="1200" u="sng" dirty="0" smtClean="0">
                <a:hlinkClick r:id="rId4"/>
              </a:rPr>
              <a:t>https</a:t>
            </a:r>
            <a:r>
              <a:rPr lang="ru-RU" sz="1200" u="sng" dirty="0" smtClean="0">
                <a:hlinkClick r:id="rId4"/>
              </a:rPr>
              <a:t>://</a:t>
            </a:r>
            <a:r>
              <a:rPr lang="en-US" sz="1200" u="sng" dirty="0" err="1" smtClean="0">
                <a:hlinkClick r:id="rId4"/>
              </a:rPr>
              <a:t>balakovo</a:t>
            </a:r>
            <a:r>
              <a:rPr lang="ru-RU" sz="1200" u="sng" dirty="0" smtClean="0">
                <a:hlinkClick r:id="rId4"/>
              </a:rPr>
              <a:t>24.</a:t>
            </a:r>
            <a:r>
              <a:rPr lang="en-US" sz="1200" u="sng" dirty="0" err="1" smtClean="0">
                <a:hlinkClick r:id="rId4"/>
              </a:rPr>
              <a:t>ru</a:t>
            </a:r>
            <a:r>
              <a:rPr lang="ru-RU" sz="1200" u="sng" dirty="0" smtClean="0">
                <a:hlinkClick r:id="rId4"/>
              </a:rPr>
              <a:t>/</a:t>
            </a:r>
            <a:r>
              <a:rPr lang="en-US" sz="1200" u="sng" dirty="0" err="1" smtClean="0">
                <a:hlinkClick r:id="rId4"/>
              </a:rPr>
              <a:t>pozhar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smtClean="0">
                <a:hlinkClick r:id="rId4"/>
              </a:rPr>
              <a:t>v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nacionalnom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parke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xvalynskij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potushen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nadolgo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li</a:t>
            </a:r>
            <a:r>
              <a:rPr lang="ru-RU" sz="1200" dirty="0" smtClean="0"/>
              <a:t>  (дата обращения: 05.09.2021)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Авария произошла 29 июня этого года на 73 километре федеральной трассы«Сызрань-Саратов-Волгоград»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ru-RU" sz="1200" u="sng" dirty="0" smtClean="0">
                <a:hlinkClick r:id="rId5"/>
              </a:rPr>
              <a:t>https://www.vzsar.ru/news/2021/09/28/vin</a:t>
            </a:r>
            <a:r>
              <a:rPr lang="ru-RU" sz="1200" dirty="0" smtClean="0"/>
              <a:t>…(дата обращения: 30.09.2021)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err="1" smtClean="0"/>
              <a:t>Экологическаякультура</a:t>
            </a:r>
            <a:r>
              <a:rPr lang="ru-RU" sz="1200" dirty="0" smtClean="0"/>
              <a:t> - </a:t>
            </a:r>
            <a:r>
              <a:rPr lang="ru-RU" sz="1200" dirty="0" err="1" smtClean="0"/>
              <a:t>Википедия</a:t>
            </a:r>
            <a:r>
              <a:rPr lang="ru-RU" sz="1200" dirty="0" smtClean="0"/>
              <a:t>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ru-RU" sz="1200" u="sng" dirty="0" smtClean="0">
                <a:hlinkClick r:id="rId6"/>
              </a:rPr>
              <a:t>https://ru.wikipedia.org/wiki/Экологическая_культура</a:t>
            </a:r>
            <a:r>
              <a:rPr lang="ru-RU" sz="1200" dirty="0" smtClean="0"/>
              <a:t> (дата обращения: 07.09.2021)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Статьи – Экологическая культура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ru-RU" sz="1200" u="sng" dirty="0" smtClean="0">
                <a:hlinkClick r:id="rId7"/>
              </a:rPr>
              <a:t>https://lesnaya.nethouse.ru/articles/100697</a:t>
            </a:r>
            <a:r>
              <a:rPr lang="ru-RU" sz="1200" dirty="0" smtClean="0"/>
              <a:t> (дата обращения: 07.09.2021)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Что такое экологическая культура и как она формируется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ru-RU" sz="1200" u="sng" dirty="0" smtClean="0">
                <a:hlinkClick r:id="rId8"/>
              </a:rPr>
              <a:t>https://medru.su/zanimatelnye-fakty/chto-takoe-ekologicheskaya-kultura-i-kak-ona-formiruetsya.html</a:t>
            </a:r>
            <a:r>
              <a:rPr lang="ru-RU" sz="1200" dirty="0" smtClean="0"/>
              <a:t> (дата обращения: 07.09.2021)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 Глазачев С. Я. Козлова О. Я. Экологическая культура // Зеленый мир. 1998. № 15.С.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Словарь. Ключевые понятия, термины, актуальная лексика. – М.: НМЦ СПО. С.М. Вишнякова. 1999. – 538с.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Формирование экологической грамотности школьников </a:t>
            </a:r>
            <a:r>
              <a:rPr lang="en-US" sz="1200" dirty="0" smtClean="0"/>
              <a:t>URL</a:t>
            </a:r>
            <a:r>
              <a:rPr lang="ru-RU" sz="1200" dirty="0" smtClean="0"/>
              <a:t>: </a:t>
            </a:r>
            <a:r>
              <a:rPr lang="ru-RU" sz="1200" u="sng" dirty="0" smtClean="0">
                <a:hlinkClick r:id="rId9"/>
              </a:rPr>
              <a:t>https://infourok.ru/formirovanie-ekologicheskoj-gramotnosti-shkolnikov-4599027.html</a:t>
            </a:r>
            <a:r>
              <a:rPr lang="ru-RU" sz="1200" dirty="0" smtClean="0"/>
              <a:t> (дата обращения: 10.09.2021) </a:t>
            </a:r>
            <a:r>
              <a:rPr lang="ru-RU" sz="1200" dirty="0" err="1" smtClean="0"/>
              <a:t>Загл</a:t>
            </a:r>
            <a:r>
              <a:rPr lang="ru-RU" sz="1200" dirty="0" smtClean="0"/>
              <a:t>. с экрана. Яз. Рус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200" dirty="0" smtClean="0"/>
              <a:t>Биология: 5 класс: учебник для учащихся общеобразовательных учреждений / И.Н. Пономарева, И.В. Николаев, О.А. Корнилова. – М.: </a:t>
            </a:r>
            <a:r>
              <a:rPr lang="ru-RU" sz="1200" dirty="0" err="1" smtClean="0"/>
              <a:t>Вентана-Граф</a:t>
            </a:r>
            <a:r>
              <a:rPr lang="ru-RU" sz="1200" dirty="0" smtClean="0"/>
              <a:t>, 2012. – 128с.: ил.</a:t>
            </a:r>
          </a:p>
          <a:p>
            <a:pPr marL="514350" indent="-514350">
              <a:buFont typeface="+mj-lt"/>
              <a:buAutoNum type="arabicPeriod"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71604" y="1600201"/>
            <a:ext cx="5800746" cy="34718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620713"/>
            <a:ext cx="7258000" cy="796925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Чтобы беречь землю, природу, надо ее полюбить, чтобы полюбить, надо узнать, узнав - невозможно не полюбить.</a:t>
            </a:r>
            <a:br>
              <a:rPr lang="ru-RU" sz="2200" b="1" i="1" dirty="0" smtClean="0"/>
            </a:br>
            <a:r>
              <a:rPr lang="ru-RU" sz="2200" b="1" i="1" dirty="0" smtClean="0"/>
              <a:t> (А.Н. Сладков)</a:t>
            </a:r>
            <a:endParaRPr lang="ru-RU" sz="2200" b="1" dirty="0"/>
          </a:p>
        </p:txBody>
      </p:sp>
      <p:pic>
        <p:nvPicPr>
          <p:cNvPr id="1026" name="Picture 2" descr="C:\Users\Nomer1\Desktop\[df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684076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750568" cy="37505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4248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19 августа 1994 года в Хвалынском районе образован Национальный парк «</a:t>
            </a:r>
            <a:r>
              <a:rPr lang="ru-RU" sz="2400" dirty="0" err="1" smtClean="0"/>
              <a:t>Хвалынский</a:t>
            </a:r>
            <a:r>
              <a:rPr lang="ru-RU" sz="2400" dirty="0" smtClean="0"/>
              <a:t>», основной задачей которого является сохранение удивительной природы нашего края. Территория парка включает природные комплексы и объекты, имеющие особую экологическую, историческую и эстетическую ценность и охраняется на федеральном уровне.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1143000"/>
          </a:xfrm>
        </p:spPr>
        <p:txBody>
          <a:bodyPr/>
          <a:lstStyle/>
          <a:p>
            <a:r>
              <a:rPr lang="ru-RU" b="1" i="1" dirty="0" smtClean="0"/>
              <a:t>Экскурсия</a:t>
            </a:r>
            <a:endParaRPr lang="ru-RU" b="1" i="1" dirty="0"/>
          </a:p>
        </p:txBody>
      </p:sp>
      <p:pic>
        <p:nvPicPr>
          <p:cNvPr id="6" name="Содержимое 5" descr="zlU_qEIguH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857365"/>
            <a:ext cx="4572032" cy="3857652"/>
          </a:xfrm>
        </p:spPr>
      </p:pic>
      <p:pic>
        <p:nvPicPr>
          <p:cNvPr id="7" name="Рисунок 6" descr="l133yEOsO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500042"/>
            <a:ext cx="2928958" cy="2000264"/>
          </a:xfrm>
          <a:prstGeom prst="rect">
            <a:avLst/>
          </a:prstGeom>
        </p:spPr>
      </p:pic>
      <p:pic>
        <p:nvPicPr>
          <p:cNvPr id="8" name="Рисунок 7" descr="64dUQb12vX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714620"/>
            <a:ext cx="3214710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477063"/>
            <a:ext cx="813690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02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экологической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культуры  гимназистов путем  развития навыков природоохранной деятельности.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0288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>
              <a:buNone/>
            </a:pPr>
            <a:r>
              <a:rPr lang="ru-RU" b="1" i="1" smtClean="0"/>
              <a:t>      </a:t>
            </a:r>
            <a:r>
              <a:rPr lang="ru-RU" b="1" i="1" dirty="0" smtClean="0"/>
              <a:t>Актуальность работы</a:t>
            </a:r>
            <a:r>
              <a:rPr lang="ru-RU" i="1" dirty="0" smtClean="0"/>
              <a:t> </a:t>
            </a:r>
            <a:r>
              <a:rPr lang="ru-RU" sz="2800" dirty="0" smtClean="0"/>
              <a:t>определяется необходимостью осуществления экологического просвещения для повышения экологической грамотности и культуры обучающихся </a:t>
            </a:r>
            <a:r>
              <a:rPr lang="ru-RU" sz="2800" dirty="0" err="1" smtClean="0"/>
              <a:t>Хвалынской</a:t>
            </a:r>
            <a:r>
              <a:rPr lang="ru-RU" sz="2800" dirty="0" smtClean="0"/>
              <a:t> православной гимназии по отношению к природной среде родного края.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работы:</a:t>
            </a:r>
            <a:endParaRPr lang="ru-RU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провести анкетирование среди обучающихся нашей гимназии по теме проекта;</a:t>
            </a:r>
          </a:p>
          <a:p>
            <a:pPr lvl="0"/>
            <a:r>
              <a:rPr lang="ru-RU" dirty="0" smtClean="0"/>
              <a:t>изучить информацию о деятельности НП «</a:t>
            </a:r>
            <a:r>
              <a:rPr lang="ru-RU" dirty="0" err="1" smtClean="0"/>
              <a:t>Хвалынский</a:t>
            </a:r>
            <a:r>
              <a:rPr lang="ru-RU" dirty="0" smtClean="0"/>
              <a:t>»;</a:t>
            </a:r>
          </a:p>
          <a:p>
            <a:pPr lvl="0"/>
            <a:r>
              <a:rPr lang="ru-RU" dirty="0" smtClean="0"/>
              <a:t>показать в гимназии видеоролики о негативных последствиях нарушения правил поведения в природе;</a:t>
            </a:r>
          </a:p>
          <a:p>
            <a:pPr lvl="0"/>
            <a:r>
              <a:rPr lang="ru-RU" dirty="0" smtClean="0"/>
              <a:t>ознакомить гимназистов с принципами экологической культуры и экологической грамотности;</a:t>
            </a:r>
          </a:p>
          <a:p>
            <a:pPr lvl="0"/>
            <a:r>
              <a:rPr lang="ru-RU" dirty="0" smtClean="0"/>
              <a:t>провести классные часы о значимости охраны природы родного края;</a:t>
            </a:r>
          </a:p>
          <a:p>
            <a:pPr lvl="0"/>
            <a:r>
              <a:rPr lang="ru-RU" dirty="0" smtClean="0"/>
              <a:t>организовать конкурс рисунков природоохранной тематики.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Анкета обучающегося</a:t>
            </a:r>
            <a:br>
              <a:rPr lang="ru-RU" sz="1800" b="1" dirty="0" smtClean="0"/>
            </a:br>
            <a:r>
              <a:rPr lang="ru-RU" sz="1800" b="1" dirty="0" err="1" smtClean="0"/>
              <a:t>Хвалынской</a:t>
            </a:r>
            <a:r>
              <a:rPr lang="ru-RU" sz="1800" b="1" dirty="0" smtClean="0"/>
              <a:t> православной классической гимназии во имя святого мученика Александра </a:t>
            </a:r>
            <a:r>
              <a:rPr lang="ru-RU" sz="1800" b="1" dirty="0" err="1" smtClean="0"/>
              <a:t>Медема</a:t>
            </a:r>
            <a:r>
              <a:rPr lang="ru-RU" sz="1800" b="1" dirty="0" smtClean="0"/>
              <a:t> - структурное подразделение ГБОУ СО «СОШ п. Алексеевка </a:t>
            </a:r>
            <a:r>
              <a:rPr lang="ru-RU" sz="1800" b="1" dirty="0" err="1" smtClean="0"/>
              <a:t>Хвалынского</a:t>
            </a:r>
            <a:r>
              <a:rPr lang="ru-RU" sz="1800" b="1" dirty="0" smtClean="0"/>
              <a:t> района имени В.М. Пашина.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dirty="0" smtClean="0"/>
              <a:t>ФИО:________________________________________________</a:t>
            </a:r>
          </a:p>
          <a:p>
            <a:pPr>
              <a:buNone/>
            </a:pPr>
            <a:r>
              <a:rPr lang="ru-RU" sz="3400" dirty="0" err="1" smtClean="0"/>
              <a:t>Класс:_______________________________________________</a:t>
            </a:r>
            <a:endParaRPr lang="ru-RU" sz="3400" dirty="0" smtClean="0"/>
          </a:p>
          <a:p>
            <a:pPr>
              <a:buNone/>
            </a:pPr>
            <a:endParaRPr lang="ru-RU" sz="3400" dirty="0" smtClean="0"/>
          </a:p>
          <a:p>
            <a:pPr lvl="0">
              <a:buNone/>
            </a:pPr>
            <a:r>
              <a:rPr lang="ru-RU" sz="3400" dirty="0" smtClean="0"/>
              <a:t>1. Знаком ли ты с информацией об особо охраняемых природных территориях (ООПТ)?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 lvl="0">
              <a:buNone/>
            </a:pPr>
            <a:r>
              <a:rPr lang="ru-RU" sz="3400" dirty="0" smtClean="0"/>
              <a:t>2. Знаешь ли ты, какая категория ООПТ располагается на территории </a:t>
            </a:r>
            <a:r>
              <a:rPr lang="ru-RU" sz="3400" dirty="0" err="1" smtClean="0"/>
              <a:t>Хвалынского</a:t>
            </a:r>
            <a:r>
              <a:rPr lang="ru-RU" sz="3400" dirty="0" smtClean="0"/>
              <a:t> района?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 lvl="0">
              <a:buNone/>
            </a:pPr>
            <a:r>
              <a:rPr lang="ru-RU" sz="3400" dirty="0" smtClean="0"/>
              <a:t>3. Знаешь ли ты информацию о том, как проявляется негативное воздействие человека на природные комплексы?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 lvl="0">
              <a:buNone/>
            </a:pPr>
            <a:r>
              <a:rPr lang="ru-RU" sz="3400" dirty="0" smtClean="0"/>
              <a:t>4. Знаешь ли ты как можно охранять природу?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 lvl="0">
              <a:buNone/>
            </a:pPr>
            <a:r>
              <a:rPr lang="ru-RU" sz="3400" dirty="0" smtClean="0"/>
              <a:t>5. Волнует ли тебя проблема охраны природы в Хвалынском районе?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>
              <a:buNone/>
            </a:pPr>
            <a:r>
              <a:rPr lang="ru-RU" sz="3400" dirty="0" smtClean="0"/>
              <a:t> 6. Задумывался ли ты о том, наносит ли вред природе твоя семья?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pPr>
              <a:buNone/>
            </a:pPr>
            <a:r>
              <a:rPr lang="ru-RU" sz="3400" dirty="0" smtClean="0"/>
              <a:t> 7. Как ты считаешь, можешь ли ты внести свой вклад в охрану природы </a:t>
            </a:r>
            <a:r>
              <a:rPr lang="ru-RU" sz="3400" dirty="0" err="1" smtClean="0"/>
              <a:t>Хвалынского</a:t>
            </a:r>
            <a:r>
              <a:rPr lang="ru-RU" sz="3400" dirty="0" smtClean="0"/>
              <a:t> района?</a:t>
            </a:r>
          </a:p>
          <a:p>
            <a:pPr>
              <a:buNone/>
            </a:pPr>
            <a:r>
              <a:rPr lang="ru-RU" sz="3400" dirty="0" smtClean="0"/>
              <a:t>да	нет	не задумывался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827584" y="836712"/>
          <a:ext cx="727280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62473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«30-летний житель </a:t>
            </a:r>
            <a:r>
              <a:rPr lang="ru-RU" sz="2400" dirty="0" err="1" smtClean="0"/>
              <a:t>Хвалынского</a:t>
            </a:r>
            <a:r>
              <a:rPr lang="ru-RU" sz="2400" dirty="0" smtClean="0"/>
              <a:t> района на территории ФГУ «Национальный парк «</a:t>
            </a:r>
            <a:r>
              <a:rPr lang="ru-RU" sz="2400" dirty="0" err="1" smtClean="0"/>
              <a:t>Хвалынский</a:t>
            </a:r>
            <a:r>
              <a:rPr lang="ru-RU" sz="2400" dirty="0" smtClean="0"/>
              <a:t>» незаконно охотился на диких животных, в результате чего погибла самка лося…»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4100"/>
      </a:hlink>
      <a:folHlink>
        <a:srgbClr val="F59A4E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736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Тема: За сохранение природы отвечать должен каждый</vt:lpstr>
      <vt:lpstr>Чтобы беречь землю, природу, надо ее полюбить, чтобы полюбить, надо узнать, узнав - невозможно не полюбить.  (А.Н. Сладков)</vt:lpstr>
      <vt:lpstr>Слайд 3</vt:lpstr>
      <vt:lpstr>Экскурсия</vt:lpstr>
      <vt:lpstr>Слайд 5</vt:lpstr>
      <vt:lpstr>Задачи работы:</vt:lpstr>
      <vt:lpstr>  Анкета обучающегося Хвалынской православной классической гимназии во имя святого мученика Александра Медема - структурное подразделение ГБОУ СО «СОШ п. Алексеевка Хвалынского района имени В.М. Пашина. </vt:lpstr>
      <vt:lpstr>Слайд 8</vt:lpstr>
      <vt:lpstr>  «30-летний житель Хвалынского района на территории ФГУ «Национальный парк «Хвалынский» незаконно охотился на диких животных, в результате чего погибла самка лося…» </vt:lpstr>
      <vt:lpstr>  «В Саратовской области удалось ликвидировать открытое горение в национальном парке «Хвалынский…» </vt:lpstr>
      <vt:lpstr>  «Авария произошла 29 июня этого года на 73 километре федеральной трассы "Сызрань-Саратов-Волгоград", последствием ДТП стал разлив нефтесодержащей жидкости…» </vt:lpstr>
      <vt:lpstr>Слайд 12</vt:lpstr>
      <vt:lpstr>Слайд 13</vt:lpstr>
      <vt:lpstr>Слайд 14</vt:lpstr>
      <vt:lpstr>Выводы:</vt:lpstr>
      <vt:lpstr>Слайд 16</vt:lpstr>
      <vt:lpstr>Список использованных источников: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Nomer1</cp:lastModifiedBy>
  <cp:revision>34</cp:revision>
  <dcterms:created xsi:type="dcterms:W3CDTF">2013-08-23T08:38:35Z</dcterms:created>
  <dcterms:modified xsi:type="dcterms:W3CDTF">2022-02-09T08:12:52Z</dcterms:modified>
</cp:coreProperties>
</file>