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7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8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86" userDrawn="1">
          <p15:clr>
            <a:srgbClr val="A4A3A4"/>
          </p15:clr>
        </p15:guide>
        <p15:guide id="2" pos="4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FE"/>
    <a:srgbClr val="FFFFFF"/>
    <a:srgbClr val="2E459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37"/>
    <p:restoredTop sz="78696" autoAdjust="0"/>
  </p:normalViewPr>
  <p:slideViewPr>
    <p:cSldViewPr snapToGrid="0" showGuides="1">
      <p:cViewPr varScale="1">
        <p:scale>
          <a:sx n="91" d="100"/>
          <a:sy n="91" d="100"/>
        </p:scale>
        <p:origin x="-504" y="-114"/>
      </p:cViewPr>
      <p:guideLst>
        <p:guide orient="horz" pos="686"/>
        <p:guide pos="4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16B663-7543-4202-A050-B9F301ADC7C0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394F3-D56A-48AC-A837-0E25C4470B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7495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394F3-D56A-48AC-A837-0E25C4470B7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5380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394F3-D56A-48AC-A837-0E25C4470B7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394F3-D56A-48AC-A837-0E25C4470B7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C51712-D1A6-E590-BEF7-D6003D24D2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6DA4A8B-99D9-ADB6-EB1F-D16C7AD4D8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3ED84F-E932-BBA0-C65B-6E6BE6123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7CCF0-542C-8744-AF14-D1DFB8E023FA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ADB1E35-ECE1-AFC1-6006-F37FC6080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B8E7C3E-88E4-D0E6-E2D2-3AB48E8F9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B8C11-C92A-0D42-91D2-9F386FA2AA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5299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2AD560-FA76-C948-5EA1-78A8C4151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3A1462C-3910-9D11-5C6D-29F837756C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DDCDB3B-21E9-A828-AB57-858CACCAF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7CCF0-542C-8744-AF14-D1DFB8E023FA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D1A7873-5ADB-A49E-78AA-357489554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A82EDFA-3C96-70C8-7968-E70A6BC62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B8C11-C92A-0D42-91D2-9F386FA2AA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8693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DF491484-EB9A-AE75-D5E9-6ED7EC1294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3A88DA9-68C6-353F-F80B-6A89836BCC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756E2BB-FAC1-A9E3-497F-6474DE8DE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7CCF0-542C-8744-AF14-D1DFB8E023FA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05BD897-F004-8137-8278-13B05EE27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25D373D-69BC-BC44-5A52-AE4C61DE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B8C11-C92A-0D42-91D2-9F386FA2AA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3286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F5D0199-DC21-8246-88D1-70C2EC4F6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A469084-E639-8977-05CF-0A25D0F63F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58D57F2-F756-1223-2D8B-0E2BD909E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7CCF0-542C-8744-AF14-D1DFB8E023FA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AFBF50D-D73F-57D3-E554-D49AB4AE5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085CE8A-8BDD-DE62-409F-88E1F36C0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B8C11-C92A-0D42-91D2-9F386FA2AA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4750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3CF8664-1440-E787-BBD6-0080A0E28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4DD82FC-7EF3-CB09-CFED-3F90278DD9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84621AC-9161-BBC8-9881-552DD7A29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7CCF0-542C-8744-AF14-D1DFB8E023FA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3322EEC-A065-07B4-5828-21619489A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A52A215-E5E3-927B-DC7B-79ECA9EAD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B8C11-C92A-0D42-91D2-9F386FA2AA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5257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58378C-0C4E-A211-CF70-9F90627B8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7D3B90C-7AA3-DF3E-5B81-BA6B5F7DD7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18B27B94-F556-FAC6-7A70-E2899E3471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674FA37-6928-69A8-12E1-B64FEE2FF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7CCF0-542C-8744-AF14-D1DFB8E023FA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7E49B53-220B-7F38-E6AA-95514AFB1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1441120-0C4B-32E7-A5B7-AF659C032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B8C11-C92A-0D42-91D2-9F386FA2AA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9432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70F1AD6-23E4-67D6-537A-E51B69CAF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B659812-46FE-0F2E-C0F2-ECD081BE42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4DF24780-BD0F-5EDB-8D66-23B84932E0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F85AFDDC-DDD9-0D21-C7F7-ECD9F72A4C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C4F6C72-6E44-F4A1-02E4-4C5D50543D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F124C18-09C3-5A91-DFAC-EB0D08C6B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7CCF0-542C-8744-AF14-D1DFB8E023FA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E8764E30-3641-6647-A231-EE2D053E6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041CA75-A218-8EF8-64C9-51CB4E4A0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B8C11-C92A-0D42-91D2-9F386FA2AA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4774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8B9210C-E96B-9AB4-9CE4-D42CE5563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14937AE3-8483-E332-3BBE-9620BB4BC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7CCF0-542C-8744-AF14-D1DFB8E023FA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D005A81B-94E8-0601-9AB4-655D79B5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4070AB73-F525-A7D1-64FD-B8CB8B5BC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B8C11-C92A-0D42-91D2-9F386FA2AA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9195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868B4019-7B9F-06AB-5556-569B15986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7CCF0-542C-8744-AF14-D1DFB8E023FA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5D52ACB4-7A36-8BD1-6CF7-871A9641C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927E2D9F-2029-4A5A-4C3A-C3E1607C6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B8C11-C92A-0D42-91D2-9F386FA2AA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205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2E9455-3E52-04A1-F9A0-5D1D1C7C2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E9D831C-B840-F173-1072-D3D50749E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7717C14-C8BF-FCC6-C408-679596377C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1EC5209-0F74-1F9E-04BC-439663485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7CCF0-542C-8744-AF14-D1DFB8E023FA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D4E5E47-28AC-5F01-843B-A3B4A9654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90FA6BA-F261-9B9F-8ACE-92863A24C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B8C11-C92A-0D42-91D2-9F386FA2AA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75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11AAB8-94E0-62E1-6777-685C9BD00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BC0C7A8E-F07A-3F4E-4E7A-4097C77CB4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FC3BAF8C-7E4B-B4E0-4E21-84B47380BF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27876DD-A092-7121-757A-8A06BFAD1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7CCF0-542C-8744-AF14-D1DFB8E023FA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F5F5FE4-4986-F453-ED7A-D4A82F9B7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268884A-B601-A9C0-DDBE-E0D09CB74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B8C11-C92A-0D42-91D2-9F386FA2AA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85251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5CD5A36-E114-CB3B-E9AE-5B44BD5B6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400B663-D742-9AB0-78BA-059486306E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2252030-6262-4987-4BBA-E2EBE9C66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97CCF0-542C-8744-AF14-D1DFB8E023FA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7F65C13-1D9F-8204-C58E-E3604FADEF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2E6CBAB-412B-20F2-92D9-43D24A43D0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CCB8C11-C92A-0D42-91D2-9F386FA2AA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30955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4.jpe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4.jpeg"/><Relationship Id="rId9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4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Изображение выглядит как зарисовка, круг, белый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4D8ED6EF-DFC0-D738-F859-9324E0E6265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rcRect r="35457" b="42037"/>
          <a:stretch/>
        </p:blipFill>
        <p:spPr>
          <a:xfrm>
            <a:off x="-61886" y="2882900"/>
            <a:ext cx="6261100" cy="3975100"/>
          </a:xfrm>
          <a:prstGeom prst="rect">
            <a:avLst/>
          </a:prstGeom>
        </p:spPr>
      </p:pic>
      <p:pic>
        <p:nvPicPr>
          <p:cNvPr id="7" name="Рисунок 6" descr="Изображение выглядит как рисунок, обувь, мультфильм, одежда&#10;&#10;Автоматически созданное описание">
            <a:extLst>
              <a:ext uri="{FF2B5EF4-FFF2-40B4-BE49-F238E27FC236}">
                <a16:creationId xmlns="" xmlns:a16="http://schemas.microsoft.com/office/drawing/2014/main" id="{CB85517F-19DE-5578-410F-8A81E1EDB96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 l="44913" r="8856"/>
          <a:stretch/>
        </p:blipFill>
        <p:spPr>
          <a:xfrm>
            <a:off x="7709067" y="2814"/>
            <a:ext cx="4482934" cy="6855186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="" xmlns:a16="http://schemas.microsoft.com/office/drawing/2014/main" id="{097B6A4F-0D2E-05B9-844E-CEC3ABE2635D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52166" y="449951"/>
            <a:ext cx="5393034" cy="2325898"/>
            <a:chOff x="379305" y="130928"/>
            <a:chExt cx="5393034" cy="2325898"/>
          </a:xfrm>
        </p:grpSpPr>
        <p:pic>
          <p:nvPicPr>
            <p:cNvPr id="15" name="Рисунок 14" descr="Изображение выглядит как одежда, обувь, мультфильм, человек&#10;&#10;Автоматически созданное описание">
              <a:extLst>
                <a:ext uri="{FF2B5EF4-FFF2-40B4-BE49-F238E27FC236}">
                  <a16:creationId xmlns="" xmlns:a16="http://schemas.microsoft.com/office/drawing/2014/main" id="{8C9EE1B3-FE8A-4F0B-E63F-503F10FF9FD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5"/>
            <a:srcRect t="72771" r="65399"/>
            <a:stretch/>
          </p:blipFill>
          <p:spPr>
            <a:xfrm>
              <a:off x="2864417" y="960649"/>
              <a:ext cx="2689359" cy="1496177"/>
            </a:xfrm>
            <a:prstGeom prst="rect">
              <a:avLst/>
            </a:prstGeom>
          </p:spPr>
        </p:pic>
        <p:pic>
          <p:nvPicPr>
            <p:cNvPr id="16" name="Рисунок 15" descr="Изображение выглядит как текст, одежда, обувь, человек&#10;&#10;Автоматически созданное описание">
              <a:extLst>
                <a:ext uri="{FF2B5EF4-FFF2-40B4-BE49-F238E27FC236}">
                  <a16:creationId xmlns="" xmlns:a16="http://schemas.microsoft.com/office/drawing/2014/main" id="{AEF1A6C2-B1C2-1683-B996-D969DCF28E9F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6"/>
            <a:srcRect t="5077" r="62587" b="77717"/>
            <a:stretch/>
          </p:blipFill>
          <p:spPr>
            <a:xfrm>
              <a:off x="2864417" y="130928"/>
              <a:ext cx="2907922" cy="945397"/>
            </a:xfrm>
            <a:prstGeom prst="rect">
              <a:avLst/>
            </a:prstGeom>
          </p:spPr>
        </p:pic>
        <p:pic>
          <p:nvPicPr>
            <p:cNvPr id="17" name="Рисунок 16" descr="Изображение выглядит как текст, снимок экрана, Шрифт, визитная карточка&#10;&#10;Автоматически созданное описание">
              <a:extLst>
                <a:ext uri="{FF2B5EF4-FFF2-40B4-BE49-F238E27FC236}">
                  <a16:creationId xmlns="" xmlns:a16="http://schemas.microsoft.com/office/drawing/2014/main" id="{918AA778-3A31-6F1F-2214-B2937F3D832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7"/>
            <a:srcRect l="4208" t="24852" r="46235" b="20994"/>
            <a:stretch/>
          </p:blipFill>
          <p:spPr>
            <a:xfrm>
              <a:off x="379305" y="263471"/>
              <a:ext cx="2689359" cy="2077678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70C8525C-B981-5EB8-E66D-7FAD97B5B968}"/>
              </a:ext>
            </a:extLst>
          </p:cNvPr>
          <p:cNvSpPr txBox="1"/>
          <p:nvPr/>
        </p:nvSpPr>
        <p:spPr>
          <a:xfrm>
            <a:off x="1079652" y="2941503"/>
            <a:ext cx="61829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Патриотическое воспитание.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Работа школьного музея в малокомплектной школе.</a:t>
            </a:r>
          </a:p>
          <a:p>
            <a:endParaRPr lang="ru-RU" sz="3600" b="1" dirty="0">
              <a:solidFill>
                <a:srgbClr val="2E4597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BCE90B9-AA6C-51F1-ACAE-18B6DC980B0C}"/>
              </a:ext>
            </a:extLst>
          </p:cNvPr>
          <p:cNvSpPr txBox="1"/>
          <p:nvPr/>
        </p:nvSpPr>
        <p:spPr>
          <a:xfrm>
            <a:off x="1592272" y="5067637"/>
            <a:ext cx="4499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Игошина Галина Николаевна, 2024г.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69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B16CE7D-1047-E6EE-F6E4-36F8DB7E1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Изображение выглядит как зарисовка, круг, белый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DF1237ED-7C83-9913-94B2-F3E851C78997}"/>
              </a:ext>
            </a:extLst>
          </p:cNvPr>
          <p:cNvPicPr>
            <a:picLocks/>
          </p:cNvPicPr>
          <p:nvPr/>
        </p:nvPicPr>
        <p:blipFill>
          <a:blip r:embed="rId2"/>
          <a:srcRect r="35457" b="42037"/>
          <a:stretch/>
        </p:blipFill>
        <p:spPr>
          <a:xfrm rot="10800000">
            <a:off x="0" y="0"/>
            <a:ext cx="6261100" cy="3975100"/>
          </a:xfrm>
          <a:prstGeom prst="rect">
            <a:avLst/>
          </a:prstGeom>
        </p:spPr>
      </p:pic>
      <p:pic>
        <p:nvPicPr>
          <p:cNvPr id="7" name="Рисунок 6" descr="Изображение выглядит как рисунок, обувь, мультфильм, одежда&#10;&#10;Автоматически созданное описание">
            <a:extLst>
              <a:ext uri="{FF2B5EF4-FFF2-40B4-BE49-F238E27FC236}">
                <a16:creationId xmlns="" xmlns:a16="http://schemas.microsoft.com/office/drawing/2014/main" id="{C39AFE8B-D2BF-E0C6-948A-BB0392DB287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l="44913" r="8856"/>
          <a:stretch/>
        </p:blipFill>
        <p:spPr>
          <a:xfrm>
            <a:off x="7709067" y="2814"/>
            <a:ext cx="4482934" cy="6855186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="" xmlns:a16="http://schemas.microsoft.com/office/drawing/2014/main" id="{B0644B2C-192F-DAC7-E178-E2664075DC9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65813" y="4223941"/>
            <a:ext cx="5393034" cy="2325898"/>
            <a:chOff x="379305" y="130928"/>
            <a:chExt cx="5393034" cy="2325898"/>
          </a:xfrm>
        </p:grpSpPr>
        <p:pic>
          <p:nvPicPr>
            <p:cNvPr id="15" name="Рисунок 14" descr="Изображение выглядит как одежда, обувь, мультфильм, человек&#10;&#10;Автоматически созданное описание">
              <a:extLst>
                <a:ext uri="{FF2B5EF4-FFF2-40B4-BE49-F238E27FC236}">
                  <a16:creationId xmlns="" xmlns:a16="http://schemas.microsoft.com/office/drawing/2014/main" id="{421B6CE9-D33B-F79A-7866-91B252DC8B0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t="72771" r="65399"/>
            <a:stretch/>
          </p:blipFill>
          <p:spPr>
            <a:xfrm>
              <a:off x="2864417" y="960649"/>
              <a:ext cx="2689359" cy="1496177"/>
            </a:xfrm>
            <a:prstGeom prst="rect">
              <a:avLst/>
            </a:prstGeom>
          </p:spPr>
        </p:pic>
        <p:pic>
          <p:nvPicPr>
            <p:cNvPr id="16" name="Рисунок 15" descr="Изображение выглядит как текст, одежда, обувь, человек&#10;&#10;Автоматически созданное описание">
              <a:extLst>
                <a:ext uri="{FF2B5EF4-FFF2-40B4-BE49-F238E27FC236}">
                  <a16:creationId xmlns="" xmlns:a16="http://schemas.microsoft.com/office/drawing/2014/main" id="{F610CF30-41F3-E85F-AF39-4DE5DAB774E2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5"/>
            <a:srcRect t="5077" r="62587" b="77717"/>
            <a:stretch/>
          </p:blipFill>
          <p:spPr>
            <a:xfrm>
              <a:off x="2864417" y="130928"/>
              <a:ext cx="2907922" cy="945397"/>
            </a:xfrm>
            <a:prstGeom prst="rect">
              <a:avLst/>
            </a:prstGeom>
          </p:spPr>
        </p:pic>
        <p:pic>
          <p:nvPicPr>
            <p:cNvPr id="17" name="Рисунок 16" descr="Изображение выглядит как текст, снимок экрана, Шрифт, визитная карточка&#10;&#10;Автоматически созданное описание">
              <a:extLst>
                <a:ext uri="{FF2B5EF4-FFF2-40B4-BE49-F238E27FC236}">
                  <a16:creationId xmlns="" xmlns:a16="http://schemas.microsoft.com/office/drawing/2014/main" id="{D47F8643-80AD-2494-039A-E838735A892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6"/>
            <a:srcRect l="4208" t="24852" r="46235" b="20994"/>
            <a:stretch/>
          </p:blipFill>
          <p:spPr>
            <a:xfrm>
              <a:off x="379305" y="263471"/>
              <a:ext cx="2689359" cy="2077678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73FF93DB-372D-02A7-F9DC-FF706909A775}"/>
              </a:ext>
            </a:extLst>
          </p:cNvPr>
          <p:cNvSpPr txBox="1"/>
          <p:nvPr/>
        </p:nvSpPr>
        <p:spPr>
          <a:xfrm>
            <a:off x="665813" y="1987550"/>
            <a:ext cx="591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Спасибо за внимание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2D735285-E0B8-AB78-7295-EBD74093BAD3}"/>
              </a:ext>
            </a:extLst>
          </p:cNvPr>
          <p:cNvSpPr txBox="1"/>
          <p:nvPr/>
        </p:nvSpPr>
        <p:spPr>
          <a:xfrm>
            <a:off x="665813" y="2669554"/>
            <a:ext cx="4499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Игошина Галина Николаевна, 2024 г.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863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зарисовка, круг, белый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5DEFC28B-5FEC-8E65-8DE6-017626D3246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00754" cy="6858000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одежда, обувь, человек&#10;&#10;Автоматически созданное описание">
            <a:extLst>
              <a:ext uri="{FF2B5EF4-FFF2-40B4-BE49-F238E27FC236}">
                <a16:creationId xmlns="" xmlns:a16="http://schemas.microsoft.com/office/drawing/2014/main" id="{DEED31BB-589C-4D77-0E94-FF5394F255F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5077" r="62587" b="77717"/>
          <a:stretch/>
        </p:blipFill>
        <p:spPr>
          <a:xfrm>
            <a:off x="9284078" y="143628"/>
            <a:ext cx="2907922" cy="9453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61D00B4-0DB5-0453-E2DF-55C672EF30C3}"/>
              </a:ext>
            </a:extLst>
          </p:cNvPr>
          <p:cNvSpPr txBox="1"/>
          <p:nvPr/>
        </p:nvSpPr>
        <p:spPr>
          <a:xfrm>
            <a:off x="677566" y="416271"/>
            <a:ext cx="5913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Актуальность практики</a:t>
            </a:r>
            <a:endParaRPr lang="ru-RU" sz="2000" b="1" dirty="0">
              <a:solidFill>
                <a:srgbClr val="2E4597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8" name="TextBox 73">
            <a:extLst>
              <a:ext uri="{FF2B5EF4-FFF2-40B4-BE49-F238E27FC236}">
                <a16:creationId xmlns="" xmlns:a16="http://schemas.microsoft.com/office/drawing/2014/main" id="{D932183D-EE7F-C566-D8E8-D7A126F03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42532" y="6238965"/>
            <a:ext cx="3273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76835E-DB39-4B03-80F0-9AD689B33AAF}" type="slidenum">
              <a:rPr kumimoji="0" lang="ru-RU" altLang="ru-RU" sz="20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404" y="1024570"/>
            <a:ext cx="41423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Действующая практика,</a:t>
            </a:r>
          </a:p>
          <a:p>
            <a:pPr algn="ctr"/>
            <a:r>
              <a:rPr lang="ru-RU" sz="2400" b="1" dirty="0" smtClean="0"/>
              <a:t> развивающая интерес к истории своего посёлка</a:t>
            </a:r>
            <a:endParaRPr lang="ru-RU" sz="2400" b="1" dirty="0"/>
          </a:p>
        </p:txBody>
      </p:sp>
      <p:pic>
        <p:nvPicPr>
          <p:cNvPr id="10" name="Рисунок 9" descr="SvfTX52qR2Q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7477" y="1377107"/>
            <a:ext cx="6595433" cy="4946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_E364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606" y="3172856"/>
            <a:ext cx="3870593" cy="2902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08803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зарисовка, круг, белый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5DEFC28B-5FEC-8E65-8DE6-017626D3246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00754" cy="6858000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одежда, обувь, человек&#10;&#10;Автоматически созданное описание">
            <a:extLst>
              <a:ext uri="{FF2B5EF4-FFF2-40B4-BE49-F238E27FC236}">
                <a16:creationId xmlns="" xmlns:a16="http://schemas.microsoft.com/office/drawing/2014/main" id="{DEED31BB-589C-4D77-0E94-FF5394F255F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5077" r="62587" b="77717"/>
          <a:stretch/>
        </p:blipFill>
        <p:spPr>
          <a:xfrm>
            <a:off x="9284078" y="143628"/>
            <a:ext cx="2907922" cy="9453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61D00B4-0DB5-0453-E2DF-55C672EF30C3}"/>
              </a:ext>
            </a:extLst>
          </p:cNvPr>
          <p:cNvSpPr txBox="1"/>
          <p:nvPr/>
        </p:nvSpPr>
        <p:spPr>
          <a:xfrm>
            <a:off x="677565" y="157655"/>
            <a:ext cx="784948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Цели и задачи практики: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патриотическое воспитание подрастающего поколения;</a:t>
            </a:r>
          </a:p>
          <a:p>
            <a:endParaRPr lang="ru-RU" sz="3200" dirty="0" smtClean="0">
              <a:solidFill>
                <a:srgbClr val="2E4597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воспитание любви к малой родине, к истории посёлка</a:t>
            </a:r>
            <a:endParaRPr lang="ru-RU" sz="3200" dirty="0">
              <a:solidFill>
                <a:srgbClr val="2E4597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8" name="TextBox 73">
            <a:extLst>
              <a:ext uri="{FF2B5EF4-FFF2-40B4-BE49-F238E27FC236}">
                <a16:creationId xmlns="" xmlns:a16="http://schemas.microsoft.com/office/drawing/2014/main" id="{D932183D-EE7F-C566-D8E8-D7A126F03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42532" y="6238965"/>
            <a:ext cx="3273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76835E-DB39-4B03-80F0-9AD689B33AAF}" type="slidenum">
              <a:rPr kumimoji="0" lang="ru-RU" altLang="ru-RU" sz="20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Рисунок 8" descr="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9309" y="3652661"/>
            <a:ext cx="3817956" cy="2863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mage (9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6027" y="1145628"/>
            <a:ext cx="3846787" cy="2564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age (1).jpg"/>
          <p:cNvPicPr>
            <a:picLocks noChangeAspect="1"/>
          </p:cNvPicPr>
          <p:nvPr/>
        </p:nvPicPr>
        <p:blipFill>
          <a:blip r:embed="rId6"/>
          <a:srcRect l="4554" t="12657" r="6706"/>
          <a:stretch>
            <a:fillRect/>
          </a:stretch>
        </p:blipFill>
        <p:spPr>
          <a:xfrm>
            <a:off x="346842" y="3626069"/>
            <a:ext cx="4172607" cy="2737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2.jpg"/>
          <p:cNvPicPr>
            <a:picLocks noChangeAspect="1"/>
          </p:cNvPicPr>
          <p:nvPr/>
        </p:nvPicPr>
        <p:blipFill>
          <a:blip r:embed="rId7"/>
          <a:srcRect l="30690" t="23448" r="12528" b="21379"/>
          <a:stretch>
            <a:fillRect/>
          </a:stretch>
        </p:blipFill>
        <p:spPr>
          <a:xfrm>
            <a:off x="4529959" y="3633813"/>
            <a:ext cx="3825765" cy="2788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08803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зарисовка, круг, белый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5DEFC28B-5FEC-8E65-8DE6-017626D3246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00754" cy="6858000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одежда, обувь, человек&#10;&#10;Автоматически созданное описание">
            <a:extLst>
              <a:ext uri="{FF2B5EF4-FFF2-40B4-BE49-F238E27FC236}">
                <a16:creationId xmlns="" xmlns:a16="http://schemas.microsoft.com/office/drawing/2014/main" id="{DEED31BB-589C-4D77-0E94-FF5394F255F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5077" r="62587" b="77717"/>
          <a:stretch/>
        </p:blipFill>
        <p:spPr>
          <a:xfrm>
            <a:off x="9284078" y="143628"/>
            <a:ext cx="2907922" cy="9453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61D00B4-0DB5-0453-E2DF-55C672EF30C3}"/>
              </a:ext>
            </a:extLst>
          </p:cNvPr>
          <p:cNvSpPr txBox="1"/>
          <p:nvPr/>
        </p:nvSpPr>
        <p:spPr>
          <a:xfrm>
            <a:off x="611464" y="240804"/>
            <a:ext cx="5913734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Методы работы:</a:t>
            </a: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Беседы</a:t>
            </a: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Лекции</a:t>
            </a: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Экскурсии</a:t>
            </a: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Поисковая работа</a:t>
            </a: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Связь с Советом ветеранов посёлка</a:t>
            </a: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Встречи в школьном музее</a:t>
            </a:r>
            <a:endParaRPr lang="ru-RU" sz="2800" b="1" dirty="0">
              <a:solidFill>
                <a:srgbClr val="2E4597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8" name="TextBox 73">
            <a:extLst>
              <a:ext uri="{FF2B5EF4-FFF2-40B4-BE49-F238E27FC236}">
                <a16:creationId xmlns="" xmlns:a16="http://schemas.microsoft.com/office/drawing/2014/main" id="{D932183D-EE7F-C566-D8E8-D7A126F03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42532" y="6238965"/>
            <a:ext cx="3273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76835E-DB39-4B03-80F0-9AD689B33AAF}" type="slidenum">
              <a:rPr kumimoji="0" lang="ru-RU" altLang="ru-RU" sz="20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3" name="Рисунок 12" descr="0sTxt4OpBes.jpg"/>
          <p:cNvPicPr>
            <a:picLocks noChangeAspect="1"/>
          </p:cNvPicPr>
          <p:nvPr/>
        </p:nvPicPr>
        <p:blipFill>
          <a:blip r:embed="rId4"/>
          <a:srcRect l="13912" t="8265" r="5923"/>
          <a:stretch>
            <a:fillRect/>
          </a:stretch>
        </p:blipFill>
        <p:spPr>
          <a:xfrm>
            <a:off x="9658183" y="6148552"/>
            <a:ext cx="201914" cy="173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age (10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8690" y="2019600"/>
            <a:ext cx="3056674" cy="4585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3JrvpOPLHZE.jpg"/>
          <p:cNvPicPr>
            <a:picLocks noChangeAspect="1"/>
          </p:cNvPicPr>
          <p:nvPr/>
        </p:nvPicPr>
        <p:blipFill>
          <a:blip r:embed="rId6"/>
          <a:srcRect b="2469"/>
          <a:stretch>
            <a:fillRect/>
          </a:stretch>
        </p:blipFill>
        <p:spPr>
          <a:xfrm>
            <a:off x="5381297" y="168166"/>
            <a:ext cx="3510456" cy="4445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08803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зарисовка, круг, белый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5DEFC28B-5FEC-8E65-8DE6-017626D3246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00754" cy="6858000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одежда, обувь, человек&#10;&#10;Автоматически созданное описание">
            <a:extLst>
              <a:ext uri="{FF2B5EF4-FFF2-40B4-BE49-F238E27FC236}">
                <a16:creationId xmlns="" xmlns:a16="http://schemas.microsoft.com/office/drawing/2014/main" id="{DEED31BB-589C-4D77-0E94-FF5394F255F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5077" r="62587" b="77717"/>
          <a:stretch/>
        </p:blipFill>
        <p:spPr>
          <a:xfrm>
            <a:off x="9284078" y="143628"/>
            <a:ext cx="2907922" cy="9453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61D00B4-0DB5-0453-E2DF-55C672EF30C3}"/>
              </a:ext>
            </a:extLst>
          </p:cNvPr>
          <p:cNvSpPr txBox="1"/>
          <p:nvPr/>
        </p:nvSpPr>
        <p:spPr>
          <a:xfrm>
            <a:off x="534346" y="0"/>
            <a:ext cx="5800352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Результаты: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Участие в муниципальном конкурсе музеев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Лауреат регионального конкурса музеев (2024)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Участие в конкурсе экскурсоводов региона и области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Участие в интеллектуальной краеведческой игре «Лучшие из лучших»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Участие в районном конкурсе фоторабот «Родословие»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Участие в муниципальном этапе Всероссийского конкурса исследовательских краеведческих работ «Отечество»</a:t>
            </a:r>
          </a:p>
          <a:p>
            <a:endParaRPr lang="ru-RU" sz="2400" b="1" dirty="0">
              <a:solidFill>
                <a:srgbClr val="2E4597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8" name="TextBox 73">
            <a:extLst>
              <a:ext uri="{FF2B5EF4-FFF2-40B4-BE49-F238E27FC236}">
                <a16:creationId xmlns="" xmlns:a16="http://schemas.microsoft.com/office/drawing/2014/main" id="{D932183D-EE7F-C566-D8E8-D7A126F03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42532" y="6238965"/>
            <a:ext cx="3273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76835E-DB39-4B03-80F0-9AD689B33AAF}" type="slidenum">
              <a:rPr kumimoji="0" lang="ru-RU" altLang="ru-RU" sz="20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Рисунок 8" descr="0451032a-ed8a-4c88-89a8-5cc593e04b48.jpg"/>
          <p:cNvPicPr>
            <a:picLocks noChangeAspect="1"/>
          </p:cNvPicPr>
          <p:nvPr/>
        </p:nvPicPr>
        <p:blipFill>
          <a:blip r:embed="rId4"/>
          <a:srcRect l="13087" t="2731" r="4449" b="9558"/>
          <a:stretch>
            <a:fillRect/>
          </a:stretch>
        </p:blipFill>
        <p:spPr>
          <a:xfrm>
            <a:off x="6968803" y="914400"/>
            <a:ext cx="4003997" cy="5678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08803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зарисовка, круг, белый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5DEFC28B-5FEC-8E65-8DE6-017626D3246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00754" cy="6858000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одежда, обувь, человек&#10;&#10;Автоматически созданное описание">
            <a:extLst>
              <a:ext uri="{FF2B5EF4-FFF2-40B4-BE49-F238E27FC236}">
                <a16:creationId xmlns="" xmlns:a16="http://schemas.microsoft.com/office/drawing/2014/main" id="{DEED31BB-589C-4D77-0E94-FF5394F255F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5077" r="62587" b="77717"/>
          <a:stretch/>
        </p:blipFill>
        <p:spPr>
          <a:xfrm>
            <a:off x="9284078" y="143628"/>
            <a:ext cx="2907922" cy="9453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61D00B4-0DB5-0453-E2DF-55C672EF30C3}"/>
              </a:ext>
            </a:extLst>
          </p:cNvPr>
          <p:cNvSpPr txBox="1"/>
          <p:nvPr/>
        </p:nvSpPr>
        <p:spPr>
          <a:xfrm>
            <a:off x="677565" y="416271"/>
            <a:ext cx="87308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Результаты деятельности школы по направлению патриотического воспитания</a:t>
            </a:r>
            <a:endParaRPr lang="ru-RU" sz="2000" b="1" dirty="0">
              <a:solidFill>
                <a:srgbClr val="2E4597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8" name="TextBox 73">
            <a:extLst>
              <a:ext uri="{FF2B5EF4-FFF2-40B4-BE49-F238E27FC236}">
                <a16:creationId xmlns="" xmlns:a16="http://schemas.microsoft.com/office/drawing/2014/main" id="{D932183D-EE7F-C566-D8E8-D7A126F03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42532" y="6238965"/>
            <a:ext cx="3273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76835E-DB39-4B03-80F0-9AD689B33AAF}" type="slidenum">
              <a:rPr kumimoji="0" lang="ru-RU" altLang="ru-RU" sz="20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Рисунок 8" descr="dc117b3a-df29-4c3d-ba9b-74aa33ed38a4.jpg"/>
          <p:cNvPicPr>
            <a:picLocks noChangeAspect="1"/>
          </p:cNvPicPr>
          <p:nvPr/>
        </p:nvPicPr>
        <p:blipFill>
          <a:blip r:embed="rId4"/>
          <a:srcRect l="6707" t="22651" r="20883" b="12129"/>
          <a:stretch>
            <a:fillRect/>
          </a:stretch>
        </p:blipFill>
        <p:spPr>
          <a:xfrm rot="5400000">
            <a:off x="-532833" y="1945963"/>
            <a:ext cx="4982162" cy="33656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e5feb275-fea5-478e-be17-d9d5c1975669.jpg"/>
          <p:cNvPicPr>
            <a:picLocks noChangeAspect="1"/>
          </p:cNvPicPr>
          <p:nvPr/>
        </p:nvPicPr>
        <p:blipFill>
          <a:blip r:embed="rId5"/>
          <a:srcRect l="8376" t="3855" r="8947" b="6185"/>
          <a:stretch>
            <a:fillRect/>
          </a:stretch>
        </p:blipFill>
        <p:spPr>
          <a:xfrm>
            <a:off x="2930488" y="1573188"/>
            <a:ext cx="2864385" cy="41555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ad3caa00-989e-4256-8760-a2c7d389a182.jpg"/>
          <p:cNvPicPr>
            <a:picLocks noChangeAspect="1"/>
          </p:cNvPicPr>
          <p:nvPr/>
        </p:nvPicPr>
        <p:blipFill>
          <a:blip r:embed="rId6"/>
          <a:srcRect l="7091" t="2732" r="18585" b="18393"/>
          <a:stretch>
            <a:fillRect/>
          </a:stretch>
        </p:blipFill>
        <p:spPr>
          <a:xfrm>
            <a:off x="9332260" y="1145753"/>
            <a:ext cx="2639403" cy="37347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a9fc14e9-bbc3-4f46-96c0-28de41953a63.jpg"/>
          <p:cNvPicPr>
            <a:picLocks noChangeAspect="1"/>
          </p:cNvPicPr>
          <p:nvPr/>
        </p:nvPicPr>
        <p:blipFill>
          <a:blip r:embed="rId7"/>
          <a:srcRect l="1307" t="2731" r="15587" b="8595"/>
          <a:stretch>
            <a:fillRect/>
          </a:stretch>
        </p:blipFill>
        <p:spPr>
          <a:xfrm>
            <a:off x="6983813" y="1399141"/>
            <a:ext cx="3151703" cy="44838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b2698d16-7bcb-46fb-a327-d9cd934280fd.jpg"/>
          <p:cNvPicPr>
            <a:picLocks noChangeAspect="1"/>
          </p:cNvPicPr>
          <p:nvPr/>
        </p:nvPicPr>
        <p:blipFill>
          <a:blip r:embed="rId8"/>
          <a:srcRect l="9019" r="23512" b="27069"/>
          <a:stretch>
            <a:fillRect/>
          </a:stretch>
        </p:blipFill>
        <p:spPr>
          <a:xfrm>
            <a:off x="4340643" y="2064715"/>
            <a:ext cx="3172859" cy="45729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08803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зарисовка, круг, белый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5DEFC28B-5FEC-8E65-8DE6-017626D3246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700754" cy="6858000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одежда, обувь, человек&#10;&#10;Автоматически созданное описание">
            <a:extLst>
              <a:ext uri="{FF2B5EF4-FFF2-40B4-BE49-F238E27FC236}">
                <a16:creationId xmlns="" xmlns:a16="http://schemas.microsoft.com/office/drawing/2014/main" id="{DEED31BB-589C-4D77-0E94-FF5394F255F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 t="5077" r="62587" b="77717"/>
          <a:stretch/>
        </p:blipFill>
        <p:spPr>
          <a:xfrm>
            <a:off x="9284078" y="143628"/>
            <a:ext cx="2907922" cy="9453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61D00B4-0DB5-0453-E2DF-55C672EF30C3}"/>
              </a:ext>
            </a:extLst>
          </p:cNvPr>
          <p:cNvSpPr txBox="1"/>
          <p:nvPr/>
        </p:nvSpPr>
        <p:spPr>
          <a:xfrm>
            <a:off x="677566" y="416271"/>
            <a:ext cx="5913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solidFill>
                <a:srgbClr val="2E4597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8" name="TextBox 73">
            <a:extLst>
              <a:ext uri="{FF2B5EF4-FFF2-40B4-BE49-F238E27FC236}">
                <a16:creationId xmlns="" xmlns:a16="http://schemas.microsoft.com/office/drawing/2014/main" id="{D932183D-EE7F-C566-D8E8-D7A126F03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42532" y="6238965"/>
            <a:ext cx="3273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76835E-DB39-4B03-80F0-9AD689B33AAF}" type="slidenum">
              <a:rPr kumimoji="0" lang="ru-RU" altLang="ru-RU" sz="20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94901" y="352541"/>
            <a:ext cx="7249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2E4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Результаты деятельности школы по направлению патриотического воспитания</a:t>
            </a:r>
            <a:endParaRPr lang="ru-RU" b="1" dirty="0">
              <a:solidFill>
                <a:srgbClr val="2E4597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12" name="Рисунок 11" descr="2a579f40-82e7-47b7-99f4-ee87095f4065.jpg"/>
          <p:cNvPicPr>
            <a:picLocks noChangeAspect="1"/>
          </p:cNvPicPr>
          <p:nvPr/>
        </p:nvPicPr>
        <p:blipFill>
          <a:blip r:embed="rId5"/>
          <a:srcRect l="9232" t="5462" r="29723" b="31245"/>
          <a:stretch>
            <a:fillRect/>
          </a:stretch>
        </p:blipFill>
        <p:spPr>
          <a:xfrm>
            <a:off x="7455789" y="1292773"/>
            <a:ext cx="2764669" cy="38220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0e884ca8-d8a4-4b64-9476-ce2243e8ca2e.jpg"/>
          <p:cNvPicPr>
            <a:picLocks noChangeAspect="1"/>
          </p:cNvPicPr>
          <p:nvPr/>
        </p:nvPicPr>
        <p:blipFill>
          <a:blip r:embed="rId6"/>
          <a:srcRect l="8804" t="14779" r="32079" b="23855"/>
          <a:stretch>
            <a:fillRect/>
          </a:stretch>
        </p:blipFill>
        <p:spPr>
          <a:xfrm>
            <a:off x="3587560" y="1313793"/>
            <a:ext cx="2845817" cy="3938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538041c7-a3f8-46ac-8a30-c2ecb9e4dce3.jpg"/>
          <p:cNvPicPr>
            <a:picLocks noChangeAspect="1"/>
          </p:cNvPicPr>
          <p:nvPr/>
        </p:nvPicPr>
        <p:blipFill>
          <a:blip r:embed="rId7"/>
          <a:srcRect l="12231" t="6425" r="33150" b="34779"/>
          <a:stretch>
            <a:fillRect/>
          </a:stretch>
        </p:blipFill>
        <p:spPr>
          <a:xfrm>
            <a:off x="0" y="1325985"/>
            <a:ext cx="2809301" cy="40321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02410446-e714-4364-a64e-63db1c8c8c44.jpg"/>
          <p:cNvPicPr>
            <a:picLocks noChangeAspect="1"/>
          </p:cNvPicPr>
          <p:nvPr/>
        </p:nvPicPr>
        <p:blipFill>
          <a:blip r:embed="rId8"/>
          <a:srcRect l="4949" t="2651" r="19871" b="17349"/>
          <a:stretch>
            <a:fillRect/>
          </a:stretch>
        </p:blipFill>
        <p:spPr>
          <a:xfrm>
            <a:off x="5638393" y="3121572"/>
            <a:ext cx="2529797" cy="3589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 descr="6d142e08-1271-40b9-9df1-fcb94a04ccda.jpg"/>
          <p:cNvPicPr>
            <a:picLocks noChangeAspect="1"/>
          </p:cNvPicPr>
          <p:nvPr/>
        </p:nvPicPr>
        <p:blipFill>
          <a:blip r:embed="rId9"/>
          <a:srcRect l="6544" t="3254" r="22345" b="19658"/>
          <a:stretch>
            <a:fillRect/>
          </a:stretch>
        </p:blipFill>
        <p:spPr>
          <a:xfrm>
            <a:off x="1997074" y="3205656"/>
            <a:ext cx="2432340" cy="3515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 descr="3017d070-2b03-46f8-bd71-3e84af860574.jpg"/>
          <p:cNvPicPr>
            <a:picLocks noChangeAspect="1"/>
          </p:cNvPicPr>
          <p:nvPr/>
        </p:nvPicPr>
        <p:blipFill>
          <a:blip r:embed="rId10"/>
          <a:srcRect l="1162" t="3678" r="13422" b="12184"/>
          <a:stretch>
            <a:fillRect/>
          </a:stretch>
        </p:blipFill>
        <p:spPr>
          <a:xfrm>
            <a:off x="9237502" y="2963917"/>
            <a:ext cx="2796843" cy="36733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08803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зарисовка, круг, белый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5DEFC28B-5FEC-8E65-8DE6-017626D3246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700754" cy="6858000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одежда, обувь, человек&#10;&#10;Автоматически созданное описание">
            <a:extLst>
              <a:ext uri="{FF2B5EF4-FFF2-40B4-BE49-F238E27FC236}">
                <a16:creationId xmlns="" xmlns:a16="http://schemas.microsoft.com/office/drawing/2014/main" id="{DEED31BB-589C-4D77-0E94-FF5394F255F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 t="5077" r="62587" b="77717"/>
          <a:stretch/>
        </p:blipFill>
        <p:spPr>
          <a:xfrm>
            <a:off x="9284078" y="143628"/>
            <a:ext cx="2907922" cy="9453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61D00B4-0DB5-0453-E2DF-55C672EF30C3}"/>
              </a:ext>
            </a:extLst>
          </p:cNvPr>
          <p:cNvSpPr txBox="1"/>
          <p:nvPr/>
        </p:nvSpPr>
        <p:spPr>
          <a:xfrm>
            <a:off x="746234" y="0"/>
            <a:ext cx="8954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rgbClr val="2E4597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8" name="TextBox 73">
            <a:extLst>
              <a:ext uri="{FF2B5EF4-FFF2-40B4-BE49-F238E27FC236}">
                <a16:creationId xmlns="" xmlns:a16="http://schemas.microsoft.com/office/drawing/2014/main" id="{D932183D-EE7F-C566-D8E8-D7A126F03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42532" y="6238965"/>
            <a:ext cx="3273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76835E-DB39-4B03-80F0-9AD689B33AAF}" type="slidenum">
              <a:rPr kumimoji="0" lang="ru-RU" altLang="ru-RU" sz="20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Рисунок 8" descr="f4720c38-a281-49aa-ac76-40b2c7e9ce45.jpg"/>
          <p:cNvPicPr>
            <a:picLocks noChangeAspect="1"/>
          </p:cNvPicPr>
          <p:nvPr/>
        </p:nvPicPr>
        <p:blipFill>
          <a:blip r:embed="rId5"/>
          <a:srcRect l="800" r="2133" b="10127"/>
          <a:stretch>
            <a:fillRect/>
          </a:stretch>
        </p:blipFill>
        <p:spPr>
          <a:xfrm>
            <a:off x="2091558" y="694390"/>
            <a:ext cx="9028388" cy="6163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777766" y="808326"/>
            <a:ext cx="1124607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90000"/>
                    <a:lumOff val="10000"/>
                  </a:schemeClr>
                </a:solidFill>
                <a:cs typeface="Aharoni" pitchFamily="2" charset="-79"/>
              </a:rPr>
              <a:t>Г</a:t>
            </a:r>
          </a:p>
          <a:p>
            <a:r>
              <a:rPr lang="ru-RU" sz="4000" b="1" dirty="0" smtClean="0">
                <a:solidFill>
                  <a:schemeClr val="tx2">
                    <a:lumMod val="90000"/>
                    <a:lumOff val="10000"/>
                  </a:schemeClr>
                </a:solidFill>
                <a:cs typeface="Aharoni" pitchFamily="2" charset="-79"/>
              </a:rPr>
              <a:t>Е</a:t>
            </a:r>
          </a:p>
          <a:p>
            <a:r>
              <a:rPr lang="ru-RU" sz="4000" b="1" dirty="0" smtClean="0">
                <a:solidFill>
                  <a:schemeClr val="tx2">
                    <a:lumMod val="90000"/>
                    <a:lumOff val="10000"/>
                  </a:schemeClr>
                </a:solidFill>
                <a:cs typeface="Aharoni" pitchFamily="2" charset="-79"/>
              </a:rPr>
              <a:t>Р</a:t>
            </a:r>
          </a:p>
          <a:p>
            <a:r>
              <a:rPr lang="ru-RU" sz="4000" b="1" dirty="0" smtClean="0">
                <a:solidFill>
                  <a:schemeClr val="tx2">
                    <a:lumMod val="90000"/>
                    <a:lumOff val="10000"/>
                  </a:schemeClr>
                </a:solidFill>
                <a:cs typeface="Aharoni" pitchFamily="2" charset="-79"/>
              </a:rPr>
              <a:t>О</a:t>
            </a:r>
          </a:p>
          <a:p>
            <a:r>
              <a:rPr lang="ru-RU" sz="4000" b="1" dirty="0" smtClean="0">
                <a:solidFill>
                  <a:schemeClr val="tx2">
                    <a:lumMod val="90000"/>
                    <a:lumOff val="10000"/>
                  </a:schemeClr>
                </a:solidFill>
                <a:cs typeface="Aharoni" pitchFamily="2" charset="-79"/>
              </a:rPr>
              <a:t>И</a:t>
            </a:r>
          </a:p>
          <a:p>
            <a:endParaRPr lang="ru-RU" sz="4000" b="1" dirty="0" smtClean="0">
              <a:solidFill>
                <a:schemeClr val="tx2">
                  <a:lumMod val="90000"/>
                  <a:lumOff val="10000"/>
                </a:schemeClr>
              </a:solidFill>
              <a:cs typeface="Aharoni" pitchFamily="2" charset="-79"/>
            </a:endParaRPr>
          </a:p>
          <a:p>
            <a:r>
              <a:rPr lang="ru-RU" sz="4000" b="1" dirty="0" smtClean="0">
                <a:solidFill>
                  <a:schemeClr val="tx2">
                    <a:lumMod val="90000"/>
                    <a:lumOff val="10000"/>
                  </a:schemeClr>
                </a:solidFill>
                <a:cs typeface="Aharoni" pitchFamily="2" charset="-79"/>
              </a:rPr>
              <a:t>С</a:t>
            </a:r>
          </a:p>
          <a:p>
            <a:r>
              <a:rPr lang="ru-RU" sz="4000" b="1" dirty="0" smtClean="0">
                <a:solidFill>
                  <a:schemeClr val="tx2">
                    <a:lumMod val="90000"/>
                    <a:lumOff val="10000"/>
                  </a:schemeClr>
                </a:solidFill>
                <a:cs typeface="Aharoni" pitchFamily="2" charset="-79"/>
              </a:rPr>
              <a:t>В</a:t>
            </a:r>
          </a:p>
          <a:p>
            <a:r>
              <a:rPr lang="ru-RU" sz="4000" b="1" dirty="0" smtClean="0">
                <a:solidFill>
                  <a:schemeClr val="tx2">
                    <a:lumMod val="90000"/>
                    <a:lumOff val="10000"/>
                  </a:schemeClr>
                </a:solidFill>
                <a:cs typeface="Aharoni" pitchFamily="2" charset="-79"/>
              </a:rPr>
              <a:t>О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308803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зарисовка, круг, белый, дизайн&#10;&#10;Автоматически созданное описание">
            <a:extLst>
              <a:ext uri="{FF2B5EF4-FFF2-40B4-BE49-F238E27FC236}">
                <a16:creationId xmlns="" xmlns:a16="http://schemas.microsoft.com/office/drawing/2014/main" id="{5DEFC28B-5FEC-8E65-8DE6-017626D3246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00754" cy="6858000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одежда, обувь, человек&#10;&#10;Автоматически созданное описание">
            <a:extLst>
              <a:ext uri="{FF2B5EF4-FFF2-40B4-BE49-F238E27FC236}">
                <a16:creationId xmlns="" xmlns:a16="http://schemas.microsoft.com/office/drawing/2014/main" id="{DEED31BB-589C-4D77-0E94-FF5394F255F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5077" r="62587" b="77717"/>
          <a:stretch/>
        </p:blipFill>
        <p:spPr>
          <a:xfrm>
            <a:off x="9284078" y="143628"/>
            <a:ext cx="2907922" cy="945397"/>
          </a:xfrm>
          <a:prstGeom prst="rect">
            <a:avLst/>
          </a:prstGeom>
        </p:spPr>
      </p:pic>
      <p:sp>
        <p:nvSpPr>
          <p:cNvPr id="8" name="TextBox 73">
            <a:extLst>
              <a:ext uri="{FF2B5EF4-FFF2-40B4-BE49-F238E27FC236}">
                <a16:creationId xmlns="" xmlns:a16="http://schemas.microsoft.com/office/drawing/2014/main" id="{D932183D-EE7F-C566-D8E8-D7A126F03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42532" y="6238965"/>
            <a:ext cx="3273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76835E-DB39-4B03-80F0-9AD689B33AAF}" type="slidenum">
              <a:rPr kumimoji="0" lang="ru-RU" altLang="ru-RU" sz="20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87972" y="283779"/>
            <a:ext cx="7598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Вывод: данная практика приносит результаты, дети любят свою школу, берегут свой музей, с интересом работают в нём.</a:t>
            </a:r>
            <a:endParaRPr lang="ru-RU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14" name="Рисунок 13" descr="1895df7d-6d72-4b0a-80ab-0c788fa37cba.jpg"/>
          <p:cNvPicPr>
            <a:picLocks noChangeAspect="1"/>
          </p:cNvPicPr>
          <p:nvPr/>
        </p:nvPicPr>
        <p:blipFill>
          <a:blip r:embed="rId4"/>
          <a:srcRect l="14445" t="6744" r="4636" b="2069"/>
          <a:stretch>
            <a:fillRect/>
          </a:stretch>
        </p:blipFill>
        <p:spPr>
          <a:xfrm>
            <a:off x="7302375" y="2669628"/>
            <a:ext cx="2787556" cy="41883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225b74b3-461b-487e-84bc-5644a05447a6.jpg"/>
          <p:cNvPicPr>
            <a:picLocks noChangeAspect="1"/>
          </p:cNvPicPr>
          <p:nvPr/>
        </p:nvPicPr>
        <p:blipFill>
          <a:blip r:embed="rId5"/>
          <a:srcRect l="10357" t="4905" r="2592" b="6054"/>
          <a:stretch>
            <a:fillRect/>
          </a:stretch>
        </p:blipFill>
        <p:spPr>
          <a:xfrm>
            <a:off x="9249103" y="953013"/>
            <a:ext cx="2942897" cy="4013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b7eacc4b-9e5d-404f-a9f6-2bb1141657b3.jpg"/>
          <p:cNvPicPr>
            <a:picLocks noChangeAspect="1"/>
          </p:cNvPicPr>
          <p:nvPr/>
        </p:nvPicPr>
        <p:blipFill>
          <a:blip r:embed="rId6"/>
          <a:srcRect l="11379" t="10728" r="9745" b="10804"/>
          <a:stretch>
            <a:fillRect/>
          </a:stretch>
        </p:blipFill>
        <p:spPr>
          <a:xfrm>
            <a:off x="0" y="1124606"/>
            <a:ext cx="3288383" cy="43617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c893e143-2e2a-401c-928c-a9f21296faf9.jpg"/>
          <p:cNvPicPr>
            <a:picLocks noChangeAspect="1"/>
          </p:cNvPicPr>
          <p:nvPr/>
        </p:nvPicPr>
        <p:blipFill>
          <a:blip r:embed="rId7"/>
          <a:srcRect l="6271" t="11341" r="11788" b="9425"/>
          <a:stretch>
            <a:fillRect/>
          </a:stretch>
        </p:blipFill>
        <p:spPr>
          <a:xfrm>
            <a:off x="2634170" y="3058730"/>
            <a:ext cx="2946823" cy="37992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85a68023-83da-454e-a8c9-9b900577a12b.jpg"/>
          <p:cNvPicPr>
            <a:picLocks noChangeAspect="1"/>
          </p:cNvPicPr>
          <p:nvPr/>
        </p:nvPicPr>
        <p:blipFill>
          <a:blip r:embed="rId8"/>
          <a:srcRect l="5455" t="4138" r="3819"/>
          <a:stretch>
            <a:fillRect/>
          </a:stretch>
        </p:blipFill>
        <p:spPr>
          <a:xfrm>
            <a:off x="4887310" y="1172041"/>
            <a:ext cx="3043817" cy="42880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08803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182</Words>
  <Application>Microsoft Office PowerPoint</Application>
  <PresentationFormat>Произвольный</PresentationFormat>
  <Paragraphs>49</Paragraphs>
  <Slides>10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Сергеевич Буланов</dc:creator>
  <cp:lastModifiedBy>ПК</cp:lastModifiedBy>
  <cp:revision>19</cp:revision>
  <dcterms:created xsi:type="dcterms:W3CDTF">2024-10-21T17:42:46Z</dcterms:created>
  <dcterms:modified xsi:type="dcterms:W3CDTF">2024-10-29T14:55:34Z</dcterms:modified>
</cp:coreProperties>
</file>