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75" r:id="rId3"/>
    <p:sldId id="256" r:id="rId4"/>
    <p:sldId id="260" r:id="rId5"/>
    <p:sldId id="257" r:id="rId6"/>
    <p:sldId id="259" r:id="rId7"/>
    <p:sldId id="271" r:id="rId8"/>
    <p:sldId id="261" r:id="rId9"/>
    <p:sldId id="262" r:id="rId10"/>
    <p:sldId id="263" r:id="rId11"/>
    <p:sldId id="276" r:id="rId12"/>
    <p:sldId id="274" r:id="rId13"/>
    <p:sldId id="265" r:id="rId14"/>
    <p:sldId id="273" r:id="rId15"/>
    <p:sldId id="27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629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1047EA9B-9E47-4094-B861-FAA62A603B02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E4DC7B79-C47D-4689-B804-8E674113F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87151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7EA9B-9E47-4094-B861-FAA62A603B02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C7B79-C47D-4689-B804-8E674113F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79300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7EA9B-9E47-4094-B861-FAA62A603B02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C7B79-C47D-4689-B804-8E674113F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29567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7EA9B-9E47-4094-B861-FAA62A603B02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C7B79-C47D-4689-B804-8E674113F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42485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7EA9B-9E47-4094-B861-FAA62A603B02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C7B79-C47D-4689-B804-8E674113F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81715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7EA9B-9E47-4094-B861-FAA62A603B02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C7B79-C47D-4689-B804-8E674113F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34689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7EA9B-9E47-4094-B861-FAA62A603B02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C7B79-C47D-4689-B804-8E674113F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805809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7EA9B-9E47-4094-B861-FAA62A603B02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C7B79-C47D-4689-B804-8E674113F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7117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7EA9B-9E47-4094-B861-FAA62A603B02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DC7B79-C47D-4689-B804-8E674113F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13340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7EA9B-9E47-4094-B861-FAA62A603B02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E4DC7B79-C47D-4689-B804-8E674113F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0801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1047EA9B-9E47-4094-B861-FAA62A603B02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E4DC7B79-C47D-4689-B804-8E674113F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9684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1047EA9B-9E47-4094-B861-FAA62A603B02}" type="datetimeFigureOut">
              <a:rPr lang="ru-RU" smtClean="0"/>
              <a:pPr/>
              <a:t>21.01.2021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E4DC7B79-C47D-4689-B804-8E674113F7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42029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260" y="0"/>
            <a:ext cx="5213480" cy="6858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5319" y="-939000"/>
            <a:ext cx="6861361" cy="7797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08034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2192002" cy="91580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600" b="1" dirty="0" smtClean="0"/>
              <a:t>«Край ты мой заброшенный…»</a:t>
            </a:r>
            <a:endParaRPr lang="ru-RU" sz="66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521" y="915807"/>
            <a:ext cx="7680960" cy="5952744"/>
          </a:xfrm>
        </p:spPr>
      </p:pic>
    </p:spTree>
    <p:extLst>
      <p:ext uri="{BB962C8B-B14F-4D97-AF65-F5344CB8AC3E}">
        <p14:creationId xmlns="" xmlns:p14="http://schemas.microsoft.com/office/powerpoint/2010/main" val="374143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37206" y="-128016"/>
            <a:ext cx="7096125" cy="7134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8556" y="-13522"/>
            <a:ext cx="10772775" cy="1658198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/>
              <a:t>Образ ________ России </a:t>
            </a:r>
            <a:br>
              <a:rPr lang="ru-RU" sz="6600" b="1" dirty="0" smtClean="0"/>
            </a:br>
            <a:r>
              <a:rPr lang="ru-RU" sz="6600" b="1" dirty="0" smtClean="0"/>
              <a:t>в лирике С.А. Есенина</a:t>
            </a:r>
            <a:endParaRPr lang="ru-RU" sz="6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9502" y="1644676"/>
            <a:ext cx="10753725" cy="1931037"/>
          </a:xfrm>
        </p:spPr>
        <p:txBody>
          <a:bodyPr>
            <a:normAutofit lnSpcReduction="10000"/>
          </a:bodyPr>
          <a:lstStyle/>
          <a:p>
            <a:r>
              <a:rPr lang="ru-RU" sz="4400" b="1" dirty="0" smtClean="0"/>
              <a:t>Итоговый вопрос</a:t>
            </a:r>
          </a:p>
          <a:p>
            <a:r>
              <a:rPr lang="ru-RU" sz="4400" dirty="0" smtClean="0"/>
              <a:t>Каким предстает образ России в лирике С.А. Есенина?</a:t>
            </a:r>
            <a:endParaRPr lang="ru-RU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4271749" y="-292419"/>
            <a:ext cx="304923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/>
              <a:t>славной</a:t>
            </a:r>
            <a:endParaRPr lang="ru-RU" sz="66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084394" y="4285397"/>
            <a:ext cx="8898341" cy="11634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ru-RU" sz="4000" i="1" dirty="0" smtClean="0"/>
              <a:t>Моя лирика жива </a:t>
            </a:r>
            <a:br>
              <a:rPr lang="ru-RU" sz="4000" i="1" dirty="0" smtClean="0"/>
            </a:br>
            <a:r>
              <a:rPr lang="ru-RU" sz="4000" i="1" dirty="0" smtClean="0"/>
              <a:t>одной большой </a:t>
            </a:r>
            <a:br>
              <a:rPr lang="ru-RU" sz="4000" i="1" dirty="0" smtClean="0"/>
            </a:br>
            <a:r>
              <a:rPr lang="ru-RU" sz="4000" i="1" dirty="0" smtClean="0"/>
              <a:t>любовью — любовью к Родине. Чувство Родины — основное в моем творчестве.</a:t>
            </a:r>
            <a:br>
              <a:rPr lang="ru-RU" sz="4000" i="1" dirty="0" smtClean="0"/>
            </a:br>
            <a:r>
              <a:rPr lang="ru-RU" sz="3600" i="1" dirty="0" smtClean="0"/>
              <a:t>С.А. Есенин</a:t>
            </a:r>
            <a:endParaRPr lang="ru-RU" sz="3600" i="1" dirty="0"/>
          </a:p>
        </p:txBody>
      </p:sp>
    </p:spTree>
    <p:extLst>
      <p:ext uri="{BB962C8B-B14F-4D97-AF65-F5344CB8AC3E}">
        <p14:creationId xmlns="" xmlns:p14="http://schemas.microsoft.com/office/powerpoint/2010/main" val="4151026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772775" cy="1658198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 smtClean="0"/>
              <a:t>Домашнее задание:</a:t>
            </a:r>
            <a:endParaRPr lang="ru-RU" sz="6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64777"/>
            <a:ext cx="12078269" cy="529533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4400" dirty="0" smtClean="0"/>
              <a:t>1)Выучить одно из стихотворений С.А. Есенина о России;</a:t>
            </a:r>
          </a:p>
          <a:p>
            <a:pPr marL="0" indent="0" algn="just">
              <a:buNone/>
            </a:pPr>
            <a:r>
              <a:rPr lang="ru-RU" sz="4400" dirty="0" smtClean="0"/>
              <a:t>2) Прочитать статью учебника «В творческой лаборатории С. Есенина» и заполнить колонку «Особенности стиля автора» в рабочих листах.</a:t>
            </a:r>
          </a:p>
          <a:p>
            <a:pPr marL="0" indent="0" algn="just">
              <a:buNone/>
            </a:pPr>
            <a:endParaRPr lang="ru-RU" sz="4400" dirty="0" smtClean="0"/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4400" dirty="0" smtClean="0"/>
              <a:t>Подготовить коллективное исполнение песни на стихи С.А. Есенина;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4400" dirty="0" smtClean="0"/>
              <a:t>Написать эссе «Мой Есенин»</a:t>
            </a:r>
          </a:p>
          <a:p>
            <a:pPr algn="just">
              <a:buFont typeface="Wingdings" panose="05000000000000000000" pitchFamily="2" charset="2"/>
              <a:buChar char="§"/>
            </a:pPr>
            <a:endParaRPr lang="ru-RU" sz="4100" dirty="0"/>
          </a:p>
        </p:txBody>
      </p:sp>
    </p:spTree>
    <p:extLst>
      <p:ext uri="{BB962C8B-B14F-4D97-AF65-F5344CB8AC3E}">
        <p14:creationId xmlns="" xmlns:p14="http://schemas.microsoft.com/office/powerpoint/2010/main" val="221854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5913" y="-16946"/>
            <a:ext cx="8911687" cy="1280890"/>
          </a:xfrm>
        </p:spPr>
        <p:txBody>
          <a:bodyPr>
            <a:normAutofit/>
          </a:bodyPr>
          <a:lstStyle/>
          <a:p>
            <a:r>
              <a:rPr lang="ru-RU" sz="6600" b="1" dirty="0" smtClean="0"/>
              <a:t>План урока</a:t>
            </a:r>
            <a:endParaRPr lang="ru-RU" sz="66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784" y="-16946"/>
            <a:ext cx="7916440" cy="6857516"/>
          </a:xfrm>
        </p:spPr>
      </p:pic>
      <p:sp>
        <p:nvSpPr>
          <p:cNvPr id="5" name="TextBox 4"/>
          <p:cNvSpPr txBox="1"/>
          <p:nvPr/>
        </p:nvSpPr>
        <p:spPr>
          <a:xfrm>
            <a:off x="7417743" y="1619877"/>
            <a:ext cx="1078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Д/з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137447" y="2534368"/>
            <a:ext cx="16309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Ответ на итоговый вопрос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717994" y="805578"/>
            <a:ext cx="15558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Самооценка</a:t>
            </a:r>
          </a:p>
          <a:p>
            <a:r>
              <a:rPr lang="ru-RU" b="1" dirty="0" smtClean="0"/>
              <a:t>работы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912825" y="3643032"/>
            <a:ext cx="1384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Ответы групп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493827" y="4749905"/>
            <a:ext cx="1405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Работа в группах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312927" y="5764537"/>
            <a:ext cx="1658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Распределение по группам</a:t>
            </a:r>
            <a:endParaRPr lang="ru-RU" b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763069" y="4885899"/>
            <a:ext cx="1255594" cy="4094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721757" y="5141067"/>
            <a:ext cx="1255594" cy="4094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721757" y="5396235"/>
            <a:ext cx="1255594" cy="4094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018663" y="4777201"/>
            <a:ext cx="3944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Средства создания образа России</a:t>
            </a:r>
          </a:p>
          <a:p>
            <a:r>
              <a:rPr lang="ru-RU" b="1" i="1" dirty="0" smtClean="0"/>
              <a:t>Авторское отношение</a:t>
            </a:r>
          </a:p>
          <a:p>
            <a:r>
              <a:rPr lang="ru-RU" b="1" i="1" dirty="0" smtClean="0"/>
              <a:t>История создания</a:t>
            </a:r>
            <a:endParaRPr lang="ru-RU" b="1" i="1" dirty="0"/>
          </a:p>
        </p:txBody>
      </p:sp>
    </p:spTree>
    <p:extLst>
      <p:ext uri="{BB962C8B-B14F-4D97-AF65-F5344CB8AC3E}">
        <p14:creationId xmlns="" xmlns:p14="http://schemas.microsoft.com/office/powerpoint/2010/main" val="249205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141053" cy="569612"/>
          </a:xfrm>
        </p:spPr>
        <p:txBody>
          <a:bodyPr>
            <a:noAutofit/>
          </a:bodyPr>
          <a:lstStyle/>
          <a:p>
            <a:r>
              <a:rPr lang="ru-RU" sz="4800" b="1" dirty="0" smtClean="0"/>
              <a:t>Цель урока:</a:t>
            </a:r>
            <a:endParaRPr lang="ru-RU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-87249" y="569612"/>
            <a:ext cx="5353312" cy="376732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Описание </a:t>
            </a:r>
            <a:r>
              <a:rPr lang="ru-RU" sz="3600" i="1" dirty="0" smtClean="0"/>
              <a:t>образа России</a:t>
            </a:r>
            <a:r>
              <a:rPr lang="ru-RU" sz="3600" dirty="0" smtClean="0"/>
              <a:t>, представленного в стихотворениях С.А. Есенина</a:t>
            </a:r>
            <a:endParaRPr lang="ru-RU" sz="36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-118488" y="2748435"/>
            <a:ext cx="5918787" cy="4859866"/>
          </a:xfrm>
        </p:spPr>
        <p:txBody>
          <a:bodyPr>
            <a:normAutofit/>
          </a:bodyPr>
          <a:lstStyle/>
          <a:p>
            <a:r>
              <a:rPr lang="ru-RU" sz="3600" dirty="0" smtClean="0"/>
              <a:t>1) познакомиться с историей создания стихотворений С.А. Есенина;</a:t>
            </a:r>
          </a:p>
          <a:p>
            <a:r>
              <a:rPr lang="ru-RU" sz="3600" dirty="0" smtClean="0"/>
              <a:t>2) познакомиться с </a:t>
            </a:r>
            <a:r>
              <a:rPr lang="ru-RU" sz="3600" i="1" dirty="0" smtClean="0"/>
              <a:t>творчеством</a:t>
            </a:r>
            <a:r>
              <a:rPr lang="ru-RU" sz="3600" dirty="0" smtClean="0"/>
              <a:t> писателя;</a:t>
            </a:r>
          </a:p>
          <a:p>
            <a:r>
              <a:rPr lang="ru-RU" sz="3600" dirty="0" smtClean="0"/>
              <a:t>3) </a:t>
            </a:r>
            <a:r>
              <a:rPr lang="ru-RU" sz="3600" dirty="0"/>
              <a:t>проанализировать стихотворения С.А. Есенина о России.</a:t>
            </a:r>
          </a:p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-67526" y="2361704"/>
            <a:ext cx="3568768" cy="5133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b="1" dirty="0" smtClean="0"/>
              <a:t>Задачи урока:</a:t>
            </a:r>
            <a:endParaRPr lang="ru-RU" sz="4800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568287" y="67773"/>
            <a:ext cx="6719611" cy="1732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dirty="0" smtClean="0"/>
              <a:t>Самооценка работы на уроке</a:t>
            </a:r>
            <a:endParaRPr lang="ru-RU" sz="6600" b="1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5568287" y="1800665"/>
            <a:ext cx="6719611" cy="542125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600" b="1" dirty="0" smtClean="0"/>
              <a:t>3 балла </a:t>
            </a:r>
            <a:r>
              <a:rPr lang="ru-RU" sz="3600" dirty="0" smtClean="0"/>
              <a:t>– полностью справился с поставленными задачами </a:t>
            </a:r>
          </a:p>
          <a:p>
            <a:r>
              <a:rPr lang="ru-RU" sz="3600" b="1" dirty="0" smtClean="0"/>
              <a:t>2 балла </a:t>
            </a:r>
            <a:r>
              <a:rPr lang="ru-RU" sz="3600" dirty="0" smtClean="0"/>
              <a:t>– кое-что не получилось </a:t>
            </a:r>
          </a:p>
          <a:p>
            <a:r>
              <a:rPr lang="ru-RU" sz="3600" b="1" dirty="0" smtClean="0"/>
              <a:t>1 балл </a:t>
            </a:r>
            <a:r>
              <a:rPr lang="ru-RU" sz="3600" dirty="0" smtClean="0"/>
              <a:t>– к сожалению, многое не получилось</a:t>
            </a:r>
            <a:endParaRPr lang="ru-RU" sz="3600" dirty="0"/>
          </a:p>
        </p:txBody>
      </p:sp>
    </p:spTree>
    <p:extLst>
      <p:ext uri="{BB962C8B-B14F-4D97-AF65-F5344CB8AC3E}">
        <p14:creationId xmlns="" xmlns:p14="http://schemas.microsoft.com/office/powerpoint/2010/main" val="104885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664867" cy="376713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293" y="0"/>
            <a:ext cx="5671707" cy="37858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145" y="3071999"/>
            <a:ext cx="5692900" cy="37860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9276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606" y="540476"/>
            <a:ext cx="10772775" cy="1658198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/>
              <a:t>Образ ________ России </a:t>
            </a:r>
            <a:br>
              <a:rPr lang="ru-RU" sz="6600" b="1" dirty="0" smtClean="0"/>
            </a:br>
            <a:r>
              <a:rPr lang="ru-RU" sz="6600" b="1" dirty="0" smtClean="0"/>
              <a:t>в лирике С.А. Есенина</a:t>
            </a:r>
            <a:endParaRPr lang="ru-RU" sz="6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7606" y="2762307"/>
            <a:ext cx="10753725" cy="3766185"/>
          </a:xfrm>
        </p:spPr>
        <p:txBody>
          <a:bodyPr>
            <a:normAutofit/>
          </a:bodyPr>
          <a:lstStyle/>
          <a:p>
            <a:r>
              <a:rPr lang="ru-RU" sz="4400" b="1" dirty="0" smtClean="0"/>
              <a:t>Итоговый вопрос</a:t>
            </a:r>
          </a:p>
          <a:p>
            <a:r>
              <a:rPr lang="ru-RU" sz="4400" dirty="0" smtClean="0"/>
              <a:t>Каким предстает образ России в лирике С.А. Есенина?</a:t>
            </a:r>
            <a:endParaRPr lang="ru-RU" sz="4400" dirty="0"/>
          </a:p>
        </p:txBody>
      </p:sp>
    </p:spTree>
    <p:extLst>
      <p:ext uri="{BB962C8B-B14F-4D97-AF65-F5344CB8AC3E}">
        <p14:creationId xmlns="" xmlns:p14="http://schemas.microsoft.com/office/powerpoint/2010/main" val="244313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95583" y="641443"/>
            <a:ext cx="6373504" cy="4452535"/>
          </a:xfrm>
        </p:spPr>
        <p:txBody>
          <a:bodyPr>
            <a:noAutofit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Моя</a:t>
            </a:r>
            <a:r>
              <a:rPr lang="ru-RU" dirty="0">
                <a:solidFill>
                  <a:schemeClr val="tx1"/>
                </a:solidFill>
              </a:rPr>
              <a:t> лирика жива 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одной</a:t>
            </a:r>
            <a:r>
              <a:rPr lang="ru-RU" dirty="0">
                <a:solidFill>
                  <a:schemeClr val="tx1"/>
                </a:solidFill>
              </a:rPr>
              <a:t> большой 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>
                <a:solidFill>
                  <a:schemeClr val="tx1"/>
                </a:solidFill>
              </a:rPr>
              <a:t>любовью</a:t>
            </a:r>
            <a:r>
              <a:rPr lang="ru-RU" dirty="0">
                <a:solidFill>
                  <a:schemeClr val="tx1"/>
                </a:solidFill>
              </a:rPr>
              <a:t> — любовью к Родине. Чувство Родины — основное в моем </a:t>
            </a:r>
            <a:r>
              <a:rPr lang="ru-RU" dirty="0" smtClean="0">
                <a:solidFill>
                  <a:schemeClr val="tx1"/>
                </a:solidFill>
              </a:rPr>
              <a:t>творчестве.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800" i="1" dirty="0" smtClean="0">
                <a:solidFill>
                  <a:schemeClr val="tx1"/>
                </a:solidFill>
              </a:rPr>
              <a:t>С.А. Есенин</a:t>
            </a:r>
            <a:endParaRPr lang="ru-RU" sz="4800" i="1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91567"/>
            <a:ext cx="6291618" cy="7149567"/>
          </a:xfrm>
        </p:spPr>
      </p:pic>
    </p:spTree>
    <p:extLst>
      <p:ext uri="{BB962C8B-B14F-4D97-AF65-F5344CB8AC3E}">
        <p14:creationId xmlns="" xmlns:p14="http://schemas.microsoft.com/office/powerpoint/2010/main" val="132485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225" y="499533"/>
            <a:ext cx="4682872" cy="1658198"/>
          </a:xfrm>
        </p:spPr>
        <p:txBody>
          <a:bodyPr>
            <a:noAutofit/>
          </a:bodyPr>
          <a:lstStyle/>
          <a:p>
            <a:r>
              <a:rPr lang="ru-RU" sz="6600" b="1" dirty="0" smtClean="0"/>
              <a:t>Цель урока:</a:t>
            </a:r>
            <a:endParaRPr lang="ru-RU" sz="66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10670" y="1777756"/>
            <a:ext cx="4663440" cy="3767328"/>
          </a:xfrm>
        </p:spPr>
        <p:txBody>
          <a:bodyPr>
            <a:normAutofit/>
          </a:bodyPr>
          <a:lstStyle/>
          <a:p>
            <a:pPr algn="just"/>
            <a:r>
              <a:rPr lang="ru-RU" sz="4400" dirty="0" smtClean="0"/>
              <a:t>Описание </a:t>
            </a:r>
            <a:r>
              <a:rPr lang="ru-RU" sz="4400" i="1" dirty="0" smtClean="0"/>
              <a:t>образа России</a:t>
            </a:r>
            <a:r>
              <a:rPr lang="ru-RU" sz="4400" dirty="0" smtClean="0"/>
              <a:t>, представленного в стихотворениях С.А. Есенина</a:t>
            </a:r>
            <a:endParaRPr lang="ru-RU" sz="4400" dirty="0"/>
          </a:p>
        </p:txBody>
      </p:sp>
      <p:sp>
        <p:nvSpPr>
          <p:cNvPr id="8" name="Объект 3"/>
          <p:cNvSpPr txBox="1">
            <a:spLocks/>
          </p:cNvSpPr>
          <p:nvPr/>
        </p:nvSpPr>
        <p:spPr>
          <a:xfrm>
            <a:off x="5786652" y="1871517"/>
            <a:ext cx="5996024" cy="51460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Char char=" "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7472" indent="-3429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48640" indent="-54864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8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822960" indent="-82296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097280" indent="-109728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2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4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6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800000" indent="-228600" algn="l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Char char=" 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4000" dirty="0" smtClean="0"/>
              <a:t>1) познакомиться с историей создания стихотворений С.А. Есенина;</a:t>
            </a:r>
          </a:p>
          <a:p>
            <a:pPr algn="just"/>
            <a:r>
              <a:rPr lang="ru-RU" sz="4000" dirty="0" smtClean="0"/>
              <a:t>2) познакомиться с </a:t>
            </a:r>
            <a:r>
              <a:rPr lang="ru-RU" sz="4000" i="1" dirty="0" smtClean="0"/>
              <a:t>творчеством</a:t>
            </a:r>
            <a:r>
              <a:rPr lang="ru-RU" sz="4000" dirty="0" smtClean="0"/>
              <a:t> писателя;</a:t>
            </a:r>
          </a:p>
          <a:p>
            <a:pPr algn="just"/>
            <a:r>
              <a:rPr lang="ru-RU" sz="4000" dirty="0" smtClean="0"/>
              <a:t>3) проанализировать стихотворения С.А. Есенина о России.</a:t>
            </a:r>
          </a:p>
          <a:p>
            <a:endParaRPr lang="ru-RU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6600039" y="785747"/>
            <a:ext cx="4980720" cy="108577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5400" kern="1200" spc="-12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6600" b="1" dirty="0" smtClean="0"/>
              <a:t>Задачи урока:</a:t>
            </a:r>
            <a:endParaRPr lang="ru-RU" sz="6600" b="1" dirty="0"/>
          </a:p>
        </p:txBody>
      </p:sp>
    </p:spTree>
    <p:extLst>
      <p:ext uri="{BB962C8B-B14F-4D97-AF65-F5344CB8AC3E}">
        <p14:creationId xmlns="" xmlns:p14="http://schemas.microsoft.com/office/powerpoint/2010/main" val="7964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5913" y="-16946"/>
            <a:ext cx="8911687" cy="1280890"/>
          </a:xfrm>
        </p:spPr>
        <p:txBody>
          <a:bodyPr>
            <a:normAutofit/>
          </a:bodyPr>
          <a:lstStyle/>
          <a:p>
            <a:r>
              <a:rPr lang="ru-RU" sz="6600" b="1" dirty="0" smtClean="0"/>
              <a:t>План урока</a:t>
            </a:r>
            <a:endParaRPr lang="ru-RU" sz="66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880" y="-27516"/>
            <a:ext cx="7916440" cy="6857516"/>
          </a:xfrm>
        </p:spPr>
      </p:pic>
      <p:sp>
        <p:nvSpPr>
          <p:cNvPr id="5" name="TextBox 4"/>
          <p:cNvSpPr txBox="1"/>
          <p:nvPr/>
        </p:nvSpPr>
        <p:spPr>
          <a:xfrm>
            <a:off x="7451862" y="1537809"/>
            <a:ext cx="10781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Д/з</a:t>
            </a: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187480" y="2475783"/>
            <a:ext cx="16309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Ответ на итоговый вопрос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7798807" y="724365"/>
            <a:ext cx="18365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Самооценка работы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912825" y="3643032"/>
            <a:ext cx="13843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Ответы групп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493827" y="4749905"/>
            <a:ext cx="1405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Работа в группах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463052" y="5651453"/>
            <a:ext cx="16585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Распределение по группам</a:t>
            </a:r>
            <a:endParaRPr lang="ru-RU" b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763069" y="4885899"/>
            <a:ext cx="1255594" cy="4094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4721757" y="5141067"/>
            <a:ext cx="1255594" cy="4094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721757" y="5396235"/>
            <a:ext cx="1255594" cy="40943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6018663" y="4777201"/>
            <a:ext cx="39445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Средства создания образа России</a:t>
            </a:r>
          </a:p>
          <a:p>
            <a:r>
              <a:rPr lang="ru-RU" b="1" i="1" dirty="0" smtClean="0"/>
              <a:t>Авторское отношение</a:t>
            </a:r>
          </a:p>
          <a:p>
            <a:r>
              <a:rPr lang="ru-RU" b="1" i="1" dirty="0" smtClean="0"/>
              <a:t>История создания</a:t>
            </a:r>
            <a:endParaRPr lang="ru-RU" b="1" i="1" dirty="0"/>
          </a:p>
        </p:txBody>
      </p:sp>
    </p:spTree>
    <p:extLst>
      <p:ext uri="{BB962C8B-B14F-4D97-AF65-F5344CB8AC3E}">
        <p14:creationId xmlns="" xmlns:p14="http://schemas.microsoft.com/office/powerpoint/2010/main" val="2988888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4629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0" y="0"/>
            <a:ext cx="2883877" cy="4240229"/>
          </a:xfrm>
        </p:spPr>
        <p:txBody>
          <a:bodyPr>
            <a:normAutofit/>
          </a:bodyPr>
          <a:lstStyle/>
          <a:p>
            <a:r>
              <a:rPr lang="ru-RU" sz="6600" b="1" dirty="0" smtClean="0"/>
              <a:t>«Вот уж вечер. Роса…»</a:t>
            </a:r>
            <a:endParaRPr lang="ru-RU" sz="6600" b="1" dirty="0"/>
          </a:p>
        </p:txBody>
      </p:sp>
    </p:spTree>
    <p:extLst>
      <p:ext uri="{BB962C8B-B14F-4D97-AF65-F5344CB8AC3E}">
        <p14:creationId xmlns="" xmlns:p14="http://schemas.microsoft.com/office/powerpoint/2010/main" val="3992868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2724443" cy="6471138"/>
          </a:xfrm>
        </p:spPr>
        <p:txBody>
          <a:bodyPr>
            <a:normAutofit/>
          </a:bodyPr>
          <a:lstStyle/>
          <a:p>
            <a:r>
              <a:rPr lang="ru-RU" sz="6600" b="1" dirty="0" smtClean="0"/>
              <a:t>«Гой ты, Русь моя родная…»</a:t>
            </a:r>
            <a:endParaRPr lang="ru-RU" sz="66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4443" y="-9135"/>
            <a:ext cx="9467557" cy="6867135"/>
          </a:xfrm>
        </p:spPr>
      </p:pic>
    </p:spTree>
    <p:extLst>
      <p:ext uri="{BB962C8B-B14F-4D97-AF65-F5344CB8AC3E}">
        <p14:creationId xmlns="" xmlns:p14="http://schemas.microsoft.com/office/powerpoint/2010/main" val="148215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TM03457491[[fn=Метрополия]]</Template>
  <TotalTime>2703</TotalTime>
  <Words>273</Words>
  <Application>Microsoft Office PowerPoint</Application>
  <PresentationFormat>Произвольный</PresentationFormat>
  <Paragraphs>55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Метрополия</vt:lpstr>
      <vt:lpstr>Слайд 1</vt:lpstr>
      <vt:lpstr>Слайд 2</vt:lpstr>
      <vt:lpstr>Образ ________ России  в лирике С.А. Есенина</vt:lpstr>
      <vt:lpstr>Моя лирика жива  одной большой  любовью — любовью к Родине. Чувство Родины — основное в моем творчестве. С.А. Есенин</vt:lpstr>
      <vt:lpstr>Цель урока:</vt:lpstr>
      <vt:lpstr>План урока</vt:lpstr>
      <vt:lpstr>Слайд 7</vt:lpstr>
      <vt:lpstr>«Вот уж вечер. Роса…»</vt:lpstr>
      <vt:lpstr>«Гой ты, Русь моя родная…»</vt:lpstr>
      <vt:lpstr>«Край ты мой заброшенный…»</vt:lpstr>
      <vt:lpstr>Слайд 11</vt:lpstr>
      <vt:lpstr>Образ ________ России  в лирике С.А. Есенина</vt:lpstr>
      <vt:lpstr>Домашнее задание:</vt:lpstr>
      <vt:lpstr>План урока</vt:lpstr>
      <vt:lpstr>Цель урока: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________ России в лирике С.А. Есенина</dc:title>
  <dc:creator>Ксю</dc:creator>
  <cp:lastModifiedBy>kseni</cp:lastModifiedBy>
  <cp:revision>26</cp:revision>
  <dcterms:created xsi:type="dcterms:W3CDTF">2020-03-08T04:06:59Z</dcterms:created>
  <dcterms:modified xsi:type="dcterms:W3CDTF">2021-01-21T13:30:15Z</dcterms:modified>
</cp:coreProperties>
</file>