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79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3" r:id="rId5"/>
    <p:sldId id="269" r:id="rId6"/>
    <p:sldId id="270" r:id="rId7"/>
    <p:sldId id="256" r:id="rId8"/>
    <p:sldId id="257" r:id="rId9"/>
    <p:sldId id="258" r:id="rId10"/>
    <p:sldId id="259" r:id="rId11"/>
    <p:sldId id="272" r:id="rId12"/>
    <p:sldId id="273" r:id="rId13"/>
    <p:sldId id="275" r:id="rId14"/>
    <p:sldId id="261" r:id="rId15"/>
    <p:sldId id="264" r:id="rId16"/>
    <p:sldId id="271" r:id="rId17"/>
    <p:sldId id="260" r:id="rId18"/>
    <p:sldId id="277" r:id="rId19"/>
    <p:sldId id="265" r:id="rId20"/>
    <p:sldId id="278" r:id="rId21"/>
    <p:sldId id="262" r:id="rId22"/>
    <p:sldId id="27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3CAEB4"/>
    <a:srgbClr val="48A89F"/>
    <a:srgbClr val="FF3300"/>
    <a:srgbClr val="FF0000"/>
    <a:srgbClr val="FFFF00"/>
    <a:srgbClr val="D61AC9"/>
    <a:srgbClr val="BC34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50" autoAdjust="0"/>
    <p:restoredTop sz="76235" autoAdjust="0"/>
  </p:normalViewPr>
  <p:slideViewPr>
    <p:cSldViewPr snapToGrid="0">
      <p:cViewPr varScale="1">
        <p:scale>
          <a:sx n="51" d="100"/>
          <a:sy n="51" d="100"/>
        </p:scale>
        <p:origin x="35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3" Type="http://schemas.openxmlformats.org/officeDocument/2006/relationships/image" Target="../media/image83.wmf"/><Relationship Id="rId7" Type="http://schemas.openxmlformats.org/officeDocument/2006/relationships/image" Target="../media/image86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6" Type="http://schemas.openxmlformats.org/officeDocument/2006/relationships/image" Target="../media/image85.wmf"/><Relationship Id="rId5" Type="http://schemas.openxmlformats.org/officeDocument/2006/relationships/image" Target="../media/image18.wmf"/><Relationship Id="rId10" Type="http://schemas.openxmlformats.org/officeDocument/2006/relationships/image" Target="../media/image89.wmf"/><Relationship Id="rId4" Type="http://schemas.openxmlformats.org/officeDocument/2006/relationships/image" Target="../media/image84.wmf"/><Relationship Id="rId9" Type="http://schemas.openxmlformats.org/officeDocument/2006/relationships/image" Target="../media/image8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4" Type="http://schemas.openxmlformats.org/officeDocument/2006/relationships/image" Target="../media/image9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16.wmf"/><Relationship Id="rId1" Type="http://schemas.openxmlformats.org/officeDocument/2006/relationships/image" Target="../media/image54.wmf"/><Relationship Id="rId5" Type="http://schemas.openxmlformats.org/officeDocument/2006/relationships/image" Target="../media/image56.wmf"/><Relationship Id="rId4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12" Type="http://schemas.openxmlformats.org/officeDocument/2006/relationships/image" Target="../media/image78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11" Type="http://schemas.openxmlformats.org/officeDocument/2006/relationships/image" Target="../media/image77.wmf"/><Relationship Id="rId5" Type="http://schemas.openxmlformats.org/officeDocument/2006/relationships/image" Target="../media/image71.wmf"/><Relationship Id="rId10" Type="http://schemas.openxmlformats.org/officeDocument/2006/relationships/image" Target="../media/image76.wmf"/><Relationship Id="rId4" Type="http://schemas.openxmlformats.org/officeDocument/2006/relationships/image" Target="../media/image70.wmf"/><Relationship Id="rId9" Type="http://schemas.openxmlformats.org/officeDocument/2006/relationships/image" Target="../media/image7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192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797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43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174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754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836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241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62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88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676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870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3A3B5-A725-4F7A-83BB-254CA2B5E274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9A79A-C056-4787-92ED-D32D08EDB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943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3.gif"/><Relationship Id="rId5" Type="http://schemas.openxmlformats.org/officeDocument/2006/relationships/image" Target="../media/image52.jpg"/><Relationship Id="rId4" Type="http://schemas.openxmlformats.org/officeDocument/2006/relationships/image" Target="../media/image51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8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55.wmf"/><Relationship Id="rId4" Type="http://schemas.openxmlformats.org/officeDocument/2006/relationships/image" Target="../media/image57.jpg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5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audio" Target="../media/audio5.wav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6.wmf"/><Relationship Id="rId11" Type="http://schemas.openxmlformats.org/officeDocument/2006/relationships/image" Target="../media/image20.png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61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2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70.wmf"/><Relationship Id="rId18" Type="http://schemas.openxmlformats.org/officeDocument/2006/relationships/oleObject" Target="../embeddings/oleObject28.bin"/><Relationship Id="rId26" Type="http://schemas.openxmlformats.org/officeDocument/2006/relationships/oleObject" Target="../embeddings/oleObject32.bin"/><Relationship Id="rId3" Type="http://schemas.openxmlformats.org/officeDocument/2006/relationships/audio" Target="../media/audio1.wav"/><Relationship Id="rId21" Type="http://schemas.openxmlformats.org/officeDocument/2006/relationships/image" Target="../media/image74.wmf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72.wmf"/><Relationship Id="rId25" Type="http://schemas.openxmlformats.org/officeDocument/2006/relationships/image" Target="../media/image76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29" Type="http://schemas.openxmlformats.org/officeDocument/2006/relationships/image" Target="../media/image78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69.wmf"/><Relationship Id="rId24" Type="http://schemas.openxmlformats.org/officeDocument/2006/relationships/oleObject" Target="../embeddings/oleObject31.bin"/><Relationship Id="rId5" Type="http://schemas.openxmlformats.org/officeDocument/2006/relationships/image" Target="../media/image80.gif"/><Relationship Id="rId15" Type="http://schemas.openxmlformats.org/officeDocument/2006/relationships/image" Target="../media/image71.wmf"/><Relationship Id="rId23" Type="http://schemas.openxmlformats.org/officeDocument/2006/relationships/image" Target="../media/image75.wmf"/><Relationship Id="rId28" Type="http://schemas.openxmlformats.org/officeDocument/2006/relationships/oleObject" Target="../embeddings/oleObject33.bin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73.wmf"/><Relationship Id="rId4" Type="http://schemas.openxmlformats.org/officeDocument/2006/relationships/image" Target="../media/image79.jpg"/><Relationship Id="rId9" Type="http://schemas.openxmlformats.org/officeDocument/2006/relationships/image" Target="../media/image68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image" Target="../media/image7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86.wmf"/><Relationship Id="rId3" Type="http://schemas.openxmlformats.org/officeDocument/2006/relationships/audio" Target="../media/audio1.wav"/><Relationship Id="rId21" Type="http://schemas.openxmlformats.org/officeDocument/2006/relationships/oleObject" Target="../embeddings/oleObject42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84.wmf"/><Relationship Id="rId17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5.wmf"/><Relationship Id="rId20" Type="http://schemas.openxmlformats.org/officeDocument/2006/relationships/image" Target="../media/image87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1.wmf"/><Relationship Id="rId11" Type="http://schemas.openxmlformats.org/officeDocument/2006/relationships/oleObject" Target="../embeddings/oleObject37.bin"/><Relationship Id="rId24" Type="http://schemas.openxmlformats.org/officeDocument/2006/relationships/image" Target="../media/image89.wmf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3.bin"/><Relationship Id="rId10" Type="http://schemas.openxmlformats.org/officeDocument/2006/relationships/image" Target="../media/image83.wmf"/><Relationship Id="rId19" Type="http://schemas.openxmlformats.org/officeDocument/2006/relationships/oleObject" Target="../embeddings/oleObject41.bin"/><Relationship Id="rId4" Type="http://schemas.openxmlformats.org/officeDocument/2006/relationships/image" Target="../media/image90.gi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18.wmf"/><Relationship Id="rId22" Type="http://schemas.openxmlformats.org/officeDocument/2006/relationships/image" Target="../media/image88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93.wmf"/><Relationship Id="rId3" Type="http://schemas.openxmlformats.org/officeDocument/2006/relationships/audio" Target="../media/audio9.wav"/><Relationship Id="rId7" Type="http://schemas.openxmlformats.org/officeDocument/2006/relationships/audio" Target="../media/audio5.wav"/><Relationship Id="rId12" Type="http://schemas.openxmlformats.org/officeDocument/2006/relationships/oleObject" Target="../embeddings/oleObject4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audio" Target="../media/audio8.wav"/><Relationship Id="rId11" Type="http://schemas.openxmlformats.org/officeDocument/2006/relationships/image" Target="../media/image92.wmf"/><Relationship Id="rId5" Type="http://schemas.openxmlformats.org/officeDocument/2006/relationships/audio" Target="../media/audio6.wav"/><Relationship Id="rId15" Type="http://schemas.openxmlformats.org/officeDocument/2006/relationships/image" Target="../media/image94.wmf"/><Relationship Id="rId10" Type="http://schemas.openxmlformats.org/officeDocument/2006/relationships/oleObject" Target="../embeddings/oleObject45.bin"/><Relationship Id="rId4" Type="http://schemas.openxmlformats.org/officeDocument/2006/relationships/audio" Target="../media/audio2.wav"/><Relationship Id="rId9" Type="http://schemas.openxmlformats.org/officeDocument/2006/relationships/image" Target="../media/image91.wmf"/><Relationship Id="rId14" Type="http://schemas.openxmlformats.org/officeDocument/2006/relationships/oleObject" Target="../embeddings/oleObject4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gif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png"/><Relationship Id="rId4" Type="http://schemas.openxmlformats.org/officeDocument/2006/relationships/image" Target="../media/image9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gif"/><Relationship Id="rId2" Type="http://schemas.openxmlformats.org/officeDocument/2006/relationships/image" Target="../media/image10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8.wmf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oleObject" Target="../embeddings/oleObject1.bin"/><Relationship Id="rId17" Type="http://schemas.openxmlformats.org/officeDocument/2006/relationships/image" Target="../media/image1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audio" Target="../media/audio4.wav"/><Relationship Id="rId11" Type="http://schemas.openxmlformats.org/officeDocument/2006/relationships/image" Target="../media/image13.png"/><Relationship Id="rId5" Type="http://schemas.openxmlformats.org/officeDocument/2006/relationships/audio" Target="../media/audio3.wav"/><Relationship Id="rId15" Type="http://schemas.openxmlformats.org/officeDocument/2006/relationships/oleObject" Target="../embeddings/oleObject2.bin"/><Relationship Id="rId10" Type="http://schemas.openxmlformats.org/officeDocument/2006/relationships/image" Target="../media/image12.png"/><Relationship Id="rId4" Type="http://schemas.openxmlformats.org/officeDocument/2006/relationships/audio" Target="../media/audio2.wav"/><Relationship Id="rId9" Type="http://schemas.openxmlformats.org/officeDocument/2006/relationships/image" Target="../media/image11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18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9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6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png"/><Relationship Id="rId11" Type="http://schemas.openxmlformats.org/officeDocument/2006/relationships/image" Target="../media/image17.wmf"/><Relationship Id="rId5" Type="http://schemas.openxmlformats.org/officeDocument/2006/relationships/audio" Target="../media/audio6.wav"/><Relationship Id="rId15" Type="http://schemas.openxmlformats.org/officeDocument/2006/relationships/image" Target="../media/image23.png"/><Relationship Id="rId10" Type="http://schemas.openxmlformats.org/officeDocument/2006/relationships/oleObject" Target="../embeddings/oleObject4.bin"/><Relationship Id="rId4" Type="http://schemas.openxmlformats.org/officeDocument/2006/relationships/audio" Target="../media/audio4.wav"/><Relationship Id="rId9" Type="http://schemas.openxmlformats.org/officeDocument/2006/relationships/image" Target="../media/image21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audio" Target="../media/audio2.wav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6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4.png"/><Relationship Id="rId3" Type="http://schemas.openxmlformats.org/officeDocument/2006/relationships/audio" Target="../media/audio7.wav"/><Relationship Id="rId7" Type="http://schemas.openxmlformats.org/officeDocument/2006/relationships/oleObject" Target="../embeddings/oleObject9.bin"/><Relationship Id="rId12" Type="http://schemas.openxmlformats.org/officeDocument/2006/relationships/image" Target="../media/image33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gif"/><Relationship Id="rId11" Type="http://schemas.openxmlformats.org/officeDocument/2006/relationships/image" Target="../media/image32.gif"/><Relationship Id="rId5" Type="http://schemas.openxmlformats.org/officeDocument/2006/relationships/image" Target="../media/image28.png"/><Relationship Id="rId10" Type="http://schemas.openxmlformats.org/officeDocument/2006/relationships/image" Target="../media/image31.png"/><Relationship Id="rId4" Type="http://schemas.openxmlformats.org/officeDocument/2006/relationships/audio" Target="../media/audio8.wav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3" Type="http://schemas.openxmlformats.org/officeDocument/2006/relationships/image" Target="../media/image38.png"/><Relationship Id="rId21" Type="http://schemas.openxmlformats.org/officeDocument/2006/relationships/image" Target="../media/image37.wmf"/><Relationship Id="rId7" Type="http://schemas.openxmlformats.org/officeDocument/2006/relationships/image" Target="../media/image36.wmf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png"/><Relationship Id="rId20" Type="http://schemas.openxmlformats.org/officeDocument/2006/relationships/oleObject" Target="../embeddings/oleObject12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42.png"/><Relationship Id="rId5" Type="http://schemas.openxmlformats.org/officeDocument/2006/relationships/image" Target="../media/image35.wmf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19" Type="http://schemas.openxmlformats.org/officeDocument/2006/relationships/image" Target="../media/image50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898" y="451558"/>
            <a:ext cx="7780511" cy="5209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админ\Desktop\images (4)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02" y="451558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394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14900" y="1336488"/>
            <a:ext cx="4724400" cy="406677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( 6 класс,  Н.Я.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Виленкин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418" y="362108"/>
            <a:ext cx="9546882" cy="1240438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854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Окружность арены  во всех цирках мира имеет длину 40,8 м.  Найдите диаметр и площадь  арены,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250387"/>
              </p:ext>
            </p:extLst>
          </p:nvPr>
        </p:nvGraphicFramePr>
        <p:xfrm>
          <a:off x="7063593" y="730686"/>
          <a:ext cx="1490220" cy="567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Уравнение" r:id="rId3" imgW="533160" imgH="203040" progId="Equation.3">
                  <p:embed/>
                </p:oleObj>
              </mc:Choice>
              <mc:Fallback>
                <p:oleObj name="Уравнение" r:id="rId3" imgW="5331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63593" y="730686"/>
                        <a:ext cx="1490220" cy="567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одзаголовок 2"/>
          <p:cNvSpPr txBox="1">
            <a:spLocks/>
          </p:cNvSpPr>
          <p:nvPr/>
        </p:nvSpPr>
        <p:spPr>
          <a:xfrm>
            <a:off x="7218663" y="4618260"/>
            <a:ext cx="4480869" cy="672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( 9 класс,  Л.С.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Атанасян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89469" y="3427102"/>
            <a:ext cx="11607114" cy="1411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1119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окружности цирковой арены равна 41 м. Найдите диаметр и  площадь арены.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1881" y="204928"/>
            <a:ext cx="1797651" cy="21869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4" y="4618260"/>
            <a:ext cx="1846640" cy="124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15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097" y="365125"/>
            <a:ext cx="11211951" cy="1020763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№1119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окружности цирковой арены равна 41 м. Найдите диаметр и  площадь арены. </a:t>
            </a:r>
            <a:endParaRPr lang="ru-RU" sz="3600" dirty="0"/>
          </a:p>
        </p:txBody>
      </p:sp>
      <p:sp>
        <p:nvSpPr>
          <p:cNvPr id="4" name="Объект 3"/>
          <p:cNvSpPr txBox="1">
            <a:spLocks noGrp="1"/>
          </p:cNvSpPr>
          <p:nvPr>
            <p:ph idx="1"/>
          </p:nvPr>
        </p:nvSpPr>
        <p:spPr>
          <a:xfrm>
            <a:off x="638174" y="2397126"/>
            <a:ext cx="1762125" cy="1512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 м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=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638174" y="1720850"/>
            <a:ext cx="1762125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Дано: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188" y="1385888"/>
            <a:ext cx="3890812" cy="2914353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HeroicExtremeRightFacing"/>
            <a:lightRig rig="threePt" dir="t"/>
          </a:scene3d>
        </p:spPr>
      </p:pic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952156"/>
              </p:ext>
            </p:extLst>
          </p:nvPr>
        </p:nvGraphicFramePr>
        <p:xfrm>
          <a:off x="3170805" y="2999418"/>
          <a:ext cx="4022725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0" name="Уравнение" r:id="rId5" imgW="1422360" imgH="419040" progId="Equation.3">
                  <p:embed/>
                </p:oleObj>
              </mc:Choice>
              <mc:Fallback>
                <p:oleObj name="Уравнение" r:id="rId5" imgW="14223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0805" y="2999418"/>
                        <a:ext cx="4022725" cy="1184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685861"/>
              </p:ext>
            </p:extLst>
          </p:nvPr>
        </p:nvGraphicFramePr>
        <p:xfrm>
          <a:off x="691847" y="4720393"/>
          <a:ext cx="2180273" cy="973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1" name="Уравнение" r:id="rId7" imgW="939600" imgH="419040" progId="Equation.3">
                  <p:embed/>
                </p:oleObj>
              </mc:Choice>
              <mc:Fallback>
                <p:oleObj name="Уравнение" r:id="rId7" imgW="9396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847" y="4720393"/>
                        <a:ext cx="2180273" cy="973014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40475" y="1548078"/>
            <a:ext cx="1616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240128"/>
              </p:ext>
            </p:extLst>
          </p:nvPr>
        </p:nvGraphicFramePr>
        <p:xfrm>
          <a:off x="3798888" y="4633585"/>
          <a:ext cx="6207125" cy="120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2" name="Уравнение" r:id="rId9" imgW="2158920" imgH="419040" progId="Equation.3">
                  <p:embed/>
                </p:oleObj>
              </mc:Choice>
              <mc:Fallback>
                <p:oleObj name="Уравнение" r:id="rId9" imgW="215892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98888" y="4633585"/>
                        <a:ext cx="6207125" cy="1204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501684"/>
              </p:ext>
            </p:extLst>
          </p:nvPr>
        </p:nvGraphicFramePr>
        <p:xfrm>
          <a:off x="3286652" y="2261824"/>
          <a:ext cx="2659245" cy="575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3" name="Уравнение" r:id="rId11" imgW="939600" imgH="203040" progId="Equation.3">
                  <p:embed/>
                </p:oleObj>
              </mc:Choice>
              <mc:Fallback>
                <p:oleObj name="Уравнение" r:id="rId11" imgW="9396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652" y="2261824"/>
                        <a:ext cx="2659245" cy="575404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839114" y="6275943"/>
            <a:ext cx="943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407130"/>
              </p:ext>
            </p:extLst>
          </p:nvPr>
        </p:nvGraphicFramePr>
        <p:xfrm>
          <a:off x="9648825" y="6219825"/>
          <a:ext cx="18684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4" name="Уравнение" r:id="rId13" imgW="1002960" imgH="228600" progId="Equation.3">
                  <p:embed/>
                </p:oleObj>
              </mc:Choice>
              <mc:Fallback>
                <p:oleObj name="Уравнение" r:id="rId13" imgW="10029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648825" y="6219825"/>
                        <a:ext cx="186848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944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11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84329" y="811212"/>
            <a:ext cx="105156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Землетрясение 1 апреля 1846г вблизи Алеутских островов       всколыхнуло Тихий океан с такой амплитудой, что были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разрушены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 селения на его берегах на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4000м.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12" y="1713409"/>
            <a:ext cx="5500237" cy="4556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456" y="2263568"/>
            <a:ext cx="4876800" cy="3757404"/>
          </a:xfrm>
          <a:prstGeom prst="rect">
            <a:avLst/>
          </a:prstGeom>
          <a:scene3d>
            <a:camera prst="perspectiveContrastingLeftFacing"/>
            <a:lightRig rig="threePt" dir="t"/>
          </a:scene3d>
          <a:sp3d>
            <a:bevelT w="139700" h="139700" prst="divot"/>
          </a:sp3d>
        </p:spPr>
      </p:pic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661412" y="186015"/>
            <a:ext cx="293644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связи: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8203093" y="158315"/>
            <a:ext cx="3601329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36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 noGrp="1"/>
          </p:cNvSpPr>
          <p:nvPr>
            <p:ph idx="1"/>
          </p:nvPr>
        </p:nvSpPr>
        <p:spPr>
          <a:xfrm>
            <a:off x="370042" y="2261824"/>
            <a:ext cx="2101696" cy="99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4000 м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=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411442" y="1618167"/>
            <a:ext cx="1762125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Дано:</a:t>
            </a: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545634"/>
              </p:ext>
            </p:extLst>
          </p:nvPr>
        </p:nvGraphicFramePr>
        <p:xfrm>
          <a:off x="2758444" y="2455985"/>
          <a:ext cx="2180273" cy="973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2" name="Уравнение" r:id="rId5" imgW="939600" imgH="419040" progId="Equation.3">
                  <p:embed/>
                </p:oleObj>
              </mc:Choice>
              <mc:Fallback>
                <p:oleObj name="Уравнение" r:id="rId5" imgW="9396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8444" y="2455985"/>
                        <a:ext cx="2180273" cy="973014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40475" y="1548078"/>
            <a:ext cx="1616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81876" y="5504418"/>
            <a:ext cx="943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193715"/>
              </p:ext>
            </p:extLst>
          </p:nvPr>
        </p:nvGraphicFramePr>
        <p:xfrm>
          <a:off x="9627407" y="5448300"/>
          <a:ext cx="1536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3" name="Уравнение" r:id="rId7" imgW="825480" imgH="228600" progId="Equation.3">
                  <p:embed/>
                </p:oleObj>
              </mc:Choice>
              <mc:Fallback>
                <p:oleObj name="Уравнение" r:id="rId7" imgW="8254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27407" y="5448300"/>
                        <a:ext cx="1536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Объект 3"/>
          <p:cNvSpPr txBox="1">
            <a:spLocks/>
          </p:cNvSpPr>
          <p:nvPr/>
        </p:nvSpPr>
        <p:spPr>
          <a:xfrm>
            <a:off x="370041" y="147593"/>
            <a:ext cx="10980583" cy="142192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Землетрясение 1 апреля 1846г вблизи Алеутских островов  всколыхнуло Тихий океан с такой амплитудой, что были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разрушены      селения на его берегах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4000м.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Определить площадь землетрясения.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840715"/>
              </p:ext>
            </p:extLst>
          </p:nvPr>
        </p:nvGraphicFramePr>
        <p:xfrm>
          <a:off x="1292505" y="4180087"/>
          <a:ext cx="56261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4" name="Уравнение" r:id="rId9" imgW="2425680" imgH="266400" progId="Equation.3">
                  <p:embed/>
                </p:oleObj>
              </mc:Choice>
              <mc:Fallback>
                <p:oleObj name="Уравнение" r:id="rId9" imgW="242568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2505" y="4180087"/>
                        <a:ext cx="5626100" cy="619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809931" y="1721809"/>
            <a:ext cx="2751188" cy="2651510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7" name="TextBox 6"/>
          <p:cNvSpPr txBox="1"/>
          <p:nvPr/>
        </p:nvSpPr>
        <p:spPr>
          <a:xfrm>
            <a:off x="9472557" y="239057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91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11" grpId="0"/>
      <p:bldP spid="1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71" y="926544"/>
            <a:ext cx="7097379" cy="55219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359" y="2709148"/>
            <a:ext cx="2798090" cy="37307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0871" y="161631"/>
            <a:ext cx="2808205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связи: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78250" y="161631"/>
            <a:ext cx="45047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Иерусалиме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Израиль)  есть самая высокая гора-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Масличная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подножия которой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расположена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Церковь всех Наций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51200" y="217902"/>
            <a:ext cx="25646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3190605" y="1456073"/>
            <a:ext cx="5790216" cy="2781893"/>
          </a:xfrm>
          <a:prstGeom prst="straightConnector1">
            <a:avLst/>
          </a:prstGeom>
          <a:ln w="57150">
            <a:solidFill>
              <a:srgbClr val="D61AC9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980821" y="1698022"/>
            <a:ext cx="24459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Гефсиманский сад 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5950634" y="2096086"/>
            <a:ext cx="3291443" cy="3010486"/>
          </a:xfrm>
          <a:prstGeom prst="straightConnector1">
            <a:avLst/>
          </a:prstGeom>
          <a:ln w="38100">
            <a:solidFill>
              <a:srgbClr val="FFFF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123584" y="2036740"/>
            <a:ext cx="8091992" cy="3709845"/>
          </a:xfrm>
          <a:prstGeom prst="straightConnector1">
            <a:avLst/>
          </a:prstGeom>
          <a:ln w="38100">
            <a:solidFill>
              <a:srgbClr val="FFFF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567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948" y="235402"/>
            <a:ext cx="11823969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Гефсиманском саду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церкви  растут очень древние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оливковые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заграждения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вокруг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самого древнего дерева, если находиться около него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1,5м.  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965" y="1997466"/>
            <a:ext cx="4611168" cy="4124618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3048" y="1683434"/>
            <a:ext cx="4857750" cy="44386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3010" y="1664384"/>
            <a:ext cx="54578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78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3425071" y="2543175"/>
            <a:ext cx="893736" cy="867421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591" y="2590361"/>
            <a:ext cx="890587" cy="8905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1863" y="1078572"/>
            <a:ext cx="1162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Дано:</a:t>
            </a:r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1863" y="237201"/>
            <a:ext cx="8953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заграждения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самого древнего дерева, если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находиться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него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1,5м.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Обхват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оливкового дерева приблизительно 5 м.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755" y="273242"/>
            <a:ext cx="828675" cy="942975"/>
          </a:xfrm>
          <a:prstGeom prst="rect">
            <a:avLst/>
          </a:prstGeom>
        </p:spPr>
      </p:pic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620008"/>
              </p:ext>
            </p:extLst>
          </p:nvPr>
        </p:nvGraphicFramePr>
        <p:xfrm>
          <a:off x="293623" y="1716861"/>
          <a:ext cx="15446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3" name="Уравнение" r:id="rId6" imgW="545760" imgH="228600" progId="Equation.3">
                  <p:embed/>
                </p:oleObj>
              </mc:Choice>
              <mc:Fallback>
                <p:oleObj name="Уравнение" r:id="rId6" imgW="5457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23" y="1716861"/>
                        <a:ext cx="1544638" cy="647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249927"/>
              </p:ext>
            </p:extLst>
          </p:nvPr>
        </p:nvGraphicFramePr>
        <p:xfrm>
          <a:off x="6174479" y="1160109"/>
          <a:ext cx="15811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4" name="Уравнение" r:id="rId8" imgW="558720" imgH="177480" progId="Equation.3">
                  <p:embed/>
                </p:oleObj>
              </mc:Choice>
              <mc:Fallback>
                <p:oleObj name="Уравнение" r:id="rId8" imgW="55872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4479" y="1160109"/>
                        <a:ext cx="1581150" cy="503238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272354"/>
              </p:ext>
            </p:extLst>
          </p:nvPr>
        </p:nvGraphicFramePr>
        <p:xfrm>
          <a:off x="33338" y="2436813"/>
          <a:ext cx="186690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5" name="Уравнение" r:id="rId10" imgW="660240" imgH="203040" progId="Equation.3">
                  <p:embed/>
                </p:oleObj>
              </mc:Choice>
              <mc:Fallback>
                <p:oleObj name="Уравнение" r:id="rId10" imgW="6602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8" y="2436813"/>
                        <a:ext cx="1866900" cy="576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753432"/>
              </p:ext>
            </p:extLst>
          </p:nvPr>
        </p:nvGraphicFramePr>
        <p:xfrm>
          <a:off x="271444" y="3157892"/>
          <a:ext cx="1184275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6" name="Уравнение" r:id="rId12" imgW="419040" imgH="228600" progId="Equation.3">
                  <p:embed/>
                </p:oleObj>
              </mc:Choice>
              <mc:Fallback>
                <p:oleObj name="Уравнение" r:id="rId12" imgW="419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44" y="3157892"/>
                        <a:ext cx="1184275" cy="646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Кольцо 13"/>
          <p:cNvSpPr/>
          <p:nvPr/>
        </p:nvSpPr>
        <p:spPr>
          <a:xfrm>
            <a:off x="2257452" y="1370958"/>
            <a:ext cx="3228975" cy="3229617"/>
          </a:xfrm>
          <a:prstGeom prst="donut">
            <a:avLst>
              <a:gd name="adj" fmla="val 35170"/>
            </a:avLst>
          </a:prstGeom>
          <a:solidFill>
            <a:srgbClr val="92D05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2845984" y="3361706"/>
            <a:ext cx="800961" cy="89899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290289"/>
              </p:ext>
            </p:extLst>
          </p:nvPr>
        </p:nvGraphicFramePr>
        <p:xfrm>
          <a:off x="3150375" y="3955522"/>
          <a:ext cx="614432" cy="42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7" name="Уравнение" r:id="rId14" imgW="241200" imgH="164880" progId="Equation.3">
                  <p:embed/>
                </p:oleObj>
              </mc:Choice>
              <mc:Fallback>
                <p:oleObj name="Уравнение" r:id="rId14" imgW="24120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0375" y="3955522"/>
                        <a:ext cx="614432" cy="420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715331"/>
              </p:ext>
            </p:extLst>
          </p:nvPr>
        </p:nvGraphicFramePr>
        <p:xfrm>
          <a:off x="4394200" y="2722563"/>
          <a:ext cx="48418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8" name="Уравнение" r:id="rId16" imgW="190440" imgH="228600" progId="Equation.3">
                  <p:embed/>
                </p:oleObj>
              </mc:Choice>
              <mc:Fallback>
                <p:oleObj name="Уравнение" r:id="rId16" imgW="1904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4200" y="2722563"/>
                        <a:ext cx="484188" cy="581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50616"/>
              </p:ext>
            </p:extLst>
          </p:nvPr>
        </p:nvGraphicFramePr>
        <p:xfrm>
          <a:off x="4496556" y="1082322"/>
          <a:ext cx="48418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9" name="Уравнение" r:id="rId18" imgW="190440" imgH="228600" progId="Equation.3">
                  <p:embed/>
                </p:oleObj>
              </mc:Choice>
              <mc:Fallback>
                <p:oleObj name="Уравнение" r:id="rId18" imgW="1904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6556" y="1082322"/>
                        <a:ext cx="484188" cy="581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340714"/>
              </p:ext>
            </p:extLst>
          </p:nvPr>
        </p:nvGraphicFramePr>
        <p:xfrm>
          <a:off x="5843641" y="1807808"/>
          <a:ext cx="4708525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40" name="Уравнение" r:id="rId20" imgW="1663560" imgH="228600" progId="Equation.3">
                  <p:embed/>
                </p:oleObj>
              </mc:Choice>
              <mc:Fallback>
                <p:oleObj name="Уравнение" r:id="rId20" imgW="16635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3641" y="1807808"/>
                        <a:ext cx="4708525" cy="646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446134"/>
              </p:ext>
            </p:extLst>
          </p:nvPr>
        </p:nvGraphicFramePr>
        <p:xfrm>
          <a:off x="417566" y="5125092"/>
          <a:ext cx="54260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41" name="Уравнение" r:id="rId22" imgW="1917360" imgH="228600" progId="Equation.3">
                  <p:embed/>
                </p:oleObj>
              </mc:Choice>
              <mc:Fallback>
                <p:oleObj name="Уравнение" r:id="rId22" imgW="1917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566" y="5125092"/>
                        <a:ext cx="5426075" cy="647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180338"/>
              </p:ext>
            </p:extLst>
          </p:nvPr>
        </p:nvGraphicFramePr>
        <p:xfrm>
          <a:off x="6188075" y="2420938"/>
          <a:ext cx="3917950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42" name="Уравнение" r:id="rId24" imgW="1384200" imgH="419040" progId="Equation.3">
                  <p:embed/>
                </p:oleObj>
              </mc:Choice>
              <mc:Fallback>
                <p:oleObj name="Уравнение" r:id="rId24" imgW="13842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8075" y="2420938"/>
                        <a:ext cx="3917950" cy="1184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745390"/>
              </p:ext>
            </p:extLst>
          </p:nvPr>
        </p:nvGraphicFramePr>
        <p:xfrm>
          <a:off x="5416550" y="3684588"/>
          <a:ext cx="5067300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43" name="Уравнение" r:id="rId26" imgW="1790640" imgH="228600" progId="Equation.3">
                  <p:embed/>
                </p:oleObj>
              </mc:Choice>
              <mc:Fallback>
                <p:oleObj name="Уравнение" r:id="rId26" imgW="17906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6550" y="3684588"/>
                        <a:ext cx="5067300" cy="646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8197903" y="5465178"/>
            <a:ext cx="943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8" name="Объект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210320"/>
              </p:ext>
            </p:extLst>
          </p:nvPr>
        </p:nvGraphicFramePr>
        <p:xfrm>
          <a:off x="9913105" y="5541018"/>
          <a:ext cx="7556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44" name="Уравнение" r:id="rId28" imgW="406080" imgH="203040" progId="Equation.3">
                  <p:embed/>
                </p:oleObj>
              </mc:Choice>
              <mc:Fallback>
                <p:oleObj name="Уравнение" r:id="rId28" imgW="4060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913105" y="5541018"/>
                        <a:ext cx="7556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690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  <p:bldP spid="6" grpId="0"/>
      <p:bldP spid="14" grpId="0" animBg="1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3149" y="385762"/>
            <a:ext cx="1633538" cy="2127898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28600" y="328847"/>
            <a:ext cx="9467850" cy="7951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1112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маятника стенных часов, если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его колебания составляет        , 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284306"/>
              </p:ext>
            </p:extLst>
          </p:nvPr>
        </p:nvGraphicFramePr>
        <p:xfrm>
          <a:off x="3670300" y="647697"/>
          <a:ext cx="603252" cy="508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8" name="Уравнение" r:id="rId5" imgW="241200" imgH="203040" progId="Equation.3">
                  <p:embed/>
                </p:oleObj>
              </mc:Choice>
              <mc:Fallback>
                <p:oleObj name="Уравнение" r:id="rId5" imgW="2412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70300" y="647697"/>
                        <a:ext cx="603252" cy="5080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одзаголовок 2"/>
          <p:cNvSpPr txBox="1">
            <a:spLocks/>
          </p:cNvSpPr>
          <p:nvPr/>
        </p:nvSpPr>
        <p:spPr>
          <a:xfrm>
            <a:off x="4610100" y="726398"/>
            <a:ext cx="5353050" cy="4293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дуги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которую описывает </a:t>
            </a:r>
          </a:p>
          <a:p>
            <a:pPr algn="l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76212" y="1043897"/>
            <a:ext cx="5353050" cy="7951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конец маятника, равен 24 см.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939" y="1700797"/>
            <a:ext cx="1050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Дано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605209"/>
              </p:ext>
            </p:extLst>
          </p:nvPr>
        </p:nvGraphicFramePr>
        <p:xfrm>
          <a:off x="309562" y="2110253"/>
          <a:ext cx="1633538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9" name="Уравнение" r:id="rId7" imgW="495000" imgH="203040" progId="Equation.3">
                  <p:embed/>
                </p:oleObj>
              </mc:Choice>
              <mc:Fallback>
                <p:oleObj name="Уравнение" r:id="rId7" imgW="4950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9562" y="2110253"/>
                        <a:ext cx="1633538" cy="611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427671"/>
              </p:ext>
            </p:extLst>
          </p:nvPr>
        </p:nvGraphicFramePr>
        <p:xfrm>
          <a:off x="266700" y="2759075"/>
          <a:ext cx="1925638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0" name="Уравнение" r:id="rId9" imgW="583920" imgH="177480" progId="Equation.3">
                  <p:embed/>
                </p:oleObj>
              </mc:Choice>
              <mc:Fallback>
                <p:oleObj name="Уравнение" r:id="rId9" imgW="58392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6700" y="2759075"/>
                        <a:ext cx="1925638" cy="53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646014"/>
              </p:ext>
            </p:extLst>
          </p:nvPr>
        </p:nvGraphicFramePr>
        <p:xfrm>
          <a:off x="622300" y="3373438"/>
          <a:ext cx="1214438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1" name="Уравнение" r:id="rId11" imgW="368280" imgH="177480" progId="Equation.3">
                  <p:embed/>
                </p:oleObj>
              </mc:Choice>
              <mc:Fallback>
                <p:oleObj name="Уравнение" r:id="rId11" imgW="36828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2300" y="3373438"/>
                        <a:ext cx="1214438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543831" y="1633279"/>
            <a:ext cx="1616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122145"/>
              </p:ext>
            </p:extLst>
          </p:nvPr>
        </p:nvGraphicFramePr>
        <p:xfrm>
          <a:off x="4824401" y="1771572"/>
          <a:ext cx="2143060" cy="1157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2" name="Уравнение" r:id="rId13" imgW="774360" imgH="419040" progId="Equation.3">
                  <p:embed/>
                </p:oleObj>
              </mc:Choice>
              <mc:Fallback>
                <p:oleObj name="Уравнение" r:id="rId13" imgW="7743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4401" y="1771572"/>
                        <a:ext cx="2143060" cy="115793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Прямая со стрелкой 18"/>
          <p:cNvCxnSpPr/>
          <p:nvPr/>
        </p:nvCxnSpPr>
        <p:spPr>
          <a:xfrm>
            <a:off x="3152349" y="2587843"/>
            <a:ext cx="54504" cy="190795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166842" y="2634079"/>
            <a:ext cx="773349" cy="1679833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2429066" y="2645339"/>
            <a:ext cx="699690" cy="1633121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Дуга 24"/>
          <p:cNvSpPr/>
          <p:nvPr/>
        </p:nvSpPr>
        <p:spPr>
          <a:xfrm rot="10800000">
            <a:off x="2441782" y="3871674"/>
            <a:ext cx="1530144" cy="624125"/>
          </a:xfrm>
          <a:prstGeom prst="arc">
            <a:avLst>
              <a:gd name="adj1" fmla="val 11290103"/>
              <a:gd name="adj2" fmla="val 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610160" flipV="1">
            <a:off x="2783684" y="2782935"/>
            <a:ext cx="488963" cy="97569"/>
          </a:xfrm>
          <a:prstGeom prst="arc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19876"/>
              </p:ext>
            </p:extLst>
          </p:nvPr>
        </p:nvGraphicFramePr>
        <p:xfrm>
          <a:off x="3064346" y="2945151"/>
          <a:ext cx="1905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" name="Уравнение" r:id="rId15" imgW="190440" imgH="177480" progId="Equation.3">
                  <p:embed/>
                </p:oleObj>
              </mc:Choice>
              <mc:Fallback>
                <p:oleObj name="Уравнение" r:id="rId15" imgW="19044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064346" y="2945151"/>
                        <a:ext cx="1905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Объект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290441"/>
              </p:ext>
            </p:extLst>
          </p:nvPr>
        </p:nvGraphicFramePr>
        <p:xfrm>
          <a:off x="3233738" y="3606800"/>
          <a:ext cx="1524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4" name="Уравнение" r:id="rId17" imgW="152280" imgH="164880" progId="Equation.3">
                  <p:embed/>
                </p:oleObj>
              </mc:Choice>
              <mc:Fallback>
                <p:oleObj name="Уравнение" r:id="rId17" imgW="152280" imgH="164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233738" y="3606800"/>
                        <a:ext cx="1524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Объект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149911"/>
              </p:ext>
            </p:extLst>
          </p:nvPr>
        </p:nvGraphicFramePr>
        <p:xfrm>
          <a:off x="3238499" y="4484687"/>
          <a:ext cx="273957" cy="426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" name="Уравнение" r:id="rId19" imgW="114120" imgH="177480" progId="Equation.3">
                  <p:embed/>
                </p:oleObj>
              </mc:Choice>
              <mc:Fallback>
                <p:oleObj name="Уравнение" r:id="rId19" imgW="11412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238499" y="4484687"/>
                        <a:ext cx="273957" cy="426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Объект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420835"/>
              </p:ext>
            </p:extLst>
          </p:nvPr>
        </p:nvGraphicFramePr>
        <p:xfrm>
          <a:off x="4309174" y="3404403"/>
          <a:ext cx="6584950" cy="134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6" name="Уравнение" r:id="rId21" imgW="2044440" imgH="419040" progId="Equation.3">
                  <p:embed/>
                </p:oleObj>
              </mc:Choice>
              <mc:Fallback>
                <p:oleObj name="Уравнение" r:id="rId21" imgW="20444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9174" y="3404403"/>
                        <a:ext cx="6584950" cy="134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7995400" y="5459855"/>
            <a:ext cx="943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6" name="Объект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244424"/>
              </p:ext>
            </p:extLst>
          </p:nvPr>
        </p:nvGraphicFramePr>
        <p:xfrm>
          <a:off x="9352232" y="5459855"/>
          <a:ext cx="10160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" name="Уравнение" r:id="rId23" imgW="545760" imgH="203040" progId="Equation.3">
                  <p:embed/>
                </p:oleObj>
              </mc:Choice>
              <mc:Fallback>
                <p:oleObj name="Уравнение" r:id="rId23" imgW="5457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352232" y="5459855"/>
                        <a:ext cx="10160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107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5" grpId="0" animBg="1"/>
      <p:bldP spid="27" grpId="0" animBg="1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960139"/>
              </p:ext>
            </p:extLst>
          </p:nvPr>
        </p:nvGraphicFramePr>
        <p:xfrm>
          <a:off x="8557973" y="1159420"/>
          <a:ext cx="2092325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" name="Уравнение" r:id="rId8" imgW="901440" imgH="419040" progId="Equation.3">
                  <p:embed/>
                </p:oleObj>
              </mc:Choice>
              <mc:Fallback>
                <p:oleObj name="Уравнение" r:id="rId8" imgW="9014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57973" y="1159420"/>
                        <a:ext cx="2092325" cy="973138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971734"/>
              </p:ext>
            </p:extLst>
          </p:nvPr>
        </p:nvGraphicFramePr>
        <p:xfrm>
          <a:off x="1258888" y="1381125"/>
          <a:ext cx="26606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9" name="Уравнение" r:id="rId10" imgW="939600" imgH="203040" progId="Equation.3">
                  <p:embed/>
                </p:oleObj>
              </mc:Choice>
              <mc:Fallback>
                <p:oleObj name="Уравнение" r:id="rId10" imgW="9396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381125"/>
                        <a:ext cx="2660650" cy="57467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252720"/>
              </p:ext>
            </p:extLst>
          </p:nvPr>
        </p:nvGraphicFramePr>
        <p:xfrm>
          <a:off x="1473543" y="2437358"/>
          <a:ext cx="171291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" name="Уравнение" r:id="rId12" imgW="723600" imgH="419040" progId="Equation.3">
                  <p:embed/>
                </p:oleObj>
              </mc:Choice>
              <mc:Fallback>
                <p:oleObj name="Уравнение" r:id="rId12" imgW="7236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543" y="2437358"/>
                        <a:ext cx="1712913" cy="990600"/>
                      </a:xfrm>
                      <a:prstGeom prst="rect">
                        <a:avLst/>
                      </a:prstGeom>
                      <a:solidFill>
                        <a:srgbClr val="FF99FF"/>
                      </a:solidFill>
                      <a:ln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202783"/>
              </p:ext>
            </p:extLst>
          </p:nvPr>
        </p:nvGraphicFramePr>
        <p:xfrm>
          <a:off x="8533366" y="2748410"/>
          <a:ext cx="214153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1" name="Уравнение" r:id="rId14" imgW="850680" imgH="419040" progId="Equation.3">
                  <p:embed/>
                </p:oleObj>
              </mc:Choice>
              <mc:Fallback>
                <p:oleObj name="Уравнение" r:id="rId14" imgW="850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3366" y="2748410"/>
                        <a:ext cx="2141538" cy="1054100"/>
                      </a:xfrm>
                      <a:prstGeom prst="rect">
                        <a:avLst/>
                      </a:prstGeom>
                      <a:solidFill>
                        <a:srgbClr val="3CAEB4"/>
                      </a:solidFill>
                      <a:ln>
                        <a:solidFill>
                          <a:srgbClr val="48A89F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410369" y="285951"/>
            <a:ext cx="8251748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Вставить вместо *  пропущенные числа , буквы или слова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69963" y="247715"/>
            <a:ext cx="2557643" cy="417512"/>
          </a:xfrm>
          <a:prstGeom prst="rect">
            <a:avLst/>
          </a:prstGeom>
          <a:noFill/>
          <a:ln w="28575">
            <a:solidFill>
              <a:schemeClr val="accent6"/>
            </a:solidFill>
            <a:prstDash val="lgDash"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Подведём итоги                      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8201" y="1500658"/>
            <a:ext cx="30168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39445" y="2656608"/>
            <a:ext cx="301686" cy="369332"/>
          </a:xfrm>
          <a:prstGeom prst="rect">
            <a:avLst/>
          </a:prstGeom>
          <a:solidFill>
            <a:srgbClr val="FF3300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799087" y="1431813"/>
            <a:ext cx="30168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881485" y="3025940"/>
            <a:ext cx="301686" cy="369332"/>
          </a:xfrm>
          <a:prstGeom prst="rect">
            <a:avLst/>
          </a:prstGeom>
          <a:solidFill>
            <a:srgbClr val="D61AC9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68693" y="3988048"/>
            <a:ext cx="33054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472905" y="3941881"/>
            <a:ext cx="9045361" cy="461665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изменится длина окружности, если радиус увеличить в 3 раза?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86456" y="4542918"/>
            <a:ext cx="5227521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       **********            в 3 раза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41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2483" y="1057410"/>
            <a:ext cx="5501330" cy="1540450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Произошла техногенная авария – провал грунта.    Вид образовавшегося провала имеет круглую форму. Составить и решить задачу.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94260" y="170801"/>
            <a:ext cx="3432911" cy="45971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C:\Users\админ\Downloads\other (2312)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71" y="0"/>
            <a:ext cx="1485832" cy="789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админ\Desktop\Без названия (5)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83" y="5563961"/>
            <a:ext cx="1485832" cy="110385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602646" y="5911729"/>
            <a:ext cx="1660439" cy="7560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Ф С Ё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5190428" y="178460"/>
            <a:ext cx="6690670" cy="4691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114-116,  № 1101,1106  (составить и решить задачу)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483" y="2686425"/>
            <a:ext cx="1122026" cy="1063281"/>
          </a:xfrm>
          <a:prstGeom prst="rect">
            <a:avLst/>
          </a:prstGeom>
        </p:spPr>
      </p:pic>
      <p:pic>
        <p:nvPicPr>
          <p:cNvPr id="15362" name="Picture 2" descr="https://i.mycdn.me/image?id=857984378381&amp;t=35&amp;plc=WEB&amp;tkn=*AFNtFs4-XOtbCkfqHY9ANgXYsc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055" y="789310"/>
            <a:ext cx="5106573" cy="347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5"/>
          <p:cNvSpPr txBox="1">
            <a:spLocks/>
          </p:cNvSpPr>
          <p:nvPr/>
        </p:nvSpPr>
        <p:spPr>
          <a:xfrm>
            <a:off x="5501330" y="4456075"/>
            <a:ext cx="6106255" cy="2104464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Германия,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Габленц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всей Европы едут сюда, чтобы разгадать секрет моста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Ракотцбрюке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Полукруглая дуга из базальта сама по себе производит впечатление, а когда уровень воды поднимается до определенной отметки, то отражение моста создает иллюзию идеальной окружности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бъект 5"/>
          <p:cNvSpPr txBox="1">
            <a:spLocks/>
          </p:cNvSpPr>
          <p:nvPr/>
        </p:nvSpPr>
        <p:spPr>
          <a:xfrm>
            <a:off x="302483" y="3943270"/>
            <a:ext cx="5501330" cy="1565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u="sng" dirty="0" smtClean="0">
                <a:solidFill>
                  <a:srgbClr val="D61A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вопросов: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Определить……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нужно предпринять, чтобы….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Найти …..  и др.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69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5" grpId="0"/>
      <p:bldP spid="10" grpId="0"/>
      <p:bldP spid="11" grpId="0" animBg="1"/>
      <p:bldP spid="12" grpId="0" animBg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037" y="1857375"/>
            <a:ext cx="10515600" cy="1844487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Формирование </a:t>
            </a:r>
            <a:r>
              <a:rPr lang="ru-RU" b="1" dirty="0">
                <a:solidFill>
                  <a:srgbClr val="FF0000"/>
                </a:solidFill>
              </a:rPr>
              <a:t>РУУД приёмом </a:t>
            </a:r>
            <a:r>
              <a:rPr lang="ru-RU" b="1" dirty="0" smtClean="0">
                <a:solidFill>
                  <a:srgbClr val="FF0000"/>
                </a:solidFill>
              </a:rPr>
              <a:t>«Моделирование </a:t>
            </a:r>
            <a:r>
              <a:rPr lang="ru-RU" b="1" dirty="0">
                <a:solidFill>
                  <a:srgbClr val="FF0000"/>
                </a:solidFill>
              </a:rPr>
              <a:t>жизненных ситуаций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9837" y="3945632"/>
            <a:ext cx="4898456" cy="1613605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Чуйкова Светлана Юрьевна,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категории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МБОУ СОШ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«Горки-Х»,  п. Горки 10, </a:t>
            </a:r>
            <a:r>
              <a:rPr lang="ru-RU" sz="2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Одинцовского района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Московской области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админ\Desktop\images (16)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71" y="0"/>
            <a:ext cx="2466975" cy="1857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312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9529" y="637406"/>
            <a:ext cx="11338558" cy="646331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целеполагание - как постановка учебной задачи на основе соотнесения того, что уже известно и усвоено учащимся, и того, что еще неизвестно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;( поставлены цели, приведён пример их учебника 6 класса)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82684" y="186180"/>
            <a:ext cx="3493477" cy="2462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Регулятивные УУД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0928" y="1409822"/>
            <a:ext cx="11338558" cy="923330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планирование - определение последовательности промежуточных целей с учетом конечного результата; составление плана и последовательности действий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;(заданы вопросы и в каждой задаче рассмотрен план решения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), дано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домашнее задание с возможными вопросами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7537" y="3145856"/>
            <a:ext cx="11338559" cy="1200329"/>
          </a:xfrm>
          <a:prstGeom prst="rect">
            <a:avLst/>
          </a:prstGeom>
          <a:ln w="381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прогнозирование – предвосхищение результата и уровня усвоения; его временных характеристик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;( получены ответы на вопросы о реальности полученных результатов,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контроль в форме сличения способа действия и его результата с заданным эталоном с целью обнаружения отклонений от него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;( проведён математический диктант)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928" y="4479434"/>
            <a:ext cx="11591778" cy="415755"/>
          </a:xfrm>
          <a:prstGeom prst="rect">
            <a:avLst/>
          </a:prstGeom>
          <a:ln w="381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285750" indent="-285750" algn="ctr">
              <a:lnSpc>
                <a:spcPts val="12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контроль в форме сличения способа действия и его результата с заданным эталоном с целью обнаружения отклонений от него;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5930" y="4978826"/>
            <a:ext cx="11373730" cy="923330"/>
          </a:xfrm>
          <a:prstGeom prst="rect">
            <a:avLst/>
          </a:prstGeom>
          <a:ln w="28575">
            <a:solidFill>
              <a:srgbClr val="D61AC9"/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коррекция – внесение необходимых дополнений и корректив в план и способ действия в случае расхождения ожидаемого результата действия и его реального продукта; (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проведены взаимные проверки  и дана оценка результатов) ( внесены исправления в неверные ответы) </a:t>
            </a:r>
            <a:endParaRPr lang="ru-RU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5206" y="5967109"/>
            <a:ext cx="11338559" cy="646331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способность к мобилизации сил и энергии; способность к волевому усилию – выбору в ситуации мотивационного конфликта и к преодолению препятствий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1816" y="2402841"/>
            <a:ext cx="11612881" cy="61555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Поставленные </a:t>
            </a:r>
            <a:r>
              <a:rPr lang="ru-RU" sz="16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помочь освоить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значимость изучение материала и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связать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жизненными ситуациями; самостоятельно оценить свои возможности и сделать вывод о «пробелах» в знаниях учащихся и др. </a:t>
            </a:r>
            <a:r>
              <a:rPr lang="ru-RU" sz="16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реализованы</a:t>
            </a:r>
            <a:endParaRPr lang="ru-RU" sz="1600" b="1" i="1" u="sng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5206" y="64000"/>
            <a:ext cx="2117189" cy="5539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ВЫВОДЫ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3460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9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админ\Downloads\other (2487)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220663"/>
            <a:ext cx="685800" cy="90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49" y="403543"/>
            <a:ext cx="9144000" cy="598318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</p:pic>
      <p:sp>
        <p:nvSpPr>
          <p:cNvPr id="2" name="TextBox 1"/>
          <p:cNvSpPr txBox="1"/>
          <p:nvPr/>
        </p:nvSpPr>
        <p:spPr>
          <a:xfrm>
            <a:off x="10668000" y="1617785"/>
            <a:ext cx="825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Б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29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5077" y="2912013"/>
            <a:ext cx="88810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  <a:endParaRPr lang="ru-RU" sz="66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админ\Downloads\other (429)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7663" y="2688937"/>
            <a:ext cx="1098356" cy="1331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админ\Downloads\other (2106)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562" y="527148"/>
            <a:ext cx="1737653" cy="1554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534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2405" y="2753043"/>
            <a:ext cx="9144000" cy="2387600"/>
          </a:xfr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perspectiveContrastingLeftFacing"/>
            <a:lightRig rig="threePt" dir="t"/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окружности.</a:t>
            </a:r>
            <a:b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Площадь круга.</a:t>
            </a:r>
            <a:b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кругового сектора</a:t>
            </a:r>
            <a:endParaRPr lang="ru-RU" sz="5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1" y="130601"/>
            <a:ext cx="3129471" cy="21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85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6452" y="350013"/>
            <a:ext cx="6787551" cy="1325563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циркуля- не проблема!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97" y="1675576"/>
            <a:ext cx="4235114" cy="3704777"/>
          </a:xfrm>
          <a:prstGeom prst="rect">
            <a:avLst/>
          </a:prstGeom>
        </p:spPr>
      </p:pic>
      <p:pic>
        <p:nvPicPr>
          <p:cNvPr id="6" name="Объект 5" descr="C:\Users\админ\Downloads\other (1061).gif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03" y="350012"/>
            <a:ext cx="1580297" cy="2221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418" y="3075527"/>
            <a:ext cx="527685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8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9490" y="114577"/>
            <a:ext cx="1291448" cy="517558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Повторим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170" y="807346"/>
            <a:ext cx="2483813" cy="639770"/>
          </a:xfrm>
          <a:prstGeom prst="rect">
            <a:avLst/>
          </a:prstGeom>
          <a:ln w="28575">
            <a:solidFill>
              <a:schemeClr val="accent5"/>
            </a:solidFill>
            <a:prstDash val="lgDash"/>
          </a:ln>
        </p:spPr>
      </p:pic>
      <p:sp>
        <p:nvSpPr>
          <p:cNvPr id="7" name="Овал 6"/>
          <p:cNvSpPr/>
          <p:nvPr/>
        </p:nvSpPr>
        <p:spPr>
          <a:xfrm>
            <a:off x="5879214" y="171727"/>
            <a:ext cx="1321685" cy="133998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3840" y="1942658"/>
            <a:ext cx="3083872" cy="442661"/>
          </a:xfrm>
          <a:prstGeom prst="rect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  <a:prstDash val="lgDash"/>
          </a:ln>
        </p:spPr>
      </p:pic>
      <p:sp>
        <p:nvSpPr>
          <p:cNvPr id="10" name="Овал 9"/>
          <p:cNvSpPr/>
          <p:nvPr/>
        </p:nvSpPr>
        <p:spPr>
          <a:xfrm>
            <a:off x="4606004" y="1320034"/>
            <a:ext cx="1419889" cy="130886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540056" y="806001"/>
            <a:ext cx="45719" cy="71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334145" y="1907238"/>
            <a:ext cx="45719" cy="71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377207" y="1511713"/>
            <a:ext cx="502007" cy="4627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7170" y="3344667"/>
            <a:ext cx="2802100" cy="445193"/>
          </a:xfrm>
          <a:prstGeom prst="rect">
            <a:avLst/>
          </a:prstGeom>
          <a:ln w="28575">
            <a:solidFill>
              <a:srgbClr val="FF0000"/>
            </a:solidFill>
            <a:prstDash val="lgDash"/>
          </a:ln>
        </p:spPr>
      </p:pic>
      <p:sp>
        <p:nvSpPr>
          <p:cNvPr id="18" name="Овал 17"/>
          <p:cNvSpPr/>
          <p:nvPr/>
        </p:nvSpPr>
        <p:spPr>
          <a:xfrm>
            <a:off x="3942496" y="3257550"/>
            <a:ext cx="1467703" cy="13525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679315" y="3888369"/>
            <a:ext cx="45719" cy="71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4183262" y="3423872"/>
            <a:ext cx="1037823" cy="95639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Рисунок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12710" y="5323564"/>
            <a:ext cx="1342110" cy="577853"/>
          </a:xfrm>
          <a:prstGeom prst="rect">
            <a:avLst/>
          </a:prstGeom>
          <a:ln w="28575">
            <a:solidFill>
              <a:srgbClr val="00B050"/>
            </a:solidFill>
            <a:prstDash val="lgDash"/>
          </a:ln>
        </p:spPr>
      </p:pic>
      <p:graphicFrame>
        <p:nvGraphicFramePr>
          <p:cNvPr id="23" name="Объект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642732"/>
              </p:ext>
            </p:extLst>
          </p:nvPr>
        </p:nvGraphicFramePr>
        <p:xfrm>
          <a:off x="3507758" y="1876174"/>
          <a:ext cx="814913" cy="509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7" name="Уравнение" r:id="rId12" imgW="330120" imgH="203040" progId="Equation.3">
                  <p:embed/>
                </p:oleObj>
              </mc:Choice>
              <mc:Fallback>
                <p:oleObj name="Уравнение" r:id="rId12" imgW="3301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07758" y="1876174"/>
                        <a:ext cx="814913" cy="50914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Рисунок 3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13043" y="5035552"/>
            <a:ext cx="2099497" cy="1403348"/>
          </a:xfrm>
          <a:prstGeom prst="rect">
            <a:avLst/>
          </a:prstGeom>
        </p:spPr>
      </p:pic>
      <p:graphicFrame>
        <p:nvGraphicFramePr>
          <p:cNvPr id="33" name="Объект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852369"/>
              </p:ext>
            </p:extLst>
          </p:nvPr>
        </p:nvGraphicFramePr>
        <p:xfrm>
          <a:off x="3136651" y="3148523"/>
          <a:ext cx="554990" cy="706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8" name="Уравнение" r:id="rId15" imgW="139680" imgH="177480" progId="Equation.3">
                  <p:embed/>
                </p:oleObj>
              </mc:Choice>
              <mc:Fallback>
                <p:oleObj name="Уравнение" r:id="rId15" imgW="13968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36651" y="3148523"/>
                        <a:ext cx="554990" cy="706351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6498201" y="5440335"/>
            <a:ext cx="5417574" cy="40011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плоскости, ограниченная окружностью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393426" y="3548128"/>
            <a:ext cx="5627124" cy="707886"/>
          </a:xfrm>
          <a:prstGeom prst="rect">
            <a:avLst/>
          </a:prstGeom>
          <a:noFill/>
          <a:ln w="28575">
            <a:solidFill>
              <a:srgbClr val="FF33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Отрезок, соединяющий  две точки окружности, и проходящий через её центр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49550" y="209015"/>
            <a:ext cx="3994455" cy="101566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Множество точек плоскости, равноудалённых от некоторой точки ( центра)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19013" y="1810045"/>
            <a:ext cx="3994455" cy="707886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Отрезок, соединяющий  точку окружности с центром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3" name="Рисунок 52" descr="C:\Users\админ\Desktop\917186803.gif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" y="-11925"/>
            <a:ext cx="952500" cy="571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864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0" grpId="0" animBg="1"/>
      <p:bldP spid="11" grpId="0" animBg="1"/>
      <p:bldP spid="12" grpId="0" animBg="1"/>
      <p:bldP spid="18" grpId="0" animBg="1"/>
      <p:bldP spid="19" grpId="0" animBg="1"/>
      <p:bldP spid="43" grpId="0" animBg="1"/>
      <p:bldP spid="44" grpId="0" animBg="1"/>
      <p:bldP spid="45" grpId="0" animBg="1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3537" y="1644864"/>
            <a:ext cx="1335771" cy="1287375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146091"/>
              </p:ext>
            </p:extLst>
          </p:nvPr>
        </p:nvGraphicFramePr>
        <p:xfrm>
          <a:off x="3799164" y="1644864"/>
          <a:ext cx="2180273" cy="973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0" name="Уравнение" r:id="rId7" imgW="939600" imgH="419040" progId="Equation.3">
                  <p:embed/>
                </p:oleObj>
              </mc:Choice>
              <mc:Fallback>
                <p:oleObj name="Уравнение" r:id="rId7" imgW="9396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164" y="1644864"/>
                        <a:ext cx="2180273" cy="973014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3537" y="41671"/>
            <a:ext cx="1289842" cy="1229144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47244"/>
              </p:ext>
            </p:extLst>
          </p:nvPr>
        </p:nvGraphicFramePr>
        <p:xfrm>
          <a:off x="3642466" y="546374"/>
          <a:ext cx="2659245" cy="575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" name="Уравнение" r:id="rId10" imgW="939600" imgH="203040" progId="Equation.3">
                  <p:embed/>
                </p:oleObj>
              </mc:Choice>
              <mc:Fallback>
                <p:oleObj name="Уравнение" r:id="rId10" imgW="9396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2466" y="546374"/>
                        <a:ext cx="2659245" cy="575404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783048"/>
              </p:ext>
            </p:extLst>
          </p:nvPr>
        </p:nvGraphicFramePr>
        <p:xfrm>
          <a:off x="3882397" y="3599575"/>
          <a:ext cx="1832839" cy="990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" name="Уравнение" r:id="rId12" imgW="774360" imgH="419040" progId="Equation.3">
                  <p:embed/>
                </p:oleObj>
              </mc:Choice>
              <mc:Fallback>
                <p:oleObj name="Уравнение" r:id="rId12" imgW="7743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2397" y="3599575"/>
                        <a:ext cx="1832839" cy="99031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79041" y="3400621"/>
            <a:ext cx="1504764" cy="12782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79041" y="4899068"/>
            <a:ext cx="1575661" cy="1473345"/>
          </a:xfrm>
          <a:prstGeom prst="rect">
            <a:avLst/>
          </a:prstGeom>
        </p:spPr>
      </p:pic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482162"/>
              </p:ext>
            </p:extLst>
          </p:nvPr>
        </p:nvGraphicFramePr>
        <p:xfrm>
          <a:off x="3882397" y="4908599"/>
          <a:ext cx="2013808" cy="1053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3" name="Уравнение" r:id="rId16" imgW="799920" imgH="419040" progId="Equation.3">
                  <p:embed/>
                </p:oleObj>
              </mc:Choice>
              <mc:Fallback>
                <p:oleObj name="Уравнение" r:id="rId16" imgW="7999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2397" y="4908599"/>
                        <a:ext cx="2013808" cy="1053541"/>
                      </a:xfrm>
                      <a:prstGeom prst="rect">
                        <a:avLst/>
                      </a:prstGeom>
                      <a:solidFill>
                        <a:srgbClr val="FF99FF"/>
                      </a:solidFill>
                      <a:ln>
                        <a:solidFill>
                          <a:srgbClr val="D61AC9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571412" y="456188"/>
            <a:ext cx="3994455" cy="40011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Длина окружности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71412" y="1731261"/>
            <a:ext cx="3994455" cy="40011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Площадь круга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71412" y="3511294"/>
            <a:ext cx="3994455" cy="400110"/>
          </a:xfrm>
          <a:prstGeom prst="rect">
            <a:avLst/>
          </a:prstGeom>
          <a:noFill/>
          <a:ln w="28575">
            <a:solidFill>
              <a:srgbClr val="FF33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Длина дуги окружности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71412" y="5291328"/>
            <a:ext cx="3994455" cy="400110"/>
          </a:xfrm>
          <a:prstGeom prst="rect">
            <a:avLst/>
          </a:prstGeom>
          <a:noFill/>
          <a:ln w="28575">
            <a:solidFill>
              <a:srgbClr val="D61AC9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Площадь кругового сектора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75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3754" y="230193"/>
            <a:ext cx="1795096" cy="666622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1122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админ\Desktop\282750074.gi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70" y="4681724"/>
            <a:ext cx="1395215" cy="147142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52400" y="1060546"/>
            <a:ext cx="12039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Вокруг</a:t>
            </a:r>
            <a:r>
              <a:rPr lang="ru-RU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круглой клумбы, радиус которой равен </a:t>
            </a:r>
          </a:p>
          <a:p>
            <a:r>
              <a:rPr lang="ru-RU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м, проложена дорожка, шириной 1 м. </a:t>
            </a:r>
            <a:r>
              <a:rPr lang="ru-RU" sz="44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песка, чтобы посыпать дорожку, если </a:t>
            </a:r>
          </a:p>
          <a:p>
            <a:r>
              <a:rPr lang="ru-RU" sz="4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        дорожки  требуется 0,8        песка? </a:t>
            </a:r>
            <a:endParaRPr lang="ru-RU" sz="4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822025"/>
              </p:ext>
            </p:extLst>
          </p:nvPr>
        </p:nvGraphicFramePr>
        <p:xfrm>
          <a:off x="1331302" y="3079845"/>
          <a:ext cx="668383" cy="629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2" name="Уравнение" r:id="rId5" imgW="215640" imgH="203040" progId="Equation.3">
                  <p:embed/>
                </p:oleObj>
              </mc:Choice>
              <mc:Fallback>
                <p:oleObj name="Уравнение" r:id="rId5" imgW="21564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31302" y="3079845"/>
                        <a:ext cx="668383" cy="629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725223"/>
              </p:ext>
            </p:extLst>
          </p:nvPr>
        </p:nvGraphicFramePr>
        <p:xfrm>
          <a:off x="7958138" y="3153078"/>
          <a:ext cx="729532" cy="555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3" name="Уравнение" r:id="rId7" imgW="266400" imgH="203040" progId="Equation.3">
                  <p:embed/>
                </p:oleObj>
              </mc:Choice>
              <mc:Fallback>
                <p:oleObj name="Уравнение" r:id="rId7" imgW="2664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58138" y="3153078"/>
                        <a:ext cx="729532" cy="5558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54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747" y="272557"/>
            <a:ext cx="10365900" cy="634146"/>
          </a:xfrm>
          <a:prstGeom prst="rect">
            <a:avLst/>
          </a:prstGeom>
        </p:spPr>
      </p:pic>
      <p:sp>
        <p:nvSpPr>
          <p:cNvPr id="3" name="Блок-схема: узел 2"/>
          <p:cNvSpPr/>
          <p:nvPr/>
        </p:nvSpPr>
        <p:spPr>
          <a:xfrm>
            <a:off x="1195754" y="2548174"/>
            <a:ext cx="2110154" cy="2094163"/>
          </a:xfrm>
          <a:prstGeom prst="flowChartConnecto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 descr="C:\Users\админ\Downloads\561893026.gif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577" y="2917071"/>
            <a:ext cx="1248508" cy="135636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Прямая со стрелкой 4"/>
          <p:cNvCxnSpPr/>
          <p:nvPr/>
        </p:nvCxnSpPr>
        <p:spPr>
          <a:xfrm flipH="1" flipV="1">
            <a:off x="1362809" y="2999351"/>
            <a:ext cx="888022" cy="5959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601906" y="2768518"/>
            <a:ext cx="648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7" name="Кольцо 6"/>
          <p:cNvSpPr/>
          <p:nvPr/>
        </p:nvSpPr>
        <p:spPr>
          <a:xfrm>
            <a:off x="184639" y="1564232"/>
            <a:ext cx="4132384" cy="4062046"/>
          </a:xfrm>
          <a:prstGeom prst="don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079102" y="2407298"/>
            <a:ext cx="727788" cy="50977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397063" y="2768517"/>
            <a:ext cx="409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400053" y="3900196"/>
            <a:ext cx="816337" cy="373243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411159"/>
              </p:ext>
            </p:extLst>
          </p:nvPr>
        </p:nvGraphicFramePr>
        <p:xfrm>
          <a:off x="267702" y="3286700"/>
          <a:ext cx="723045" cy="489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Уравнение" r:id="rId7" imgW="241200" imgH="164880" progId="Equation.3">
                  <p:embed/>
                </p:oleObj>
              </mc:Choice>
              <mc:Fallback>
                <p:oleObj name="Уравнение" r:id="rId7" imgW="241200" imgH="164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7702" y="3286700"/>
                        <a:ext cx="723045" cy="4891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80775" y="1022119"/>
            <a:ext cx="7463829" cy="50507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15874" y="1509267"/>
            <a:ext cx="8276126" cy="732342"/>
          </a:xfrm>
          <a:prstGeom prst="rect">
            <a:avLst/>
          </a:prstGeom>
        </p:spPr>
      </p:pic>
      <p:pic>
        <p:nvPicPr>
          <p:cNvPr id="18" name="Рисунок 17" descr="C:\Users\админ\Downloads\47796370.gif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696" y="3493976"/>
            <a:ext cx="1898162" cy="1785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админ\Downloads\662498026.gif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937" y="3650117"/>
            <a:ext cx="1384301" cy="178408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Прямая со стрелкой 20"/>
          <p:cNvCxnSpPr>
            <a:endCxn id="7" idx="3"/>
          </p:cNvCxnSpPr>
          <p:nvPr/>
        </p:nvCxnSpPr>
        <p:spPr>
          <a:xfrm flipH="1">
            <a:off x="789813" y="3595255"/>
            <a:ext cx="1461018" cy="1436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16390" y="4705973"/>
            <a:ext cx="648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42996" y="5588798"/>
            <a:ext cx="81629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12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animBg="1"/>
      <p:bldP spid="10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4735" y="671418"/>
            <a:ext cx="2516350" cy="2331631"/>
          </a:xfrm>
          <a:prstGeom prst="rect">
            <a:avLst/>
          </a:prstGeom>
        </p:spPr>
      </p:pic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850185"/>
              </p:ext>
            </p:extLst>
          </p:nvPr>
        </p:nvGraphicFramePr>
        <p:xfrm>
          <a:off x="4728932" y="202282"/>
          <a:ext cx="2081671" cy="730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Уравнение" r:id="rId4" imgW="723600" imgH="253800" progId="Equation.3">
                  <p:embed/>
                </p:oleObj>
              </mc:Choice>
              <mc:Fallback>
                <p:oleObj name="Уравнение" r:id="rId4" imgW="72360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28932" y="202282"/>
                        <a:ext cx="2081671" cy="7304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90673"/>
              </p:ext>
            </p:extLst>
          </p:nvPr>
        </p:nvGraphicFramePr>
        <p:xfrm>
          <a:off x="8340749" y="160664"/>
          <a:ext cx="2959100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Уравнение" r:id="rId6" imgW="1028520" imgH="253800" progId="Equation.3">
                  <p:embed/>
                </p:oleObj>
              </mc:Choice>
              <mc:Fallback>
                <p:oleObj name="Уравнение" r:id="rId6" imgW="102852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40749" y="160664"/>
                        <a:ext cx="2959100" cy="73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5255" y="3285762"/>
            <a:ext cx="619125" cy="60007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57390" y="3264350"/>
            <a:ext cx="676275" cy="63817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83777" y="3996950"/>
            <a:ext cx="1876425" cy="82867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7871" y="5028376"/>
            <a:ext cx="1019175" cy="8096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32520" y="4985519"/>
            <a:ext cx="676275" cy="628538"/>
          </a:xfrm>
          <a:prstGeom prst="rect">
            <a:avLst/>
          </a:prstGeom>
        </p:spPr>
      </p:pic>
      <p:cxnSp>
        <p:nvCxnSpPr>
          <p:cNvPr id="24" name="Прямая со стрелкой 23"/>
          <p:cNvCxnSpPr/>
          <p:nvPr/>
        </p:nvCxnSpPr>
        <p:spPr>
          <a:xfrm>
            <a:off x="1427046" y="4377063"/>
            <a:ext cx="1330344" cy="92272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9" idx="1"/>
            <a:endCxn id="21" idx="3"/>
          </p:cNvCxnSpPr>
          <p:nvPr/>
        </p:nvCxnSpPr>
        <p:spPr>
          <a:xfrm flipH="1">
            <a:off x="1427046" y="4411288"/>
            <a:ext cx="956731" cy="102190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28932" y="862338"/>
            <a:ext cx="4619625" cy="88582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77540" y="1804390"/>
            <a:ext cx="3762375" cy="63817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21628" y="2475807"/>
            <a:ext cx="3609975" cy="56197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628021" y="3303577"/>
            <a:ext cx="2505075" cy="79057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69767" y="4613214"/>
            <a:ext cx="2428875" cy="485775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823325" y="4538387"/>
            <a:ext cx="2314575" cy="60007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8260031" y="5653335"/>
            <a:ext cx="943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14946" y="120807"/>
            <a:ext cx="15168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2339" y="202282"/>
            <a:ext cx="1284326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Дано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3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 =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ru-RU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= 1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 = 0,8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 =?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1114" y="4104828"/>
            <a:ext cx="866775" cy="542925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461114" y="4825625"/>
            <a:ext cx="8667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614946" y="4813913"/>
            <a:ext cx="13665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840314" y="4748438"/>
            <a:ext cx="3921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840314" y="4922238"/>
            <a:ext cx="3921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328427"/>
              </p:ext>
            </p:extLst>
          </p:nvPr>
        </p:nvGraphicFramePr>
        <p:xfrm>
          <a:off x="9632754" y="5597217"/>
          <a:ext cx="11112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Уравнение" r:id="rId20" imgW="596880" imgH="228600" progId="Equation.3">
                  <p:embed/>
                </p:oleObj>
              </mc:Choice>
              <mc:Fallback>
                <p:oleObj name="Уравнение" r:id="rId20" imgW="5968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32754" y="5597217"/>
                        <a:ext cx="11112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523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</TotalTime>
  <Words>771</Words>
  <Application>Microsoft Office PowerPoint</Application>
  <PresentationFormat>Широкоэкранный</PresentationFormat>
  <Paragraphs>101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Wingdings</vt:lpstr>
      <vt:lpstr>Тема Office</vt:lpstr>
      <vt:lpstr>Уравнение</vt:lpstr>
      <vt:lpstr>Презентация PowerPoint</vt:lpstr>
      <vt:lpstr> Формирование РУУД приёмом «Моделирование жизненных ситуаций»</vt:lpstr>
      <vt:lpstr> Длина окружности.  Площадь круга.  Площадь кругового сектора</vt:lpstr>
      <vt:lpstr> Нет циркуля- не проблема!</vt:lpstr>
      <vt:lpstr> Повторим </vt:lpstr>
      <vt:lpstr>Презентация PowerPoint</vt:lpstr>
      <vt:lpstr> № 1122 </vt:lpstr>
      <vt:lpstr>Презентация PowerPoint</vt:lpstr>
      <vt:lpstr>Презентация PowerPoint</vt:lpstr>
      <vt:lpstr> ( 6 класс,  Н.Я. Виленкин)</vt:lpstr>
      <vt:lpstr>№1119  Длина окружности цирковой арены равна 41 м. Найдите диаметр и  площадь арены. </vt:lpstr>
      <vt:lpstr>Межпредметные связи: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1122  Вокруг круглой клумбы, радиус которой равен 3м, проложена дорожка шириной 1 м. Сколько нужно песка, чтобы посыпать дорожку, если на         дорожки требуется             песка?</dc:title>
  <dc:creator>админ</dc:creator>
  <cp:lastModifiedBy>СЮ</cp:lastModifiedBy>
  <cp:revision>84</cp:revision>
  <dcterms:created xsi:type="dcterms:W3CDTF">2018-01-21T16:50:31Z</dcterms:created>
  <dcterms:modified xsi:type="dcterms:W3CDTF">2024-06-19T13:28:06Z</dcterms:modified>
</cp:coreProperties>
</file>