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Lst>
  <p:handoutMasterIdLst>
    <p:handoutMasterId r:id="rId29"/>
  </p:handoutMasterIdLst>
  <p:sldIdLst>
    <p:sldId id="306" r:id="rId2"/>
    <p:sldId id="360" r:id="rId3"/>
    <p:sldId id="358" r:id="rId4"/>
    <p:sldId id="368" r:id="rId5"/>
    <p:sldId id="349" r:id="rId6"/>
    <p:sldId id="359" r:id="rId7"/>
    <p:sldId id="346" r:id="rId8"/>
    <p:sldId id="351" r:id="rId9"/>
    <p:sldId id="362" r:id="rId10"/>
    <p:sldId id="353" r:id="rId11"/>
    <p:sldId id="363" r:id="rId12"/>
    <p:sldId id="300" r:id="rId13"/>
    <p:sldId id="329" r:id="rId14"/>
    <p:sldId id="364" r:id="rId15"/>
    <p:sldId id="350" r:id="rId16"/>
    <p:sldId id="348" r:id="rId17"/>
    <p:sldId id="365" r:id="rId18"/>
    <p:sldId id="355" r:id="rId19"/>
    <p:sldId id="347" r:id="rId20"/>
    <p:sldId id="366" r:id="rId21"/>
    <p:sldId id="356" r:id="rId22"/>
    <p:sldId id="354" r:id="rId23"/>
    <p:sldId id="367" r:id="rId24"/>
    <p:sldId id="357" r:id="rId25"/>
    <p:sldId id="345" r:id="rId26"/>
    <p:sldId id="361" r:id="rId27"/>
    <p:sldId id="352" r:id="rId28"/>
  </p:sldIdLst>
  <p:sldSz cx="28898850" cy="16256000"/>
  <p:notesSz cx="6858000" cy="9144000"/>
  <p:embeddedFontLst>
    <p:embeddedFont>
      <p:font typeface="Calibri" pitchFamily="34" charset="0"/>
      <p:regular r:id="rId30"/>
      <p:bold r:id="rId31"/>
      <p:italic r:id="rId32"/>
      <p:boldItalic r:id="rId33"/>
    </p:embeddedFont>
    <p:embeddedFont>
      <p:font typeface="AGReverance"/>
      <p:regular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120">
          <p15:clr>
            <a:srgbClr val="A4A3A4"/>
          </p15:clr>
        </p15:guide>
        <p15:guide id="2" pos="9102">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6FC"/>
    <a:srgbClr val="286B9C"/>
    <a:srgbClr val="6282AE"/>
    <a:srgbClr val="970102"/>
    <a:srgbClr val="9FC1E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31" d="100"/>
          <a:sy n="31" d="100"/>
        </p:scale>
        <p:origin x="-576" y="-90"/>
      </p:cViewPr>
      <p:guideLst>
        <p:guide orient="horz" pos="5120"/>
        <p:guide pos="9102"/>
      </p:guideLst>
    </p:cSldViewPr>
  </p:slideViewPr>
  <p:notesTextViewPr>
    <p:cViewPr>
      <p:scale>
        <a:sx n="1" d="1"/>
        <a:sy n="1" d="1"/>
      </p:scale>
      <p:origin x="0" y="0"/>
    </p:cViewPr>
  </p:notesTextViewPr>
  <p:notesViewPr>
    <p:cSldViewPr snapToGrid="0">
      <p:cViewPr varScale="1">
        <p:scale>
          <a:sx n="85" d="100"/>
          <a:sy n="85" d="100"/>
        </p:scale>
        <p:origin x="292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176A6A-78F5-497D-8DBD-E742F69EEF65}" type="datetimeFigureOut">
              <a:rPr lang="ru-RU" smtClean="0"/>
              <a:pPr/>
              <a:t>14.12.2021</a:t>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42440B-AB7E-4242-93E9-05806F789156}" type="slidenum">
              <a:rPr lang="ru-RU" smtClean="0"/>
              <a:pPr/>
              <a:t>‹#›</a:t>
            </a:fld>
            <a:endParaRPr lang="ru-RU"/>
          </a:p>
        </p:txBody>
      </p:sp>
    </p:spTree>
    <p:extLst>
      <p:ext uri="{BB962C8B-B14F-4D97-AF65-F5344CB8AC3E}">
        <p14:creationId xmlns:p14="http://schemas.microsoft.com/office/powerpoint/2010/main" val="321095556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9.jpeg"/><Relationship Id="rId4" Type="http://schemas.openxmlformats.org/officeDocument/2006/relationships/image" Target="../media/image8.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2" name="Picture 2" descr="http://clipart-library.com/images/8cEb949Ri.jpg"/>
          <p:cNvPicPr>
            <a:picLocks noChangeAspect="1" noChangeArrowheads="1"/>
          </p:cNvPicPr>
          <p:nvPr userDrawn="1"/>
        </p:nvPicPr>
        <p:blipFill>
          <a:blip r:embed="rId2" cstate="print">
            <a:clrChange>
              <a:clrFrom>
                <a:srgbClr val="FFF9EB"/>
              </a:clrFrom>
              <a:clrTo>
                <a:srgbClr val="FFF9EB">
                  <a:alpha val="0"/>
                </a:srgbClr>
              </a:clrTo>
            </a:clrChange>
            <a:extLst>
              <a:ext uri="{28A0092B-C50C-407E-A947-70E740481C1C}">
                <a14:useLocalDpi xmlns:a14="http://schemas.microsoft.com/office/drawing/2010/main"/>
              </a:ext>
            </a:extLst>
          </a:blip>
          <a:srcRect/>
          <a:stretch>
            <a:fillRect/>
          </a:stretch>
        </p:blipFill>
        <p:spPr bwMode="auto">
          <a:xfrm>
            <a:off x="1033098" y="10210499"/>
            <a:ext cx="5721886" cy="572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s://png.pngtree.com/element_origin_min_pic/16/05/30/21574c41ccc2a7e.jpg"/>
          <p:cNvPicPr>
            <a:picLocks noChangeAspect="1" noChangeArrowheads="1"/>
          </p:cNvPicPr>
          <p:nvPr userDrawn="1"/>
        </p:nvPicPr>
        <p:blipFill rotWithShape="1">
          <a:blip r:embed="rId3"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5400000">
            <a:off x="868468" y="568623"/>
            <a:ext cx="5398607" cy="509709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png.pngtree.com/element_origin_min_pic/16/05/30/21574c41ccc2a7e.jpg"/>
          <p:cNvPicPr>
            <a:picLocks noChangeAspect="1" noChangeArrowheads="1"/>
          </p:cNvPicPr>
          <p:nvPr userDrawn="1"/>
        </p:nvPicPr>
        <p:blipFill rotWithShape="1">
          <a:blip r:embed="rId4"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0800000">
            <a:off x="22157742" y="417868"/>
            <a:ext cx="5721885" cy="540232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png.pngtree.com/element_origin_min_pic/16/05/30/21574c41ccc2a7e.jpg"/>
          <p:cNvPicPr>
            <a:picLocks noChangeAspect="1" noChangeArrowheads="1"/>
          </p:cNvPicPr>
          <p:nvPr userDrawn="1"/>
        </p:nvPicPr>
        <p:blipFill rotWithShape="1">
          <a:blip r:embed="rId4"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6200000">
            <a:off x="22317524" y="10370282"/>
            <a:ext cx="5721885" cy="54023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900igr.net/up/datai/144527/0018-017-.png"/>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33150314" y="11384021"/>
            <a:ext cx="8528738" cy="117299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612356" y="2660416"/>
            <a:ext cx="21674138" cy="5659496"/>
          </a:xfrm>
        </p:spPr>
        <p:txBody>
          <a:bodyPr anchor="b"/>
          <a:lstStyle>
            <a:lvl1pPr algn="ctr">
              <a:defRPr sz="14222"/>
            </a:lvl1pPr>
          </a:lstStyle>
          <a:p>
            <a:r>
              <a:rPr lang="ru-RU"/>
              <a:t>Образец заголовка</a:t>
            </a:r>
            <a:endParaRPr lang="en-US" dirty="0"/>
          </a:p>
        </p:txBody>
      </p:sp>
      <p:sp>
        <p:nvSpPr>
          <p:cNvPr id="3" name="Subtitle 2"/>
          <p:cNvSpPr>
            <a:spLocks noGrp="1"/>
          </p:cNvSpPr>
          <p:nvPr>
            <p:ph type="subTitle" idx="1"/>
          </p:nvPr>
        </p:nvSpPr>
        <p:spPr>
          <a:xfrm>
            <a:off x="3612356" y="8538164"/>
            <a:ext cx="21674138" cy="3924769"/>
          </a:xfrm>
        </p:spPr>
        <p:txBody>
          <a:bodyPr/>
          <a:lstStyle>
            <a:lvl1pPr marL="0" indent="0" algn="ctr">
              <a:buNone/>
              <a:defRPr sz="5689"/>
            </a:lvl1pPr>
            <a:lvl2pPr marL="1083701" indent="0" algn="ctr">
              <a:buNone/>
              <a:defRPr sz="4741"/>
            </a:lvl2pPr>
            <a:lvl3pPr marL="2167402" indent="0" algn="ctr">
              <a:buNone/>
              <a:defRPr sz="4267"/>
            </a:lvl3pPr>
            <a:lvl4pPr marL="3251103" indent="0" algn="ctr">
              <a:buNone/>
              <a:defRPr sz="3792"/>
            </a:lvl4pPr>
            <a:lvl5pPr marL="4334805" indent="0" algn="ctr">
              <a:buNone/>
              <a:defRPr sz="3792"/>
            </a:lvl5pPr>
            <a:lvl6pPr marL="5418506" indent="0" algn="ctr">
              <a:buNone/>
              <a:defRPr sz="3792"/>
            </a:lvl6pPr>
            <a:lvl7pPr marL="6502207" indent="0" algn="ctr">
              <a:buNone/>
              <a:defRPr sz="3792"/>
            </a:lvl7pPr>
            <a:lvl8pPr marL="7585908" indent="0" algn="ctr">
              <a:buNone/>
              <a:defRPr sz="3792"/>
            </a:lvl8pPr>
            <a:lvl9pPr marL="8669609" indent="0" algn="ctr">
              <a:buNone/>
              <a:defRPr sz="3792"/>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2981862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90561" y="1083733"/>
            <a:ext cx="9320631" cy="3793067"/>
          </a:xfrm>
        </p:spPr>
        <p:txBody>
          <a:bodyPr anchor="b"/>
          <a:lstStyle>
            <a:lvl1pPr>
              <a:defRPr sz="7585"/>
            </a:lvl1pPr>
          </a:lstStyle>
          <a:p>
            <a:r>
              <a:rPr lang="ru-RU"/>
              <a:t>Образец заголовка</a:t>
            </a:r>
            <a:endParaRPr lang="en-US" dirty="0"/>
          </a:p>
        </p:txBody>
      </p:sp>
      <p:sp>
        <p:nvSpPr>
          <p:cNvPr id="3" name="Content Placeholder 2"/>
          <p:cNvSpPr>
            <a:spLocks noGrp="1"/>
          </p:cNvSpPr>
          <p:nvPr>
            <p:ph idx="1"/>
          </p:nvPr>
        </p:nvSpPr>
        <p:spPr>
          <a:xfrm>
            <a:off x="12285775" y="2340564"/>
            <a:ext cx="14630043" cy="11552296"/>
          </a:xfrm>
        </p:spPr>
        <p:txBody>
          <a:bodyPr/>
          <a:lstStyle>
            <a:lvl1pPr>
              <a:defRPr sz="7585"/>
            </a:lvl1pPr>
            <a:lvl2pPr>
              <a:defRPr sz="6637"/>
            </a:lvl2pPr>
            <a:lvl3pPr>
              <a:defRPr sz="5689"/>
            </a:lvl3pPr>
            <a:lvl4pPr>
              <a:defRPr sz="4741"/>
            </a:lvl4pPr>
            <a:lvl5pPr>
              <a:defRPr sz="4741"/>
            </a:lvl5pPr>
            <a:lvl6pPr>
              <a:defRPr sz="4741"/>
            </a:lvl6pPr>
            <a:lvl7pPr>
              <a:defRPr sz="4741"/>
            </a:lvl7pPr>
            <a:lvl8pPr>
              <a:defRPr sz="4741"/>
            </a:lvl8pPr>
            <a:lvl9pPr>
              <a:defRPr sz="474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990561" y="4876800"/>
            <a:ext cx="9320631" cy="9034875"/>
          </a:xfrm>
        </p:spPr>
        <p:txBody>
          <a:bodyPr/>
          <a:lstStyle>
            <a:lvl1pPr marL="0" indent="0">
              <a:buNone/>
              <a:defRPr sz="3792"/>
            </a:lvl1pPr>
            <a:lvl2pPr marL="1083701" indent="0">
              <a:buNone/>
              <a:defRPr sz="3318"/>
            </a:lvl2pPr>
            <a:lvl3pPr marL="2167402" indent="0">
              <a:buNone/>
              <a:defRPr sz="2844"/>
            </a:lvl3pPr>
            <a:lvl4pPr marL="3251103" indent="0">
              <a:buNone/>
              <a:defRPr sz="2370"/>
            </a:lvl4pPr>
            <a:lvl5pPr marL="4334805" indent="0">
              <a:buNone/>
              <a:defRPr sz="2370"/>
            </a:lvl5pPr>
            <a:lvl6pPr marL="5418506" indent="0">
              <a:buNone/>
              <a:defRPr sz="2370"/>
            </a:lvl6pPr>
            <a:lvl7pPr marL="6502207" indent="0">
              <a:buNone/>
              <a:defRPr sz="2370"/>
            </a:lvl7pPr>
            <a:lvl8pPr marL="7585908" indent="0">
              <a:buNone/>
              <a:defRPr sz="2370"/>
            </a:lvl8pPr>
            <a:lvl9pPr marL="8669609" indent="0">
              <a:buNone/>
              <a:defRPr sz="2370"/>
            </a:lvl9pPr>
          </a:lstStyle>
          <a:p>
            <a:pPr lvl="0"/>
            <a:r>
              <a:rPr lang="ru-RU"/>
              <a:t>Образец текста</a:t>
            </a:r>
          </a:p>
        </p:txBody>
      </p:sp>
      <p:sp>
        <p:nvSpPr>
          <p:cNvPr id="5" name="Date Placeholder 4"/>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1909318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90561" y="1083733"/>
            <a:ext cx="9320631" cy="3793067"/>
          </a:xfrm>
        </p:spPr>
        <p:txBody>
          <a:bodyPr anchor="b"/>
          <a:lstStyle>
            <a:lvl1pPr>
              <a:defRPr sz="7585"/>
            </a:lvl1pPr>
          </a:lstStyle>
          <a:p>
            <a:r>
              <a:rPr lang="ru-RU"/>
              <a:t>Образец заголовка</a:t>
            </a:r>
            <a:endParaRPr lang="en-US" dirty="0"/>
          </a:p>
        </p:txBody>
      </p:sp>
      <p:sp>
        <p:nvSpPr>
          <p:cNvPr id="3" name="Picture Placeholder 2"/>
          <p:cNvSpPr>
            <a:spLocks noGrp="1" noChangeAspect="1"/>
          </p:cNvSpPr>
          <p:nvPr>
            <p:ph type="pic" idx="1"/>
          </p:nvPr>
        </p:nvSpPr>
        <p:spPr>
          <a:xfrm>
            <a:off x="12285775" y="2340564"/>
            <a:ext cx="14630043" cy="11552296"/>
          </a:xfrm>
        </p:spPr>
        <p:txBody>
          <a:bodyPr anchor="t"/>
          <a:lstStyle>
            <a:lvl1pPr marL="0" indent="0">
              <a:buNone/>
              <a:defRPr sz="7585"/>
            </a:lvl1pPr>
            <a:lvl2pPr marL="1083701" indent="0">
              <a:buNone/>
              <a:defRPr sz="6637"/>
            </a:lvl2pPr>
            <a:lvl3pPr marL="2167402" indent="0">
              <a:buNone/>
              <a:defRPr sz="5689"/>
            </a:lvl3pPr>
            <a:lvl4pPr marL="3251103" indent="0">
              <a:buNone/>
              <a:defRPr sz="4741"/>
            </a:lvl4pPr>
            <a:lvl5pPr marL="4334805" indent="0">
              <a:buNone/>
              <a:defRPr sz="4741"/>
            </a:lvl5pPr>
            <a:lvl6pPr marL="5418506" indent="0">
              <a:buNone/>
              <a:defRPr sz="4741"/>
            </a:lvl6pPr>
            <a:lvl7pPr marL="6502207" indent="0">
              <a:buNone/>
              <a:defRPr sz="4741"/>
            </a:lvl7pPr>
            <a:lvl8pPr marL="7585908" indent="0">
              <a:buNone/>
              <a:defRPr sz="4741"/>
            </a:lvl8pPr>
            <a:lvl9pPr marL="8669609" indent="0">
              <a:buNone/>
              <a:defRPr sz="4741"/>
            </a:lvl9pPr>
          </a:lstStyle>
          <a:p>
            <a:r>
              <a:rPr lang="ru-RU"/>
              <a:t>Вставка рисунка</a:t>
            </a:r>
            <a:endParaRPr lang="en-US" dirty="0"/>
          </a:p>
        </p:txBody>
      </p:sp>
      <p:sp>
        <p:nvSpPr>
          <p:cNvPr id="4" name="Text Placeholder 3"/>
          <p:cNvSpPr>
            <a:spLocks noGrp="1"/>
          </p:cNvSpPr>
          <p:nvPr>
            <p:ph type="body" sz="half" idx="2"/>
          </p:nvPr>
        </p:nvSpPr>
        <p:spPr>
          <a:xfrm>
            <a:off x="1990561" y="4876800"/>
            <a:ext cx="9320631" cy="9034875"/>
          </a:xfrm>
        </p:spPr>
        <p:txBody>
          <a:bodyPr/>
          <a:lstStyle>
            <a:lvl1pPr marL="0" indent="0">
              <a:buNone/>
              <a:defRPr sz="3792"/>
            </a:lvl1pPr>
            <a:lvl2pPr marL="1083701" indent="0">
              <a:buNone/>
              <a:defRPr sz="3318"/>
            </a:lvl2pPr>
            <a:lvl3pPr marL="2167402" indent="0">
              <a:buNone/>
              <a:defRPr sz="2844"/>
            </a:lvl3pPr>
            <a:lvl4pPr marL="3251103" indent="0">
              <a:buNone/>
              <a:defRPr sz="2370"/>
            </a:lvl4pPr>
            <a:lvl5pPr marL="4334805" indent="0">
              <a:buNone/>
              <a:defRPr sz="2370"/>
            </a:lvl5pPr>
            <a:lvl6pPr marL="5418506" indent="0">
              <a:buNone/>
              <a:defRPr sz="2370"/>
            </a:lvl6pPr>
            <a:lvl7pPr marL="6502207" indent="0">
              <a:buNone/>
              <a:defRPr sz="2370"/>
            </a:lvl7pPr>
            <a:lvl8pPr marL="7585908" indent="0">
              <a:buNone/>
              <a:defRPr sz="2370"/>
            </a:lvl8pPr>
            <a:lvl9pPr marL="8669609" indent="0">
              <a:buNone/>
              <a:defRPr sz="2370"/>
            </a:lvl9pPr>
          </a:lstStyle>
          <a:p>
            <a:pPr lvl="0"/>
            <a:r>
              <a:rPr lang="ru-RU"/>
              <a:t>Образец текста</a:t>
            </a:r>
          </a:p>
        </p:txBody>
      </p:sp>
      <p:sp>
        <p:nvSpPr>
          <p:cNvPr id="5" name="Date Placeholder 4"/>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2179876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1769287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680739" y="865481"/>
            <a:ext cx="6231315" cy="13776209"/>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986796" y="865481"/>
            <a:ext cx="18332708" cy="1377620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1642942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Пользовательский макет">
    <p:spTree>
      <p:nvGrpSpPr>
        <p:cNvPr id="1" name=""/>
        <p:cNvGrpSpPr/>
        <p:nvPr/>
      </p:nvGrpSpPr>
      <p:grpSpPr>
        <a:xfrm>
          <a:off x="0" y="0"/>
          <a:ext cx="0" cy="0"/>
          <a:chOff x="0" y="0"/>
          <a:chExt cx="0" cy="0"/>
        </a:xfrm>
      </p:grpSpPr>
      <p:pic>
        <p:nvPicPr>
          <p:cNvPr id="15" name="Picture 2" descr="http://clipart-library.com/images/8cEb949Ri.jpg"/>
          <p:cNvPicPr>
            <a:picLocks noChangeAspect="1" noChangeArrowheads="1"/>
          </p:cNvPicPr>
          <p:nvPr userDrawn="1"/>
        </p:nvPicPr>
        <p:blipFill>
          <a:blip r:embed="rId2" cstate="print">
            <a:clrChange>
              <a:clrFrom>
                <a:srgbClr val="FFF9EB"/>
              </a:clrFrom>
              <a:clrTo>
                <a:srgbClr val="FFF9EB">
                  <a:alpha val="0"/>
                </a:srgbClr>
              </a:clrTo>
            </a:clrChange>
            <a:extLst>
              <a:ext uri="{28A0092B-C50C-407E-A947-70E740481C1C}">
                <a14:useLocalDpi xmlns:a14="http://schemas.microsoft.com/office/drawing/2010/main"/>
              </a:ext>
            </a:extLst>
          </a:blip>
          <a:srcRect/>
          <a:stretch>
            <a:fillRect/>
          </a:stretch>
        </p:blipFill>
        <p:spPr bwMode="auto">
          <a:xfrm>
            <a:off x="1033098" y="12165495"/>
            <a:ext cx="3766889" cy="37668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png.pngtree.com/element_origin_min_pic/16/05/30/21574c41ccc2a7e.jpg"/>
          <p:cNvPicPr>
            <a:picLocks noChangeAspect="1" noChangeArrowheads="1"/>
          </p:cNvPicPr>
          <p:nvPr userDrawn="1"/>
        </p:nvPicPr>
        <p:blipFill rotWithShape="1">
          <a:blip r:embed="rId3"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5400000">
            <a:off x="921622" y="552014"/>
            <a:ext cx="3991959" cy="37690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png.pngtree.com/element_origin_min_pic/16/05/30/21574c41ccc2a7e.jpg"/>
          <p:cNvPicPr>
            <a:picLocks noChangeAspect="1" noChangeArrowheads="1"/>
          </p:cNvPicPr>
          <p:nvPr userDrawn="1"/>
        </p:nvPicPr>
        <p:blipFill rotWithShape="1">
          <a:blip r:embed="rId4"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6200000">
            <a:off x="23552945" y="11599699"/>
            <a:ext cx="4457150" cy="42082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png.pngtree.com/element_origin_min_pic/16/05/30/21574c41ccc2a7e.jpg"/>
          <p:cNvPicPr>
            <a:picLocks noChangeAspect="1" noChangeArrowheads="1"/>
          </p:cNvPicPr>
          <p:nvPr userDrawn="1"/>
        </p:nvPicPr>
        <p:blipFill rotWithShape="1">
          <a:blip r:embed="rId5"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0800000">
            <a:off x="23657533" y="440539"/>
            <a:ext cx="4228097" cy="399195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9265B52-CEA1-4BB3-BAB4-06FEAB2716DA}" type="datetimeFigureOut">
              <a:rPr lang="ru-RU" smtClean="0"/>
              <a:pPr/>
              <a:t>14.12.2021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1B3A36C-5F51-4A47-8E0C-F94525D70D6C}" type="slidenum">
              <a:rPr lang="ru-RU" smtClean="0"/>
              <a:pPr/>
              <a:t>‹#›</a:t>
            </a:fld>
            <a:endParaRPr lang="ru-RU"/>
          </a:p>
        </p:txBody>
      </p:sp>
      <p:sp>
        <p:nvSpPr>
          <p:cNvPr id="12" name="Content Placeholder 2"/>
          <p:cNvSpPr>
            <a:spLocks noGrp="1"/>
          </p:cNvSpPr>
          <p:nvPr>
            <p:ph idx="1"/>
          </p:nvPr>
        </p:nvSpPr>
        <p:spPr>
          <a:xfrm>
            <a:off x="1986796" y="4327407"/>
            <a:ext cx="24925258" cy="1031428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extLst>
      <p:ext uri="{BB962C8B-B14F-4D97-AF65-F5344CB8AC3E}">
        <p14:creationId xmlns:p14="http://schemas.microsoft.com/office/powerpoint/2010/main" val="751448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1" name="Picture 2" descr="http://clipart-library.com/images/8cEb949Ri.jpg"/>
          <p:cNvPicPr>
            <a:picLocks noChangeAspect="1" noChangeArrowheads="1"/>
          </p:cNvPicPr>
          <p:nvPr userDrawn="1"/>
        </p:nvPicPr>
        <p:blipFill>
          <a:blip r:embed="rId2" cstate="print">
            <a:clrChange>
              <a:clrFrom>
                <a:srgbClr val="FFF9EB"/>
              </a:clrFrom>
              <a:clrTo>
                <a:srgbClr val="FFF9EB">
                  <a:alpha val="0"/>
                </a:srgbClr>
              </a:clrTo>
            </a:clrChange>
            <a:extLst>
              <a:ext uri="{28A0092B-C50C-407E-A947-70E740481C1C}">
                <a14:useLocalDpi xmlns:a14="http://schemas.microsoft.com/office/drawing/2010/main"/>
              </a:ext>
            </a:extLst>
          </a:blip>
          <a:srcRect/>
          <a:stretch>
            <a:fillRect/>
          </a:stretch>
        </p:blipFill>
        <p:spPr bwMode="auto">
          <a:xfrm>
            <a:off x="1033098" y="12682329"/>
            <a:ext cx="3250055" cy="3250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png.pngtree.com/element_origin_min_pic/16/05/30/21574c41ccc2a7e.jpg"/>
          <p:cNvPicPr>
            <a:picLocks noChangeAspect="1" noChangeArrowheads="1"/>
          </p:cNvPicPr>
          <p:nvPr userDrawn="1"/>
        </p:nvPicPr>
        <p:blipFill rotWithShape="1">
          <a:blip r:embed="rId3"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0800000">
            <a:off x="24635574" y="440540"/>
            <a:ext cx="3250053" cy="306853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png.pngtree.com/element_origin_min_pic/16/05/30/21574c41ccc2a7e.jpg"/>
          <p:cNvPicPr>
            <a:picLocks noChangeAspect="1" noChangeArrowheads="1"/>
          </p:cNvPicPr>
          <p:nvPr userDrawn="1"/>
        </p:nvPicPr>
        <p:blipFill rotWithShape="1">
          <a:blip r:embed="rId4"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5400000">
            <a:off x="936973" y="536667"/>
            <a:ext cx="3442306" cy="325005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clipart-library.com/images/8cEb949Ri.jpg"/>
          <p:cNvPicPr>
            <a:picLocks noChangeAspect="1" noChangeArrowheads="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flipH="1">
            <a:off x="24635575" y="12682330"/>
            <a:ext cx="3250054" cy="325005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337804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pic>
        <p:nvPicPr>
          <p:cNvPr id="10" name="Picture 2" descr="http://clipart-library.com/images/8cEb949Ri.jpg"/>
          <p:cNvPicPr>
            <a:picLocks noChangeAspect="1" noChangeArrowheads="1"/>
          </p:cNvPicPr>
          <p:nvPr userDrawn="1"/>
        </p:nvPicPr>
        <p:blipFill>
          <a:blip r:embed="rId2" cstate="print">
            <a:clrChange>
              <a:clrFrom>
                <a:srgbClr val="FFF9EB"/>
              </a:clrFrom>
              <a:clrTo>
                <a:srgbClr val="FFF9EB">
                  <a:alpha val="0"/>
                </a:srgbClr>
              </a:clrTo>
            </a:clrChange>
            <a:extLst>
              <a:ext uri="{28A0092B-C50C-407E-A947-70E740481C1C}">
                <a14:useLocalDpi xmlns:a14="http://schemas.microsoft.com/office/drawing/2010/main"/>
              </a:ext>
            </a:extLst>
          </a:blip>
          <a:srcRect/>
          <a:stretch>
            <a:fillRect/>
          </a:stretch>
        </p:blipFill>
        <p:spPr bwMode="auto">
          <a:xfrm>
            <a:off x="1033098" y="12274213"/>
            <a:ext cx="3658172" cy="365817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png.pngtree.com/element_origin_min_pic/16/05/30/21574c41ccc2a7e.jpg"/>
          <p:cNvPicPr>
            <a:picLocks noChangeAspect="1" noChangeArrowheads="1"/>
          </p:cNvPicPr>
          <p:nvPr userDrawn="1"/>
        </p:nvPicPr>
        <p:blipFill rotWithShape="1">
          <a:blip r:embed="rId3"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0800000">
            <a:off x="23768840" y="440539"/>
            <a:ext cx="4116788" cy="388686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9265B52-CEA1-4BB3-BAB4-06FEAB2716DA}" type="datetimeFigureOut">
              <a:rPr lang="ru-RU" smtClean="0"/>
              <a:pPr/>
              <a:t>14.12.2021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1B3A36C-5F51-4A47-8E0C-F94525D70D6C}" type="slidenum">
              <a:rPr lang="ru-RU" smtClean="0"/>
              <a:pPr/>
              <a:t>‹#›</a:t>
            </a:fld>
            <a:endParaRPr lang="ru-RU"/>
          </a:p>
        </p:txBody>
      </p:sp>
      <p:sp>
        <p:nvSpPr>
          <p:cNvPr id="12" name="Content Placeholder 2"/>
          <p:cNvSpPr>
            <a:spLocks noGrp="1"/>
          </p:cNvSpPr>
          <p:nvPr>
            <p:ph idx="1"/>
          </p:nvPr>
        </p:nvSpPr>
        <p:spPr>
          <a:xfrm>
            <a:off x="1986796" y="4327407"/>
            <a:ext cx="24925258" cy="1031428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extLst>
      <p:ext uri="{BB962C8B-B14F-4D97-AF65-F5344CB8AC3E}">
        <p14:creationId xmlns:p14="http://schemas.microsoft.com/office/powerpoint/2010/main" val="2529181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9" name="Picture 2" descr="http://clipart-library.com/images/8cEb949Ri.jpg"/>
          <p:cNvPicPr>
            <a:picLocks noChangeAspect="1" noChangeArrowheads="1"/>
          </p:cNvPicPr>
          <p:nvPr userDrawn="1"/>
        </p:nvPicPr>
        <p:blipFill>
          <a:blip r:embed="rId2" cstate="print">
            <a:clrChange>
              <a:clrFrom>
                <a:srgbClr val="FFF9EB"/>
              </a:clrFrom>
              <a:clrTo>
                <a:srgbClr val="FFF9EB">
                  <a:alpha val="0"/>
                </a:srgbClr>
              </a:clrTo>
            </a:clrChange>
            <a:extLst>
              <a:ext uri="{28A0092B-C50C-407E-A947-70E740481C1C}">
                <a14:useLocalDpi xmlns:a14="http://schemas.microsoft.com/office/drawing/2010/main"/>
              </a:ext>
            </a:extLst>
          </a:blip>
          <a:srcRect/>
          <a:stretch>
            <a:fillRect/>
          </a:stretch>
        </p:blipFill>
        <p:spPr bwMode="auto">
          <a:xfrm>
            <a:off x="1033098" y="10783343"/>
            <a:ext cx="5149041" cy="514904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png.pngtree.com/element_origin_min_pic/16/05/30/21574c41ccc2a7e.jpg"/>
          <p:cNvPicPr>
            <a:picLocks noChangeAspect="1" noChangeArrowheads="1"/>
          </p:cNvPicPr>
          <p:nvPr userDrawn="1"/>
        </p:nvPicPr>
        <p:blipFill rotWithShape="1">
          <a:blip r:embed="rId3" cstate="email">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rot="10800000">
            <a:off x="22158499" y="408221"/>
            <a:ext cx="5721885" cy="540232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971745" y="4052714"/>
            <a:ext cx="24925258" cy="6762043"/>
          </a:xfrm>
        </p:spPr>
        <p:txBody>
          <a:bodyPr anchor="b"/>
          <a:lstStyle>
            <a:lvl1pPr>
              <a:defRPr sz="14222"/>
            </a:lvl1pPr>
          </a:lstStyle>
          <a:p>
            <a:r>
              <a:rPr lang="ru-RU"/>
              <a:t>Образец заголовка</a:t>
            </a:r>
            <a:endParaRPr lang="en-US" dirty="0"/>
          </a:p>
        </p:txBody>
      </p:sp>
      <p:sp>
        <p:nvSpPr>
          <p:cNvPr id="3" name="Text Placeholder 2"/>
          <p:cNvSpPr>
            <a:spLocks noGrp="1"/>
          </p:cNvSpPr>
          <p:nvPr>
            <p:ph type="body" idx="1"/>
          </p:nvPr>
        </p:nvSpPr>
        <p:spPr>
          <a:xfrm>
            <a:off x="1971745" y="10878728"/>
            <a:ext cx="24925258" cy="3555999"/>
          </a:xfrm>
        </p:spPr>
        <p:txBody>
          <a:bodyPr/>
          <a:lstStyle>
            <a:lvl1pPr marL="0" indent="0">
              <a:buNone/>
              <a:defRPr sz="5689">
                <a:solidFill>
                  <a:schemeClr val="tx1">
                    <a:tint val="75000"/>
                  </a:schemeClr>
                </a:solidFill>
              </a:defRPr>
            </a:lvl1pPr>
            <a:lvl2pPr marL="1083701" indent="0">
              <a:buNone/>
              <a:defRPr sz="4741">
                <a:solidFill>
                  <a:schemeClr val="tx1">
                    <a:tint val="75000"/>
                  </a:schemeClr>
                </a:solidFill>
              </a:defRPr>
            </a:lvl2pPr>
            <a:lvl3pPr marL="2167402" indent="0">
              <a:buNone/>
              <a:defRPr sz="4267">
                <a:solidFill>
                  <a:schemeClr val="tx1">
                    <a:tint val="75000"/>
                  </a:schemeClr>
                </a:solidFill>
              </a:defRPr>
            </a:lvl3pPr>
            <a:lvl4pPr marL="3251103" indent="0">
              <a:buNone/>
              <a:defRPr sz="3792">
                <a:solidFill>
                  <a:schemeClr val="tx1">
                    <a:tint val="75000"/>
                  </a:schemeClr>
                </a:solidFill>
              </a:defRPr>
            </a:lvl4pPr>
            <a:lvl5pPr marL="4334805" indent="0">
              <a:buNone/>
              <a:defRPr sz="3792">
                <a:solidFill>
                  <a:schemeClr val="tx1">
                    <a:tint val="75000"/>
                  </a:schemeClr>
                </a:solidFill>
              </a:defRPr>
            </a:lvl5pPr>
            <a:lvl6pPr marL="5418506" indent="0">
              <a:buNone/>
              <a:defRPr sz="3792">
                <a:solidFill>
                  <a:schemeClr val="tx1">
                    <a:tint val="75000"/>
                  </a:schemeClr>
                </a:solidFill>
              </a:defRPr>
            </a:lvl6pPr>
            <a:lvl7pPr marL="6502207" indent="0">
              <a:buNone/>
              <a:defRPr sz="3792">
                <a:solidFill>
                  <a:schemeClr val="tx1">
                    <a:tint val="75000"/>
                  </a:schemeClr>
                </a:solidFill>
              </a:defRPr>
            </a:lvl7pPr>
            <a:lvl8pPr marL="7585908" indent="0">
              <a:buNone/>
              <a:defRPr sz="3792">
                <a:solidFill>
                  <a:schemeClr val="tx1">
                    <a:tint val="75000"/>
                  </a:schemeClr>
                </a:solidFill>
              </a:defRPr>
            </a:lvl8pPr>
            <a:lvl9pPr marL="8669609" indent="0">
              <a:buNone/>
              <a:defRPr sz="3792">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281067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986796" y="4327407"/>
            <a:ext cx="12282011" cy="1031428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14630043" y="4327407"/>
            <a:ext cx="12282011" cy="1031428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3540097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990560" y="865483"/>
            <a:ext cx="24925258" cy="3142075"/>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990561" y="3984979"/>
            <a:ext cx="12225567" cy="1952977"/>
          </a:xfrm>
        </p:spPr>
        <p:txBody>
          <a:bodyPr anchor="b"/>
          <a:lstStyle>
            <a:lvl1pPr marL="0" indent="0">
              <a:buNone/>
              <a:defRPr sz="5689" b="1"/>
            </a:lvl1pPr>
            <a:lvl2pPr marL="1083701" indent="0">
              <a:buNone/>
              <a:defRPr sz="4741" b="1"/>
            </a:lvl2pPr>
            <a:lvl3pPr marL="2167402" indent="0">
              <a:buNone/>
              <a:defRPr sz="4267" b="1"/>
            </a:lvl3pPr>
            <a:lvl4pPr marL="3251103" indent="0">
              <a:buNone/>
              <a:defRPr sz="3792" b="1"/>
            </a:lvl4pPr>
            <a:lvl5pPr marL="4334805" indent="0">
              <a:buNone/>
              <a:defRPr sz="3792" b="1"/>
            </a:lvl5pPr>
            <a:lvl6pPr marL="5418506" indent="0">
              <a:buNone/>
              <a:defRPr sz="3792" b="1"/>
            </a:lvl6pPr>
            <a:lvl7pPr marL="6502207" indent="0">
              <a:buNone/>
              <a:defRPr sz="3792" b="1"/>
            </a:lvl7pPr>
            <a:lvl8pPr marL="7585908" indent="0">
              <a:buNone/>
              <a:defRPr sz="3792" b="1"/>
            </a:lvl8pPr>
            <a:lvl9pPr marL="8669609" indent="0">
              <a:buNone/>
              <a:defRPr sz="3792" b="1"/>
            </a:lvl9pPr>
          </a:lstStyle>
          <a:p>
            <a:pPr lvl="0"/>
            <a:r>
              <a:rPr lang="ru-RU"/>
              <a:t>Образец текста</a:t>
            </a:r>
          </a:p>
        </p:txBody>
      </p:sp>
      <p:sp>
        <p:nvSpPr>
          <p:cNvPr id="4" name="Content Placeholder 3"/>
          <p:cNvSpPr>
            <a:spLocks noGrp="1"/>
          </p:cNvSpPr>
          <p:nvPr>
            <p:ph sz="half" idx="2"/>
          </p:nvPr>
        </p:nvSpPr>
        <p:spPr>
          <a:xfrm>
            <a:off x="1990561" y="5937956"/>
            <a:ext cx="12225567" cy="87338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14630043" y="3984979"/>
            <a:ext cx="12285775" cy="1952977"/>
          </a:xfrm>
        </p:spPr>
        <p:txBody>
          <a:bodyPr anchor="b"/>
          <a:lstStyle>
            <a:lvl1pPr marL="0" indent="0">
              <a:buNone/>
              <a:defRPr sz="5689" b="1"/>
            </a:lvl1pPr>
            <a:lvl2pPr marL="1083701" indent="0">
              <a:buNone/>
              <a:defRPr sz="4741" b="1"/>
            </a:lvl2pPr>
            <a:lvl3pPr marL="2167402" indent="0">
              <a:buNone/>
              <a:defRPr sz="4267" b="1"/>
            </a:lvl3pPr>
            <a:lvl4pPr marL="3251103" indent="0">
              <a:buNone/>
              <a:defRPr sz="3792" b="1"/>
            </a:lvl4pPr>
            <a:lvl5pPr marL="4334805" indent="0">
              <a:buNone/>
              <a:defRPr sz="3792" b="1"/>
            </a:lvl5pPr>
            <a:lvl6pPr marL="5418506" indent="0">
              <a:buNone/>
              <a:defRPr sz="3792" b="1"/>
            </a:lvl6pPr>
            <a:lvl7pPr marL="6502207" indent="0">
              <a:buNone/>
              <a:defRPr sz="3792" b="1"/>
            </a:lvl7pPr>
            <a:lvl8pPr marL="7585908" indent="0">
              <a:buNone/>
              <a:defRPr sz="3792" b="1"/>
            </a:lvl8pPr>
            <a:lvl9pPr marL="8669609" indent="0">
              <a:buNone/>
              <a:defRPr sz="3792" b="1"/>
            </a:lvl9pPr>
          </a:lstStyle>
          <a:p>
            <a:pPr lvl="0"/>
            <a:r>
              <a:rPr lang="ru-RU"/>
              <a:t>Образец текста</a:t>
            </a:r>
          </a:p>
        </p:txBody>
      </p:sp>
      <p:sp>
        <p:nvSpPr>
          <p:cNvPr id="6" name="Content Placeholder 5"/>
          <p:cNvSpPr>
            <a:spLocks noGrp="1"/>
          </p:cNvSpPr>
          <p:nvPr>
            <p:ph sz="quarter" idx="4"/>
          </p:nvPr>
        </p:nvSpPr>
        <p:spPr>
          <a:xfrm>
            <a:off x="14630043" y="5937956"/>
            <a:ext cx="12285775" cy="87338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3337303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750191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265B52-CEA1-4BB3-BAB4-06FEAB2716DA}" type="datetimeFigureOut">
              <a:rPr lang="ru-RU" smtClean="0"/>
              <a:pPr/>
              <a:t>14.12.2021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1B3A36C-5F51-4A47-8E0C-F94525D70D6C}" type="slidenum">
              <a:rPr lang="ru-RU" smtClean="0"/>
              <a:pPr/>
              <a:t>‹#›</a:t>
            </a:fld>
            <a:endParaRPr lang="ru-RU"/>
          </a:p>
        </p:txBody>
      </p:sp>
    </p:spTree>
    <p:extLst>
      <p:ext uri="{BB962C8B-B14F-4D97-AF65-F5344CB8AC3E}">
        <p14:creationId xmlns:p14="http://schemas.microsoft.com/office/powerpoint/2010/main" val="3088212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srcRect/>
          <a:stretch>
            <a:fillRect/>
          </a:stretch>
        </a:blipFill>
        <a:effectLst/>
      </p:bgPr>
    </p:bg>
    <p:spTree>
      <p:nvGrpSpPr>
        <p:cNvPr id="1" name=""/>
        <p:cNvGrpSpPr/>
        <p:nvPr/>
      </p:nvGrpSpPr>
      <p:grpSpPr>
        <a:xfrm>
          <a:off x="0" y="0"/>
          <a:ext cx="0" cy="0"/>
          <a:chOff x="0" y="0"/>
          <a:chExt cx="0" cy="0"/>
        </a:xfrm>
      </p:grpSpPr>
      <p:pic>
        <p:nvPicPr>
          <p:cNvPr id="8" name="Picture 2" descr="https://img-fotki.yandex.ru/get/15530/200418627.79/0_11dfee_36ee95dc_orig.pn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030673" y="1272208"/>
            <a:ext cx="27868176" cy="14983791"/>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userDrawn="1"/>
        </p:nvSpPr>
        <p:spPr>
          <a:xfrm>
            <a:off x="1025912" y="446048"/>
            <a:ext cx="26852137" cy="15482026"/>
          </a:xfrm>
          <a:prstGeom prst="rect">
            <a:avLst/>
          </a:prstGeom>
          <a:solidFill>
            <a:srgbClr val="F2F6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userDrawn="1"/>
        </p:nvSpPr>
        <p:spPr>
          <a:xfrm>
            <a:off x="295808" y="15979001"/>
            <a:ext cx="1460208" cy="276999"/>
          </a:xfrm>
          <a:prstGeom prst="rect">
            <a:avLst/>
          </a:prstGeom>
        </p:spPr>
        <p:txBody>
          <a:bodyPr wrap="none">
            <a:spAutoFit/>
          </a:bodyPr>
          <a:lstStyle/>
          <a:p>
            <a:pPr marL="0" indent="0" algn="ctr">
              <a:buNone/>
            </a:pPr>
            <a:r>
              <a:rPr lang="ru-RU" sz="1200" b="0" dirty="0">
                <a:solidFill>
                  <a:schemeClr val="tx1"/>
                </a:solidFill>
                <a:latin typeface="AGReverance" pitchFamily="2" charset="0"/>
              </a:rPr>
              <a:t>© Полшкова В.В., 2018</a:t>
            </a:r>
          </a:p>
        </p:txBody>
      </p:sp>
      <p:sp>
        <p:nvSpPr>
          <p:cNvPr id="2" name="Title Placeholder 1"/>
          <p:cNvSpPr>
            <a:spLocks noGrp="1"/>
          </p:cNvSpPr>
          <p:nvPr>
            <p:ph type="title"/>
          </p:nvPr>
        </p:nvSpPr>
        <p:spPr>
          <a:xfrm>
            <a:off x="1986796" y="865483"/>
            <a:ext cx="24925258" cy="3142075"/>
          </a:xfrm>
          <a:prstGeom prst="rect">
            <a:avLst/>
          </a:prstGeom>
        </p:spPr>
        <p:txBody>
          <a:bodyPr vert="horz" lIns="91440" tIns="45720" rIns="91440" bIns="45720" rtlCol="0" anchor="ctr">
            <a:normAutofit/>
          </a:bodyPr>
          <a:lstStyle/>
          <a:p>
            <a:r>
              <a:rPr lang="ru-RU" dirty="0"/>
              <a:t>Образец заголовка</a:t>
            </a:r>
            <a:endParaRPr lang="en-US" dirty="0"/>
          </a:p>
        </p:txBody>
      </p:sp>
      <p:sp>
        <p:nvSpPr>
          <p:cNvPr id="3" name="Text Placeholder 2"/>
          <p:cNvSpPr>
            <a:spLocks noGrp="1"/>
          </p:cNvSpPr>
          <p:nvPr>
            <p:ph type="body" idx="1"/>
          </p:nvPr>
        </p:nvSpPr>
        <p:spPr>
          <a:xfrm>
            <a:off x="1986796" y="4327407"/>
            <a:ext cx="24925258" cy="10314283"/>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2"/>
          </p:nvPr>
        </p:nvSpPr>
        <p:spPr>
          <a:xfrm>
            <a:off x="1986796" y="15066905"/>
            <a:ext cx="6502241" cy="865481"/>
          </a:xfrm>
          <a:prstGeom prst="rect">
            <a:avLst/>
          </a:prstGeom>
        </p:spPr>
        <p:txBody>
          <a:bodyPr vert="horz" lIns="91440" tIns="45720" rIns="91440" bIns="45720" rtlCol="0" anchor="ctr"/>
          <a:lstStyle>
            <a:lvl1pPr algn="l">
              <a:defRPr sz="2844">
                <a:solidFill>
                  <a:schemeClr val="tx1">
                    <a:tint val="75000"/>
                  </a:schemeClr>
                </a:solidFill>
              </a:defRPr>
            </a:lvl1pPr>
          </a:lstStyle>
          <a:p>
            <a:fld id="{49265B52-CEA1-4BB3-BAB4-06FEAB2716DA}" type="datetimeFigureOut">
              <a:rPr lang="ru-RU" smtClean="0"/>
              <a:pPr/>
              <a:t>14.12.2021</a:t>
            </a:fld>
            <a:endParaRPr lang="ru-RU"/>
          </a:p>
        </p:txBody>
      </p:sp>
      <p:sp>
        <p:nvSpPr>
          <p:cNvPr id="5" name="Footer Placeholder 4"/>
          <p:cNvSpPr>
            <a:spLocks noGrp="1"/>
          </p:cNvSpPr>
          <p:nvPr>
            <p:ph type="ftr" sz="quarter" idx="3"/>
          </p:nvPr>
        </p:nvSpPr>
        <p:spPr>
          <a:xfrm>
            <a:off x="9572744" y="15066905"/>
            <a:ext cx="9753362" cy="865481"/>
          </a:xfrm>
          <a:prstGeom prst="rect">
            <a:avLst/>
          </a:prstGeom>
        </p:spPr>
        <p:txBody>
          <a:bodyPr vert="horz" lIns="91440" tIns="45720" rIns="91440" bIns="45720" rtlCol="0" anchor="ctr"/>
          <a:lstStyle>
            <a:lvl1pPr algn="ctr">
              <a:defRPr sz="2844">
                <a:solidFill>
                  <a:schemeClr val="tx1">
                    <a:tint val="75000"/>
                  </a:schemeClr>
                </a:solidFill>
              </a:defRPr>
            </a:lvl1pPr>
          </a:lstStyle>
          <a:p>
            <a:endParaRPr lang="ru-RU" dirty="0"/>
          </a:p>
        </p:txBody>
      </p:sp>
      <p:sp>
        <p:nvSpPr>
          <p:cNvPr id="6" name="Slide Number Placeholder 5"/>
          <p:cNvSpPr>
            <a:spLocks noGrp="1"/>
          </p:cNvSpPr>
          <p:nvPr>
            <p:ph type="sldNum" sz="quarter" idx="4"/>
          </p:nvPr>
        </p:nvSpPr>
        <p:spPr>
          <a:xfrm>
            <a:off x="20409813" y="15066905"/>
            <a:ext cx="6502241" cy="865481"/>
          </a:xfrm>
          <a:prstGeom prst="rect">
            <a:avLst/>
          </a:prstGeom>
        </p:spPr>
        <p:txBody>
          <a:bodyPr vert="horz" lIns="91440" tIns="45720" rIns="91440" bIns="45720" rtlCol="0" anchor="ctr"/>
          <a:lstStyle>
            <a:lvl1pPr algn="r">
              <a:defRPr sz="2844">
                <a:solidFill>
                  <a:schemeClr val="tx1">
                    <a:tint val="75000"/>
                  </a:schemeClr>
                </a:solidFill>
              </a:defRPr>
            </a:lvl1pPr>
          </a:lstStyle>
          <a:p>
            <a:fld id="{61B3A36C-5F51-4A47-8E0C-F94525D70D6C}" type="slidenum">
              <a:rPr lang="ru-RU" smtClean="0"/>
              <a:pPr/>
              <a:t>‹#›</a:t>
            </a:fld>
            <a:endParaRPr lang="ru-RU"/>
          </a:p>
        </p:txBody>
      </p:sp>
    </p:spTree>
    <p:extLst>
      <p:ext uri="{BB962C8B-B14F-4D97-AF65-F5344CB8AC3E}">
        <p14:creationId xmlns:p14="http://schemas.microsoft.com/office/powerpoint/2010/main" val="714465882"/>
      </p:ext>
    </p:extLst>
  </p:cSld>
  <p:clrMap bg1="lt1" tx1="dk1" bg2="lt2" tx2="dk2" accent1="accent1" accent2="accent2" accent3="accent3" accent4="accent4" accent5="accent5" accent6="accent6" hlink="hlink" folHlink="folHlink"/>
  <p:sldLayoutIdLst>
    <p:sldLayoutId id="2147483703" r:id="rId1"/>
    <p:sldLayoutId id="2147483714" r:id="rId2"/>
    <p:sldLayoutId id="2147483704" r:id="rId3"/>
    <p:sldLayoutId id="2147483715"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txStyles>
    <p:titleStyle>
      <a:lvl1pPr algn="l" defTabSz="2167402" rtl="0" eaLnBrk="1" latinLnBrk="0" hangingPunct="1">
        <a:lnSpc>
          <a:spcPct val="90000"/>
        </a:lnSpc>
        <a:spcBef>
          <a:spcPct val="0"/>
        </a:spcBef>
        <a:buNone/>
        <a:defRPr sz="10429" kern="1200">
          <a:solidFill>
            <a:schemeClr val="tx1"/>
          </a:solidFill>
          <a:latin typeface="AGReverance" pitchFamily="2" charset="0"/>
          <a:ea typeface="+mj-ea"/>
          <a:cs typeface="+mj-cs"/>
        </a:defRPr>
      </a:lvl1pPr>
    </p:titleStyle>
    <p:bodyStyle>
      <a:lvl1pPr marL="541851" indent="-541851" algn="l" defTabSz="2167402" rtl="0" eaLnBrk="1" latinLnBrk="0" hangingPunct="1">
        <a:lnSpc>
          <a:spcPct val="90000"/>
        </a:lnSpc>
        <a:spcBef>
          <a:spcPts val="2370"/>
        </a:spcBef>
        <a:buFont typeface="Arial" panose="020B0604020202020204" pitchFamily="34" charset="0"/>
        <a:buChar char="•"/>
        <a:defRPr sz="6637" kern="1200">
          <a:solidFill>
            <a:schemeClr val="tx1"/>
          </a:solidFill>
          <a:latin typeface="AGReverance" pitchFamily="2" charset="0"/>
          <a:ea typeface="+mn-ea"/>
          <a:cs typeface="+mn-cs"/>
        </a:defRPr>
      </a:lvl1pPr>
      <a:lvl2pPr marL="1625552" indent="-541851" algn="l" defTabSz="2167402" rtl="0" eaLnBrk="1" latinLnBrk="0" hangingPunct="1">
        <a:lnSpc>
          <a:spcPct val="90000"/>
        </a:lnSpc>
        <a:spcBef>
          <a:spcPts val="1185"/>
        </a:spcBef>
        <a:buFont typeface="Arial" panose="020B0604020202020204" pitchFamily="34" charset="0"/>
        <a:buChar char="•"/>
        <a:defRPr sz="5689" kern="1200">
          <a:solidFill>
            <a:schemeClr val="tx1"/>
          </a:solidFill>
          <a:latin typeface="AGReverance" pitchFamily="2" charset="0"/>
          <a:ea typeface="+mn-ea"/>
          <a:cs typeface="+mn-cs"/>
        </a:defRPr>
      </a:lvl2pPr>
      <a:lvl3pPr marL="2709253" indent="-541851" algn="l" defTabSz="2167402" rtl="0" eaLnBrk="1" latinLnBrk="0" hangingPunct="1">
        <a:lnSpc>
          <a:spcPct val="90000"/>
        </a:lnSpc>
        <a:spcBef>
          <a:spcPts val="1185"/>
        </a:spcBef>
        <a:buFont typeface="Arial" panose="020B0604020202020204" pitchFamily="34" charset="0"/>
        <a:buChar char="•"/>
        <a:defRPr sz="4741" kern="1200">
          <a:solidFill>
            <a:schemeClr val="tx1"/>
          </a:solidFill>
          <a:latin typeface="AGReverance" pitchFamily="2" charset="0"/>
          <a:ea typeface="+mn-ea"/>
          <a:cs typeface="+mn-cs"/>
        </a:defRPr>
      </a:lvl3pPr>
      <a:lvl4pPr marL="3792954"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AGReverance" pitchFamily="2" charset="0"/>
          <a:ea typeface="+mn-ea"/>
          <a:cs typeface="+mn-cs"/>
        </a:defRPr>
      </a:lvl4pPr>
      <a:lvl5pPr marL="4876655"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AGReverance" pitchFamily="2" charset="0"/>
          <a:ea typeface="+mn-ea"/>
          <a:cs typeface="+mn-cs"/>
        </a:defRPr>
      </a:lvl5pPr>
      <a:lvl6pPr marL="5960356"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mn-lt"/>
          <a:ea typeface="+mn-ea"/>
          <a:cs typeface="+mn-cs"/>
        </a:defRPr>
      </a:lvl6pPr>
      <a:lvl7pPr marL="7044058"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mn-lt"/>
          <a:ea typeface="+mn-ea"/>
          <a:cs typeface="+mn-cs"/>
        </a:defRPr>
      </a:lvl7pPr>
      <a:lvl8pPr marL="8127759"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mn-lt"/>
          <a:ea typeface="+mn-ea"/>
          <a:cs typeface="+mn-cs"/>
        </a:defRPr>
      </a:lvl8pPr>
      <a:lvl9pPr marL="9211460" indent="-541851" algn="l" defTabSz="2167402" rtl="0" eaLnBrk="1" latinLnBrk="0" hangingPunct="1">
        <a:lnSpc>
          <a:spcPct val="90000"/>
        </a:lnSpc>
        <a:spcBef>
          <a:spcPts val="1185"/>
        </a:spcBef>
        <a:buFont typeface="Arial" panose="020B0604020202020204" pitchFamily="34" charset="0"/>
        <a:buChar char="•"/>
        <a:defRPr sz="4267" kern="1200">
          <a:solidFill>
            <a:schemeClr val="tx1"/>
          </a:solidFill>
          <a:latin typeface="+mn-lt"/>
          <a:ea typeface="+mn-ea"/>
          <a:cs typeface="+mn-cs"/>
        </a:defRPr>
      </a:lvl9pPr>
    </p:bodyStyle>
    <p:otherStyle>
      <a:defPPr>
        <a:defRPr lang="en-US"/>
      </a:defPPr>
      <a:lvl1pPr marL="0" algn="l" defTabSz="2167402" rtl="0" eaLnBrk="1" latinLnBrk="0" hangingPunct="1">
        <a:defRPr sz="4267" kern="1200">
          <a:solidFill>
            <a:schemeClr val="tx1"/>
          </a:solidFill>
          <a:latin typeface="+mn-lt"/>
          <a:ea typeface="+mn-ea"/>
          <a:cs typeface="+mn-cs"/>
        </a:defRPr>
      </a:lvl1pPr>
      <a:lvl2pPr marL="1083701" algn="l" defTabSz="2167402" rtl="0" eaLnBrk="1" latinLnBrk="0" hangingPunct="1">
        <a:defRPr sz="4267" kern="1200">
          <a:solidFill>
            <a:schemeClr val="tx1"/>
          </a:solidFill>
          <a:latin typeface="+mn-lt"/>
          <a:ea typeface="+mn-ea"/>
          <a:cs typeface="+mn-cs"/>
        </a:defRPr>
      </a:lvl2pPr>
      <a:lvl3pPr marL="2167402" algn="l" defTabSz="2167402" rtl="0" eaLnBrk="1" latinLnBrk="0" hangingPunct="1">
        <a:defRPr sz="4267" kern="1200">
          <a:solidFill>
            <a:schemeClr val="tx1"/>
          </a:solidFill>
          <a:latin typeface="+mn-lt"/>
          <a:ea typeface="+mn-ea"/>
          <a:cs typeface="+mn-cs"/>
        </a:defRPr>
      </a:lvl3pPr>
      <a:lvl4pPr marL="3251103" algn="l" defTabSz="2167402" rtl="0" eaLnBrk="1" latinLnBrk="0" hangingPunct="1">
        <a:defRPr sz="4267" kern="1200">
          <a:solidFill>
            <a:schemeClr val="tx1"/>
          </a:solidFill>
          <a:latin typeface="+mn-lt"/>
          <a:ea typeface="+mn-ea"/>
          <a:cs typeface="+mn-cs"/>
        </a:defRPr>
      </a:lvl4pPr>
      <a:lvl5pPr marL="4334805" algn="l" defTabSz="2167402" rtl="0" eaLnBrk="1" latinLnBrk="0" hangingPunct="1">
        <a:defRPr sz="4267" kern="1200">
          <a:solidFill>
            <a:schemeClr val="tx1"/>
          </a:solidFill>
          <a:latin typeface="+mn-lt"/>
          <a:ea typeface="+mn-ea"/>
          <a:cs typeface="+mn-cs"/>
        </a:defRPr>
      </a:lvl5pPr>
      <a:lvl6pPr marL="5418506" algn="l" defTabSz="2167402" rtl="0" eaLnBrk="1" latinLnBrk="0" hangingPunct="1">
        <a:defRPr sz="4267" kern="1200">
          <a:solidFill>
            <a:schemeClr val="tx1"/>
          </a:solidFill>
          <a:latin typeface="+mn-lt"/>
          <a:ea typeface="+mn-ea"/>
          <a:cs typeface="+mn-cs"/>
        </a:defRPr>
      </a:lvl6pPr>
      <a:lvl7pPr marL="6502207" algn="l" defTabSz="2167402" rtl="0" eaLnBrk="1" latinLnBrk="0" hangingPunct="1">
        <a:defRPr sz="4267" kern="1200">
          <a:solidFill>
            <a:schemeClr val="tx1"/>
          </a:solidFill>
          <a:latin typeface="+mn-lt"/>
          <a:ea typeface="+mn-ea"/>
          <a:cs typeface="+mn-cs"/>
        </a:defRPr>
      </a:lvl7pPr>
      <a:lvl8pPr marL="7585908" algn="l" defTabSz="2167402" rtl="0" eaLnBrk="1" latinLnBrk="0" hangingPunct="1">
        <a:defRPr sz="4267" kern="1200">
          <a:solidFill>
            <a:schemeClr val="tx1"/>
          </a:solidFill>
          <a:latin typeface="+mn-lt"/>
          <a:ea typeface="+mn-ea"/>
          <a:cs typeface="+mn-cs"/>
        </a:defRPr>
      </a:lvl8pPr>
      <a:lvl9pPr marL="8669609" algn="l" defTabSz="2167402" rtl="0" eaLnBrk="1" latinLnBrk="0" hangingPunct="1">
        <a:defRPr sz="4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mamamozhetvse.ru/wp-content/uploads/2017/02/52-pipe-cleaner-bees.jpg" TargetMode="External"/><Relationship Id="rId7"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hyperlink" Target="http://mamamozhetvse.ru/wp-content/uploads/2017/02/46-pipe-cleaner-octopus-&#8212;-&#1082;&#1086;&#1087;&#1080;&#1103;.jpg" TargetMode="Externa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vk.com/photo-5608057_327406580"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hyperlink" Target="https://www.sdelajsam.org/wp-content/uploads/2016/12/pashalnoe-jajco-iz-provoloki.jpg" TargetMode="External"/><Relationship Id="rId1" Type="http://schemas.openxmlformats.org/officeDocument/2006/relationships/slideLayout" Target="../slideLayouts/slideLayout4.xml"/><Relationship Id="rId6" Type="http://schemas.openxmlformats.org/officeDocument/2006/relationships/hyperlink" Target="http://more-idey.ru/wp-content/uploads/2014/11/69341657ef5ee81f8e28bfef369f8d77.jpg" TargetMode="External"/><Relationship Id="rId5" Type="http://schemas.openxmlformats.org/officeDocument/2006/relationships/image" Target="../media/image20.jpeg"/><Relationship Id="rId4" Type="http://schemas.openxmlformats.org/officeDocument/2006/relationships/hyperlink" Target="https://www.sdelajsam.org/wp-content/uploads/2016/12/pashalnoe-jajco-iz-provoloki_2.jp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986796" y="865483"/>
            <a:ext cx="24925258" cy="1633877"/>
          </a:xfrm>
        </p:spPr>
        <p:txBody>
          <a:bodyPr>
            <a:normAutofit/>
          </a:bodyPr>
          <a:lstStyle/>
          <a:p>
            <a:pPr lvl="0" algn="ctr" defTabSz="914400" fontAlgn="base">
              <a:lnSpc>
                <a:spcPct val="100000"/>
              </a:lnSpc>
              <a:spcAft>
                <a:spcPct val="0"/>
              </a:spcAft>
            </a:pPr>
            <a:r>
              <a:rPr lang="ru-RU" sz="4800" dirty="0">
                <a:solidFill>
                  <a:srgbClr val="7030A0"/>
                </a:solidFill>
                <a:latin typeface="Times New Roman" pitchFamily="18" charset="0"/>
                <a:ea typeface="Calibri" pitchFamily="34" charset="0"/>
                <a:cs typeface="Times New Roman" pitchFamily="18" charset="0"/>
              </a:rPr>
              <a:t>Муниципальное автономное дошкольное образовательное учреждение </a:t>
            </a:r>
            <a:br>
              <a:rPr lang="ru-RU" sz="4800" dirty="0">
                <a:solidFill>
                  <a:srgbClr val="7030A0"/>
                </a:solidFill>
                <a:latin typeface="Times New Roman" pitchFamily="18" charset="0"/>
                <a:ea typeface="Calibri" pitchFamily="34" charset="0"/>
                <a:cs typeface="Times New Roman" pitchFamily="18" charset="0"/>
              </a:rPr>
            </a:br>
            <a:r>
              <a:rPr lang="ru-RU" sz="4800" dirty="0">
                <a:solidFill>
                  <a:srgbClr val="7030A0"/>
                </a:solidFill>
                <a:latin typeface="Calibri"/>
                <a:ea typeface="Calibri" pitchFamily="34" charset="0"/>
                <a:cs typeface="Times New Roman" pitchFamily="18" charset="0"/>
              </a:rPr>
              <a:t>«</a:t>
            </a:r>
            <a:r>
              <a:rPr lang="ru-RU" sz="4800" dirty="0">
                <a:solidFill>
                  <a:srgbClr val="7030A0"/>
                </a:solidFill>
                <a:latin typeface="Times New Roman" pitchFamily="18" charset="0"/>
                <a:ea typeface="Calibri" pitchFamily="34" charset="0"/>
                <a:cs typeface="Times New Roman" pitchFamily="18" charset="0"/>
              </a:rPr>
              <a:t>Детский сад комбинированной направленности №3</a:t>
            </a:r>
            <a:r>
              <a:rPr lang="ru-RU" sz="4800" dirty="0">
                <a:solidFill>
                  <a:srgbClr val="7030A0"/>
                </a:solidFill>
                <a:latin typeface="Calibri"/>
                <a:ea typeface="Calibri" pitchFamily="34" charset="0"/>
                <a:cs typeface="Times New Roman" pitchFamily="18" charset="0"/>
              </a:rPr>
              <a:t>»</a:t>
            </a:r>
            <a:r>
              <a:rPr lang="ru-RU" sz="4800" dirty="0">
                <a:solidFill>
                  <a:srgbClr val="7030A0"/>
                </a:solidFill>
                <a:latin typeface="Times New Roman" pitchFamily="18" charset="0"/>
                <a:ea typeface="Calibri" pitchFamily="34" charset="0"/>
                <a:cs typeface="Times New Roman" pitchFamily="18" charset="0"/>
              </a:rPr>
              <a:t> города Сосновоборска</a:t>
            </a:r>
            <a:endParaRPr lang="ru-RU" sz="4800" dirty="0">
              <a:solidFill>
                <a:srgbClr val="7030A0"/>
              </a:solidFill>
              <a:latin typeface="Arial" pitchFamily="34" charset="0"/>
              <a:cs typeface="Arial" pitchFamily="34" charset="0"/>
            </a:endParaRPr>
          </a:p>
        </p:txBody>
      </p:sp>
      <p:sp>
        <p:nvSpPr>
          <p:cNvPr id="8" name="Содержимое 7"/>
          <p:cNvSpPr>
            <a:spLocks noGrp="1"/>
          </p:cNvSpPr>
          <p:nvPr>
            <p:ph idx="1"/>
          </p:nvPr>
        </p:nvSpPr>
        <p:spPr>
          <a:xfrm>
            <a:off x="2956560" y="5334000"/>
            <a:ext cx="22128480" cy="9144000"/>
          </a:xfrm>
        </p:spPr>
        <p:txBody>
          <a:bodyPr>
            <a:normAutofit fontScale="92500" lnSpcReduction="10000"/>
          </a:bodyPr>
          <a:lstStyle/>
          <a:p>
            <a:pPr algn="ctr">
              <a:buNone/>
            </a:pPr>
            <a:r>
              <a:rPr lang="ru-RU" sz="8800" b="1" i="1" dirty="0">
                <a:solidFill>
                  <a:srgbClr val="7030A0"/>
                </a:solidFill>
                <a:latin typeface="Times New Roman" pitchFamily="18" charset="0"/>
                <a:cs typeface="Times New Roman" pitchFamily="18" charset="0"/>
              </a:rPr>
              <a:t>Мастер-класс </a:t>
            </a:r>
          </a:p>
          <a:p>
            <a:pPr algn="ctr">
              <a:buNone/>
            </a:pPr>
            <a:r>
              <a:rPr lang="ru-RU" sz="8800" b="1" i="1" dirty="0">
                <a:solidFill>
                  <a:srgbClr val="7030A0"/>
                </a:solidFill>
                <a:latin typeface="Times New Roman" pitchFamily="18" charset="0"/>
                <a:cs typeface="Times New Roman" pitchFamily="18" charset="0"/>
              </a:rPr>
              <a:t>«Чем заняться с детьми в свободное время, </a:t>
            </a:r>
          </a:p>
          <a:p>
            <a:pPr algn="ctr">
              <a:buNone/>
            </a:pPr>
            <a:r>
              <a:rPr lang="ru-RU" sz="8800" b="1" i="1" dirty="0">
                <a:solidFill>
                  <a:srgbClr val="7030A0"/>
                </a:solidFill>
                <a:latin typeface="Times New Roman" pitchFamily="18" charset="0"/>
                <a:cs typeface="Times New Roman" pitchFamily="18" charset="0"/>
              </a:rPr>
              <a:t>или наши руки не для скуки»</a:t>
            </a:r>
          </a:p>
          <a:p>
            <a:pPr algn="r">
              <a:buNone/>
            </a:pPr>
            <a:endParaRPr lang="ru-RU" sz="8800" b="1" i="1" dirty="0">
              <a:solidFill>
                <a:srgbClr val="7030A0"/>
              </a:solidFill>
              <a:latin typeface="Times New Roman" pitchFamily="18" charset="0"/>
              <a:cs typeface="Times New Roman" pitchFamily="18" charset="0"/>
            </a:endParaRPr>
          </a:p>
          <a:p>
            <a:pPr algn="r">
              <a:buNone/>
            </a:pPr>
            <a:endParaRPr lang="ru-RU" sz="6000" dirty="0">
              <a:solidFill>
                <a:srgbClr val="7030A0"/>
              </a:solidFill>
              <a:latin typeface="Times New Roman" pitchFamily="18" charset="0"/>
              <a:cs typeface="Times New Roman" pitchFamily="18" charset="0"/>
            </a:endParaRPr>
          </a:p>
          <a:p>
            <a:pPr algn="r">
              <a:buNone/>
            </a:pPr>
            <a:r>
              <a:rPr lang="ru-RU" sz="6000" dirty="0">
                <a:solidFill>
                  <a:srgbClr val="7030A0"/>
                </a:solidFill>
                <a:latin typeface="Times New Roman" pitchFamily="18" charset="0"/>
                <a:cs typeface="Times New Roman" pitchFamily="18" charset="0"/>
              </a:rPr>
              <a:t>Выполнил воспитатель: </a:t>
            </a:r>
          </a:p>
          <a:p>
            <a:pPr algn="r">
              <a:buNone/>
            </a:pPr>
            <a:r>
              <a:rPr lang="ru-RU" sz="6000" dirty="0">
                <a:solidFill>
                  <a:srgbClr val="7030A0"/>
                </a:solidFill>
                <a:latin typeface="Times New Roman" pitchFamily="18" charset="0"/>
                <a:cs typeface="Times New Roman" pitchFamily="18" charset="0"/>
              </a:rPr>
              <a:t>Хмелева М.В</a:t>
            </a:r>
          </a:p>
          <a:p>
            <a:pPr algn="r">
              <a:buNone/>
            </a:pPr>
            <a:r>
              <a:rPr lang="ru-RU" sz="6000" dirty="0">
                <a:solidFill>
                  <a:srgbClr val="7030A0"/>
                </a:solidFill>
                <a:latin typeface="Times New Roman" pitchFamily="18" charset="0"/>
                <a:cs typeface="Times New Roman" pitchFamily="18" charset="0"/>
              </a:rPr>
              <a:t>2019 г.</a:t>
            </a:r>
          </a:p>
        </p:txBody>
      </p:sp>
    </p:spTree>
    <p:extLst>
      <p:ext uri="{BB962C8B-B14F-4D97-AF65-F5344CB8AC3E}">
        <p14:creationId xmlns:p14="http://schemas.microsoft.com/office/powerpoint/2010/main" val="1211522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Интересные поделки из синельной проволоки своими руками"/>
          <p:cNvPicPr/>
          <p:nvPr/>
        </p:nvPicPr>
        <p:blipFill>
          <a:blip r:embed="rId2" cstate="print"/>
          <a:srcRect/>
          <a:stretch>
            <a:fillRect/>
          </a:stretch>
        </p:blipFill>
        <p:spPr bwMode="auto">
          <a:xfrm>
            <a:off x="1999932" y="1023540"/>
            <a:ext cx="9765348" cy="8669100"/>
          </a:xfrm>
          <a:prstGeom prst="rect">
            <a:avLst/>
          </a:prstGeom>
          <a:noFill/>
          <a:ln w="9525">
            <a:noFill/>
            <a:miter lim="800000"/>
            <a:headEnd/>
            <a:tailEnd/>
          </a:ln>
        </p:spPr>
      </p:pic>
      <p:pic>
        <p:nvPicPr>
          <p:cNvPr id="3" name="Рисунок 2" descr="поделки пчелы из пушистой проволоки">
            <a:hlinkClick r:id="rId3"/>
          </p:cNvPr>
          <p:cNvPicPr/>
          <p:nvPr/>
        </p:nvPicPr>
        <p:blipFill>
          <a:blip r:embed="rId4" cstate="print"/>
          <a:srcRect/>
          <a:stretch>
            <a:fillRect/>
          </a:stretch>
        </p:blipFill>
        <p:spPr bwMode="auto">
          <a:xfrm>
            <a:off x="12386310" y="8128000"/>
            <a:ext cx="5292090" cy="6837680"/>
          </a:xfrm>
          <a:prstGeom prst="rect">
            <a:avLst/>
          </a:prstGeom>
          <a:ln>
            <a:noFill/>
          </a:ln>
          <a:effectLst>
            <a:softEdge rad="112500"/>
          </a:effectLst>
        </p:spPr>
      </p:pic>
      <p:pic>
        <p:nvPicPr>
          <p:cNvPr id="4" name="Рисунок 3" descr="http://www.piri24.ru/static/uploaded/images/bozh_ja_korovka_iz_sinel_noi_provoloki3.jpg"/>
          <p:cNvPicPr/>
          <p:nvPr/>
        </p:nvPicPr>
        <p:blipFill>
          <a:blip r:embed="rId5" cstate="print"/>
          <a:srcRect l="24848" t="14600" r="24531" b="14233"/>
          <a:stretch>
            <a:fillRect/>
          </a:stretch>
        </p:blipFill>
        <p:spPr bwMode="auto">
          <a:xfrm>
            <a:off x="13228320" y="822960"/>
            <a:ext cx="6370320" cy="4968240"/>
          </a:xfrm>
          <a:prstGeom prst="rect">
            <a:avLst/>
          </a:prstGeom>
          <a:noFill/>
          <a:ln w="9525">
            <a:noFill/>
            <a:miter lim="800000"/>
            <a:headEnd/>
            <a:tailEnd/>
          </a:ln>
        </p:spPr>
      </p:pic>
      <p:pic>
        <p:nvPicPr>
          <p:cNvPr id="1026" name="Picture 2" descr="осьминоги из пушистой проволоки">
            <a:hlinkClick r:id="rId6"/>
          </p:cNvPr>
          <p:cNvPicPr>
            <a:picLocks noChangeAspect="1" noChangeArrowheads="1"/>
          </p:cNvPicPr>
          <p:nvPr/>
        </p:nvPicPr>
        <p:blipFill>
          <a:blip r:embed="rId7" cstate="print"/>
          <a:srcRect/>
          <a:stretch>
            <a:fillRect/>
          </a:stretch>
        </p:blipFill>
        <p:spPr bwMode="auto">
          <a:xfrm>
            <a:off x="18379440" y="6528436"/>
            <a:ext cx="8483600" cy="6362700"/>
          </a:xfrm>
          <a:prstGeom prst="rect">
            <a:avLst/>
          </a:prstGeom>
          <a:ln>
            <a:noFill/>
          </a:ln>
          <a:effectLst>
            <a:softEdge rad="112500"/>
          </a:effectLst>
        </p:spPr>
      </p:pic>
      <p:pic>
        <p:nvPicPr>
          <p:cNvPr id="1028" name="Picture 4" descr="Бабочка из осеннего листа"/>
          <p:cNvPicPr>
            <a:picLocks noChangeAspect="1" noChangeArrowheads="1"/>
          </p:cNvPicPr>
          <p:nvPr/>
        </p:nvPicPr>
        <p:blipFill>
          <a:blip r:embed="rId8" cstate="print"/>
          <a:srcRect/>
          <a:stretch>
            <a:fillRect/>
          </a:stretch>
        </p:blipFill>
        <p:spPr bwMode="auto">
          <a:xfrm>
            <a:off x="4665980" y="10139171"/>
            <a:ext cx="5758180" cy="5556645"/>
          </a:xfrm>
          <a:prstGeom prst="rect">
            <a:avLst/>
          </a:prstGeom>
          <a:noFill/>
        </p:spPr>
      </p:pic>
    </p:spTree>
    <p:extLst>
      <p:ext uri="{BB962C8B-B14F-4D97-AF65-F5344CB8AC3E}">
        <p14:creationId xmlns:p14="http://schemas.microsoft.com/office/powerpoint/2010/main" val="191730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956560" y="3291839"/>
            <a:ext cx="21915120" cy="11349851"/>
          </a:xfrm>
        </p:spPr>
        <p:txBody>
          <a:bodyPr/>
          <a:lstStyle/>
          <a:p>
            <a:pPr algn="just">
              <a:buNone/>
            </a:pPr>
            <a:r>
              <a:rPr lang="ru-RU" dirty="0"/>
              <a:t>  		</a:t>
            </a:r>
            <a:r>
              <a:rPr lang="ru-RU" i="1" dirty="0">
                <a:solidFill>
                  <a:srgbClr val="7030A0"/>
                </a:solidFill>
                <a:latin typeface="Times New Roman" pitchFamily="18" charset="0"/>
                <a:cs typeface="Times New Roman" pitchFamily="18" charset="0"/>
              </a:rPr>
              <a:t>Многие из вас возможно уже работали с синельной проволокой  я же ни разу с ней не работала и поэтому пробовала и училась вместе с детьми. Посмотрев в интернете множество работ мы принялись фантазировать и делать поделки. Посмотрите, что у нас получилось.</a:t>
            </a:r>
          </a:p>
          <a:p>
            <a:pPr algn="just"/>
            <a:endParaRPr lang="ru-RU" i="1" dirty="0">
              <a:solidFill>
                <a:srgbClr val="7030A0"/>
              </a:solidFill>
              <a:latin typeface="Times New Roman" pitchFamily="18" charset="0"/>
              <a:cs typeface="Times New Roman" pitchFamily="18" charset="0"/>
            </a:endParaRPr>
          </a:p>
        </p:txBody>
      </p:sp>
      <p:sp>
        <p:nvSpPr>
          <p:cNvPr id="2" name="TextBox 1">
            <a:extLst>
              <a:ext uri="{FF2B5EF4-FFF2-40B4-BE49-F238E27FC236}">
                <a16:creationId xmlns:a16="http://schemas.microsoft.com/office/drawing/2014/main" xmlns="" id="{9212C5AE-3B11-4535-BA43-A81A3CDD59FE}"/>
              </a:ext>
            </a:extLst>
          </p:cNvPr>
          <p:cNvSpPr txBox="1"/>
          <p:nvPr/>
        </p:nvSpPr>
        <p:spPr>
          <a:xfrm>
            <a:off x="11352934" y="1052618"/>
            <a:ext cx="6192982"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2051" name="Picture 3" descr="F:\лайфхаки\фото\проволока\DSC_1989.JPG"/>
          <p:cNvPicPr>
            <a:picLocks noChangeAspect="1" noChangeArrowheads="1"/>
          </p:cNvPicPr>
          <p:nvPr/>
        </p:nvPicPr>
        <p:blipFill>
          <a:blip r:embed="rId3" cstate="print"/>
          <a:srcRect t="4905" r="8174"/>
          <a:stretch>
            <a:fillRect/>
          </a:stretch>
        </p:blipFill>
        <p:spPr bwMode="auto">
          <a:xfrm>
            <a:off x="1402080" y="1127760"/>
            <a:ext cx="5699760" cy="8816658"/>
          </a:xfrm>
          <a:prstGeom prst="rect">
            <a:avLst/>
          </a:prstGeom>
          <a:ln>
            <a:noFill/>
          </a:ln>
          <a:effectLst>
            <a:outerShdw blurRad="292100" dist="139700" dir="2700000" algn="tl" rotWithShape="0">
              <a:srgbClr val="333333">
                <a:alpha val="65000"/>
              </a:srgbClr>
            </a:outerShdw>
          </a:effectLst>
        </p:spPr>
      </p:pic>
      <p:pic>
        <p:nvPicPr>
          <p:cNvPr id="2052" name="Picture 4" descr="F:\лайфхаки\фото\проволока\IMG-7f9947f61f0cd50bc13ad99a32bc29f5-V.jpg"/>
          <p:cNvPicPr>
            <a:picLocks noChangeAspect="1" noChangeArrowheads="1"/>
          </p:cNvPicPr>
          <p:nvPr/>
        </p:nvPicPr>
        <p:blipFill>
          <a:blip r:embed="rId4" cstate="print"/>
          <a:srcRect/>
          <a:stretch>
            <a:fillRect/>
          </a:stretch>
        </p:blipFill>
        <p:spPr bwMode="auto">
          <a:xfrm>
            <a:off x="8229600" y="8553291"/>
            <a:ext cx="9389744" cy="7042308"/>
          </a:xfrm>
          <a:prstGeom prst="rect">
            <a:avLst/>
          </a:prstGeom>
          <a:noFill/>
        </p:spPr>
      </p:pic>
      <p:pic>
        <p:nvPicPr>
          <p:cNvPr id="2053" name="Picture 5" descr="F:\лайфхаки\фото\проволока\DSC_1985.JPG"/>
          <p:cNvPicPr>
            <a:picLocks noChangeAspect="1" noChangeArrowheads="1"/>
          </p:cNvPicPr>
          <p:nvPr/>
        </p:nvPicPr>
        <p:blipFill>
          <a:blip r:embed="rId5" cstate="print"/>
          <a:srcRect/>
          <a:stretch>
            <a:fillRect/>
          </a:stretch>
        </p:blipFill>
        <p:spPr bwMode="auto">
          <a:xfrm>
            <a:off x="21257579" y="5678821"/>
            <a:ext cx="6448742" cy="9632299"/>
          </a:xfrm>
          <a:prstGeom prst="rect">
            <a:avLst/>
          </a:prstGeom>
          <a:noFill/>
        </p:spPr>
      </p:pic>
      <p:pic>
        <p:nvPicPr>
          <p:cNvPr id="2054" name="Picture 6" descr="F:\лайфхаки\фото\проволока\IMG-c925cac16deefddc5572dbc68e0e8e7e-V.jpg"/>
          <p:cNvPicPr>
            <a:picLocks noChangeAspect="1" noChangeArrowheads="1"/>
          </p:cNvPicPr>
          <p:nvPr/>
        </p:nvPicPr>
        <p:blipFill>
          <a:blip r:embed="rId6" cstate="print"/>
          <a:srcRect l="13398" b="4895"/>
          <a:stretch>
            <a:fillRect/>
          </a:stretch>
        </p:blipFill>
        <p:spPr bwMode="auto">
          <a:xfrm>
            <a:off x="8138160" y="759460"/>
            <a:ext cx="5122544" cy="7500620"/>
          </a:xfrm>
          <a:prstGeom prst="rect">
            <a:avLst/>
          </a:prstGeom>
          <a:ln>
            <a:noFill/>
          </a:ln>
          <a:effectLst>
            <a:outerShdw blurRad="292100" dist="139700" dir="2700000" algn="tl" rotWithShape="0">
              <a:srgbClr val="333333">
                <a:alpha val="65000"/>
              </a:srgbClr>
            </a:outerShdw>
          </a:effectLst>
        </p:spPr>
      </p:pic>
      <p:pic>
        <p:nvPicPr>
          <p:cNvPr id="2050" name="Picture 2" descr="F:\лайфхаки\фото\проволока\DSC_1988.JPG"/>
          <p:cNvPicPr>
            <a:picLocks noChangeAspect="1" noChangeArrowheads="1"/>
          </p:cNvPicPr>
          <p:nvPr/>
        </p:nvPicPr>
        <p:blipFill>
          <a:blip r:embed="rId7" cstate="print"/>
          <a:srcRect/>
          <a:stretch>
            <a:fillRect/>
          </a:stretch>
        </p:blipFill>
        <p:spPr bwMode="auto">
          <a:xfrm>
            <a:off x="15179040" y="853440"/>
            <a:ext cx="5719445" cy="85429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1730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35680" y="2529840"/>
            <a:ext cx="21732240" cy="2438400"/>
          </a:xfrm>
        </p:spPr>
        <p:txBody>
          <a:bodyPr>
            <a:normAutofit fontScale="90000"/>
          </a:bodyPr>
          <a:lstStyle/>
          <a:p>
            <a:pPr algn="ctr"/>
            <a:r>
              <a:rPr lang="ru-RU" i="1" dirty="0">
                <a:solidFill>
                  <a:srgbClr val="7030A0"/>
                </a:solidFill>
                <a:latin typeface="Times New Roman" pitchFamily="18" charset="0"/>
                <a:cs typeface="Times New Roman" pitchFamily="18" charset="0"/>
              </a:rPr>
              <a:t>Необычные краски для рисунков</a:t>
            </a:r>
            <a:r>
              <a:rPr lang="ru-RU" b="1" dirty="0"/>
              <a:t/>
            </a:r>
            <a:br>
              <a:rPr lang="ru-RU" b="1" dirty="0"/>
            </a:br>
            <a:r>
              <a:rPr lang="ru-RU" dirty="0"/>
              <a:t/>
            </a:r>
            <a:br>
              <a:rPr lang="ru-RU" dirty="0"/>
            </a:br>
            <a:endParaRPr lang="ru-RU" dirty="0"/>
          </a:p>
        </p:txBody>
      </p:sp>
      <p:pic>
        <p:nvPicPr>
          <p:cNvPr id="4" name="Содержимое 3" descr="https://shkolabuduschego.ru/wp-content/uploads/2017/03/3-20-700x467.jpg"/>
          <p:cNvPicPr>
            <a:picLocks noGrp="1"/>
          </p:cNvPicPr>
          <p:nvPr>
            <p:ph idx="1"/>
          </p:nvPr>
        </p:nvPicPr>
        <p:blipFill>
          <a:blip r:embed="rId2" cstate="print"/>
          <a:srcRect/>
          <a:stretch>
            <a:fillRect/>
          </a:stretch>
        </p:blipFill>
        <p:spPr bwMode="auto">
          <a:xfrm>
            <a:off x="3108960" y="4023361"/>
            <a:ext cx="11003279" cy="8016239"/>
          </a:xfrm>
          <a:prstGeom prst="rect">
            <a:avLst/>
          </a:prstGeom>
          <a:ln>
            <a:noFill/>
          </a:ln>
          <a:effectLst>
            <a:softEdge rad="112500"/>
          </a:effectLst>
        </p:spPr>
      </p:pic>
      <p:pic>
        <p:nvPicPr>
          <p:cNvPr id="5" name="Рисунок 4" descr="ris-zimu-12"/>
          <p:cNvPicPr/>
          <p:nvPr/>
        </p:nvPicPr>
        <p:blipFill>
          <a:blip r:embed="rId3" cstate="print"/>
          <a:srcRect/>
          <a:stretch>
            <a:fillRect/>
          </a:stretch>
        </p:blipFill>
        <p:spPr bwMode="auto">
          <a:xfrm>
            <a:off x="15361920" y="5577840"/>
            <a:ext cx="10454640" cy="8046720"/>
          </a:xfrm>
          <a:prstGeom prst="rect">
            <a:avLst/>
          </a:prstGeom>
          <a:ln>
            <a:noFill/>
          </a:ln>
          <a:effectLst>
            <a:softEdge rad="112500"/>
          </a:effectLst>
        </p:spPr>
      </p:pic>
    </p:spTree>
    <p:extLst>
      <p:ext uri="{BB962C8B-B14F-4D97-AF65-F5344CB8AC3E}">
        <p14:creationId xmlns:p14="http://schemas.microsoft.com/office/powerpoint/2010/main" val="4090947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333297" y="2189404"/>
            <a:ext cx="23391824" cy="13215707"/>
          </a:xfrm>
        </p:spPr>
        <p:txBody>
          <a:bodyPr>
            <a:normAutofit fontScale="70000" lnSpcReduction="20000"/>
          </a:bodyPr>
          <a:lstStyle/>
          <a:p>
            <a:pPr algn="just">
              <a:lnSpc>
                <a:spcPct val="110000"/>
              </a:lnSpc>
              <a:buNone/>
            </a:pPr>
            <a:r>
              <a:rPr lang="ru-RU" dirty="0"/>
              <a:t>   		</a:t>
            </a:r>
            <a:r>
              <a:rPr lang="ru-RU" sz="9100" i="1" dirty="0">
                <a:solidFill>
                  <a:srgbClr val="7030A0"/>
                </a:solidFill>
                <a:latin typeface="Times New Roman" pitchFamily="18" charset="0"/>
                <a:cs typeface="Times New Roman" pitchFamily="18" charset="0"/>
              </a:rPr>
              <a:t>Каждый год на кануне новогодних праздников мы с детьми в группе решаем чем и как будем украшать группу и окна. И  в  этот раз мы решили украсить окна, чем-то необычным.                                                                                                    Так как я часто с детьми в группе пробую различные нетрадиционные техники рисования окна мы решили разрисовать при помощи зубной пасты. </a:t>
            </a:r>
          </a:p>
          <a:p>
            <a:pPr algn="just">
              <a:lnSpc>
                <a:spcPct val="110000"/>
              </a:lnSpc>
              <a:buNone/>
            </a:pPr>
            <a:r>
              <a:rPr lang="ru-RU" sz="9100" i="1" dirty="0">
                <a:solidFill>
                  <a:srgbClr val="7030A0"/>
                </a:solidFill>
                <a:latin typeface="Times New Roman" pitchFamily="18" charset="0"/>
                <a:cs typeface="Times New Roman" pitchFamily="18" charset="0"/>
              </a:rPr>
              <a:t>		Детям очень понравился такой способ рисования.                                        Сначала дети попробовали нарисовать узоры на листе бумаги одной зубной пастой, в следующий раз мы  решили поэкспериментировать и добавили в пасту разные краски и пищевые красители, получились цветные объемные картинки. Рисовать такой краской можно при помощи ватной палочки, кисточки и пальчиками.</a:t>
            </a:r>
          </a:p>
          <a:p>
            <a:pPr algn="just">
              <a:lnSpc>
                <a:spcPct val="110000"/>
              </a:lnSpc>
              <a:buNone/>
            </a:pPr>
            <a:r>
              <a:rPr lang="ru-RU" sz="9100" i="1" dirty="0">
                <a:solidFill>
                  <a:srgbClr val="7030A0"/>
                </a:solidFill>
                <a:latin typeface="Times New Roman" pitchFamily="18" charset="0"/>
                <a:cs typeface="Times New Roman" pitchFamily="18" charset="0"/>
              </a:rPr>
              <a:t>      </a:t>
            </a:r>
            <a:endParaRPr lang="ru-RU" sz="9100" dirty="0"/>
          </a:p>
        </p:txBody>
      </p:sp>
      <p:sp>
        <p:nvSpPr>
          <p:cNvPr id="2" name="TextBox 1">
            <a:extLst>
              <a:ext uri="{FF2B5EF4-FFF2-40B4-BE49-F238E27FC236}">
                <a16:creationId xmlns:a16="http://schemas.microsoft.com/office/drawing/2014/main" xmlns="" id="{D3F81036-E79E-417A-B82D-218DDCD894B5}"/>
              </a:ext>
            </a:extLst>
          </p:cNvPr>
          <p:cNvSpPr txBox="1"/>
          <p:nvPr/>
        </p:nvSpPr>
        <p:spPr>
          <a:xfrm>
            <a:off x="10474036" y="732345"/>
            <a:ext cx="5922819"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endPar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erf\Desktop\школа\IMG-f8a749b5cef2380df64dde9c8afa8fed-V.jpg"/>
          <p:cNvPicPr>
            <a:picLocks noChangeAspect="1" noChangeArrowheads="1"/>
          </p:cNvPicPr>
          <p:nvPr/>
        </p:nvPicPr>
        <p:blipFill>
          <a:blip r:embed="rId2" cstate="print"/>
          <a:srcRect/>
          <a:stretch>
            <a:fillRect/>
          </a:stretch>
        </p:blipFill>
        <p:spPr bwMode="auto">
          <a:xfrm>
            <a:off x="3261359" y="1039970"/>
            <a:ext cx="8719185" cy="6539389"/>
          </a:xfrm>
          <a:prstGeom prst="rect">
            <a:avLst/>
          </a:prstGeom>
          <a:ln>
            <a:noFill/>
          </a:ln>
          <a:effectLst>
            <a:softEdge rad="112500"/>
          </a:effectLst>
        </p:spPr>
      </p:pic>
      <p:pic>
        <p:nvPicPr>
          <p:cNvPr id="1027" name="Picture 3" descr="C:\Users\perf\Desktop\школа\IMG_20190214_093552.jpg"/>
          <p:cNvPicPr>
            <a:picLocks noChangeAspect="1" noChangeArrowheads="1"/>
          </p:cNvPicPr>
          <p:nvPr/>
        </p:nvPicPr>
        <p:blipFill>
          <a:blip r:embed="rId3" cstate="print"/>
          <a:srcRect l="27931"/>
          <a:stretch>
            <a:fillRect/>
          </a:stretch>
        </p:blipFill>
        <p:spPr bwMode="auto">
          <a:xfrm rot="16200000">
            <a:off x="7193365" y="7691202"/>
            <a:ext cx="7497915" cy="7802882"/>
          </a:xfrm>
          <a:prstGeom prst="rect">
            <a:avLst/>
          </a:prstGeom>
          <a:ln>
            <a:noFill/>
          </a:ln>
          <a:effectLst>
            <a:softEdge rad="112500"/>
          </a:effectLst>
        </p:spPr>
      </p:pic>
      <p:pic>
        <p:nvPicPr>
          <p:cNvPr id="1028" name="Picture 4" descr="C:\Users\perf\Desktop\школа\IMG_20190214_093827.jpg"/>
          <p:cNvPicPr>
            <a:picLocks noChangeAspect="1" noChangeArrowheads="1"/>
          </p:cNvPicPr>
          <p:nvPr/>
        </p:nvPicPr>
        <p:blipFill>
          <a:blip r:embed="rId4" cstate="print"/>
          <a:srcRect/>
          <a:stretch>
            <a:fillRect/>
          </a:stretch>
        </p:blipFill>
        <p:spPr bwMode="auto">
          <a:xfrm>
            <a:off x="16123920" y="8057992"/>
            <a:ext cx="9589558" cy="7192168"/>
          </a:xfrm>
          <a:prstGeom prst="rect">
            <a:avLst/>
          </a:prstGeom>
          <a:ln>
            <a:noFill/>
          </a:ln>
          <a:effectLst>
            <a:softEdge rad="112500"/>
          </a:effectLst>
        </p:spPr>
      </p:pic>
      <p:pic>
        <p:nvPicPr>
          <p:cNvPr id="1029" name="Picture 5" descr="C:\Users\perf\Desktop\школа\IMG-58e2fbf907cb96aacf46e9959dcce0d4-V.jpg"/>
          <p:cNvPicPr>
            <a:picLocks noChangeAspect="1" noChangeArrowheads="1"/>
          </p:cNvPicPr>
          <p:nvPr/>
        </p:nvPicPr>
        <p:blipFill>
          <a:blip r:embed="rId5" cstate="print"/>
          <a:srcRect/>
          <a:stretch>
            <a:fillRect/>
          </a:stretch>
        </p:blipFill>
        <p:spPr bwMode="auto">
          <a:xfrm>
            <a:off x="14632305" y="1042828"/>
            <a:ext cx="8593455" cy="6445091"/>
          </a:xfrm>
          <a:prstGeom prst="rect">
            <a:avLst/>
          </a:prstGeom>
          <a:ln>
            <a:noFill/>
          </a:ln>
          <a:effectLst>
            <a:softEdge rad="112500"/>
          </a:effectLst>
        </p:spPr>
      </p:pic>
    </p:spTree>
    <p:extLst>
      <p:ext uri="{BB962C8B-B14F-4D97-AF65-F5344CB8AC3E}">
        <p14:creationId xmlns:p14="http://schemas.microsoft.com/office/powerpoint/2010/main" val="191730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6796" y="865483"/>
            <a:ext cx="24925258" cy="4285637"/>
          </a:xfrm>
        </p:spPr>
        <p:txBody>
          <a:bodyPr>
            <a:normAutofit/>
          </a:bodyPr>
          <a:lstStyle/>
          <a:p>
            <a:pPr lvl="0" algn="ctr"/>
            <a:r>
              <a:rPr lang="en-US" sz="10000" i="1" dirty="0">
                <a:solidFill>
                  <a:srgbClr val="7030A0"/>
                </a:solidFill>
                <a:latin typeface="Times New Roman" pitchFamily="18" charset="0"/>
                <a:cs typeface="Times New Roman" pitchFamily="18" charset="0"/>
              </a:rPr>
              <a:t>Игрушки из резиновых перчаток</a:t>
            </a:r>
            <a:r>
              <a:rPr lang="ru-RU" sz="10000" i="1" dirty="0">
                <a:solidFill>
                  <a:srgbClr val="7030A0"/>
                </a:solidFill>
                <a:latin typeface="Times New Roman" pitchFamily="18" charset="0"/>
                <a:cs typeface="Times New Roman" pitchFamily="18" charset="0"/>
              </a:rPr>
              <a:t/>
            </a:r>
            <a:br>
              <a:rPr lang="ru-RU" sz="10000" i="1" dirty="0">
                <a:solidFill>
                  <a:srgbClr val="7030A0"/>
                </a:solidFill>
                <a:latin typeface="Times New Roman" pitchFamily="18" charset="0"/>
                <a:cs typeface="Times New Roman" pitchFamily="18" charset="0"/>
              </a:rPr>
            </a:br>
            <a:endParaRPr lang="ru-RU" sz="10000" i="1" dirty="0">
              <a:solidFill>
                <a:srgbClr val="7030A0"/>
              </a:solidFill>
              <a:latin typeface="Times New Roman" pitchFamily="18" charset="0"/>
              <a:cs typeface="Times New Roman" pitchFamily="18" charset="0"/>
            </a:endParaRPr>
          </a:p>
        </p:txBody>
      </p:sp>
      <p:pic>
        <p:nvPicPr>
          <p:cNvPr id="4" name="Содержимое 3" descr="https://hozka.info/wp-content/uploads/2018/08/Igrushki-iz-perchatok-300x218.jpg"/>
          <p:cNvPicPr>
            <a:picLocks noGrp="1"/>
          </p:cNvPicPr>
          <p:nvPr>
            <p:ph idx="1"/>
          </p:nvPr>
        </p:nvPicPr>
        <p:blipFill>
          <a:blip r:embed="rId2" cstate="print"/>
          <a:srcRect/>
          <a:stretch>
            <a:fillRect/>
          </a:stretch>
        </p:blipFill>
        <p:spPr bwMode="auto">
          <a:xfrm>
            <a:off x="5608320" y="4907280"/>
            <a:ext cx="9265920" cy="7680960"/>
          </a:xfrm>
          <a:prstGeom prst="rect">
            <a:avLst/>
          </a:prstGeom>
          <a:ln>
            <a:noFill/>
          </a:ln>
          <a:effectLst>
            <a:softEdge rad="112500"/>
          </a:effectLst>
        </p:spPr>
      </p:pic>
      <p:pic>
        <p:nvPicPr>
          <p:cNvPr id="5" name="Рисунок 4" descr="https://hozka.info/wp-content/uploads/2018/08/igrushki-iz-perchatok-2-300x300.jpg"/>
          <p:cNvPicPr/>
          <p:nvPr/>
        </p:nvPicPr>
        <p:blipFill>
          <a:blip r:embed="rId3" cstate="print"/>
          <a:srcRect/>
          <a:stretch>
            <a:fillRect/>
          </a:stretch>
        </p:blipFill>
        <p:spPr bwMode="auto">
          <a:xfrm>
            <a:off x="16276320" y="6505892"/>
            <a:ext cx="8229599" cy="8307388"/>
          </a:xfrm>
          <a:prstGeom prst="rect">
            <a:avLst/>
          </a:prstGeom>
          <a:ln>
            <a:noFill/>
          </a:ln>
          <a:effectLst>
            <a:softEdge rad="112500"/>
          </a:effectLst>
        </p:spPr>
      </p:pic>
      <p:sp>
        <p:nvSpPr>
          <p:cNvPr id="14337" name="Rectangle 1"/>
          <p:cNvSpPr>
            <a:spLocks noChangeArrowheads="1"/>
          </p:cNvSpPr>
          <p:nvPr/>
        </p:nvSpPr>
        <p:spPr bwMode="auto">
          <a:xfrm>
            <a:off x="0" y="0"/>
            <a:ext cx="2889885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sz="14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нынче в группе На новый год мы украшали окна рисунками нарисованными при помощи зубной пасты, детям очень понравился такой способ рисования мы конечно попробовали с ними нарисовать узоры на листе бумаги ,а на этот раз мы решили поэкспериментировать и попробовали добавить в пасту разные цвета и получились цветные объемные картины</a:t>
            </a:r>
            <a:endParaRPr kumimoji="0" lang="ru-RU" sz="26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      Материалы:</a:t>
            </a:r>
            <a:endParaRPr kumimoji="0" lang="ru-RU" sz="26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зубная паста </a:t>
            </a:r>
            <a:endParaRPr kumimoji="0" lang="ru-RU" sz="26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блестки</a:t>
            </a:r>
            <a:endParaRPr kumimoji="0" lang="ru-RU" sz="26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пищевой краситель или обычные краски</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1730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63265" y="2389910"/>
            <a:ext cx="22372320" cy="12355690"/>
          </a:xfrm>
        </p:spPr>
        <p:txBody>
          <a:bodyPr/>
          <a:lstStyle/>
          <a:p>
            <a:pPr algn="just">
              <a:buNone/>
            </a:pPr>
            <a:r>
              <a:rPr lang="ru-RU" i="1" dirty="0">
                <a:solidFill>
                  <a:srgbClr val="7030A0"/>
                </a:solidFill>
                <a:latin typeface="Times New Roman" pitchFamily="18" charset="0"/>
                <a:cs typeface="Times New Roman" pitchFamily="18" charset="0"/>
              </a:rPr>
              <a:t>		Для изготовления таких игрушек отлично подойдут тонкие латексные или </a:t>
            </a:r>
            <a:r>
              <a:rPr lang="ru-RU" i="1" dirty="0" err="1">
                <a:solidFill>
                  <a:srgbClr val="7030A0"/>
                </a:solidFill>
                <a:latin typeface="Times New Roman" pitchFamily="18" charset="0"/>
                <a:cs typeface="Times New Roman" pitchFamily="18" charset="0"/>
              </a:rPr>
              <a:t>нитриловые</a:t>
            </a:r>
            <a:r>
              <a:rPr lang="ru-RU" i="1" dirty="0">
                <a:solidFill>
                  <a:srgbClr val="7030A0"/>
                </a:solidFill>
                <a:latin typeface="Times New Roman" pitchFamily="18" charset="0"/>
                <a:cs typeface="Times New Roman" pitchFamily="18" charset="0"/>
              </a:rPr>
              <a:t> перчатки.</a:t>
            </a:r>
          </a:p>
          <a:p>
            <a:pPr algn="just">
              <a:buNone/>
            </a:pPr>
            <a:r>
              <a:rPr lang="ru-RU" i="1" dirty="0">
                <a:solidFill>
                  <a:srgbClr val="7030A0"/>
                </a:solidFill>
                <a:latin typeface="Times New Roman" pitchFamily="18" charset="0"/>
                <a:cs typeface="Times New Roman" pitchFamily="18" charset="0"/>
              </a:rPr>
              <a:t>		Делаются они очень просто: перчатку необходимо надуть и перевязать манжету нитками.</a:t>
            </a:r>
          </a:p>
          <a:p>
            <a:pPr algn="just">
              <a:buNone/>
            </a:pPr>
            <a:r>
              <a:rPr lang="ru-RU" i="1" dirty="0">
                <a:solidFill>
                  <a:srgbClr val="7030A0"/>
                </a:solidFill>
                <a:latin typeface="Times New Roman" pitchFamily="18" charset="0"/>
                <a:cs typeface="Times New Roman" pitchFamily="18" charset="0"/>
              </a:rPr>
              <a:t>		Лицо будущей игрушки зависит только от вашей фантазии. У вас могут получиться забавные человечки из резиновых перчаток или животные.</a:t>
            </a:r>
          </a:p>
          <a:p>
            <a:pPr algn="just">
              <a:buNone/>
            </a:pPr>
            <a:r>
              <a:rPr lang="ru-RU" i="1" dirty="0">
                <a:solidFill>
                  <a:srgbClr val="7030A0"/>
                </a:solidFill>
                <a:latin typeface="Times New Roman" pitchFamily="18" charset="0"/>
                <a:cs typeface="Times New Roman" pitchFamily="18" charset="0"/>
              </a:rPr>
              <a:t>		Просто возьмите цветные маркёры – и нарисуйте перчатке лицо </a:t>
            </a:r>
          </a:p>
          <a:p>
            <a:pPr>
              <a:buNone/>
            </a:pPr>
            <a:endParaRPr lang="ru-RU" dirty="0"/>
          </a:p>
        </p:txBody>
      </p:sp>
      <p:sp>
        <p:nvSpPr>
          <p:cNvPr id="2" name="TextBox 1">
            <a:extLst>
              <a:ext uri="{FF2B5EF4-FFF2-40B4-BE49-F238E27FC236}">
                <a16:creationId xmlns:a16="http://schemas.microsoft.com/office/drawing/2014/main" xmlns="" id="{1862C1A0-BDD0-4BE0-B336-FDA29F88C87D}"/>
              </a:ext>
            </a:extLst>
          </p:cNvPr>
          <p:cNvSpPr txBox="1"/>
          <p:nvPr/>
        </p:nvSpPr>
        <p:spPr>
          <a:xfrm>
            <a:off x="9794298" y="845382"/>
            <a:ext cx="9310254"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лайфхаки\фото\перчат\IMG-e626626fd5b13d753d12521af528bd43-V.jpg"/>
          <p:cNvPicPr>
            <a:picLocks noChangeAspect="1" noChangeArrowheads="1"/>
          </p:cNvPicPr>
          <p:nvPr/>
        </p:nvPicPr>
        <p:blipFill>
          <a:blip r:embed="rId2" cstate="print"/>
          <a:srcRect/>
          <a:stretch>
            <a:fillRect/>
          </a:stretch>
        </p:blipFill>
        <p:spPr bwMode="auto">
          <a:xfrm>
            <a:off x="1310639" y="820420"/>
            <a:ext cx="7012305" cy="9349740"/>
          </a:xfrm>
          <a:prstGeom prst="rect">
            <a:avLst/>
          </a:prstGeom>
          <a:ln>
            <a:noFill/>
          </a:ln>
          <a:effectLst>
            <a:outerShdw blurRad="292100" dist="139700" dir="2700000" algn="tl" rotWithShape="0">
              <a:srgbClr val="333333">
                <a:alpha val="65000"/>
              </a:srgbClr>
            </a:outerShdw>
          </a:effectLst>
        </p:spPr>
      </p:pic>
      <p:pic>
        <p:nvPicPr>
          <p:cNvPr id="3075" name="Picture 3" descr="F:\лайфхаки\фото\перчат\IMG-7a53717f23c8539485e44984bef39738-V.jpg"/>
          <p:cNvPicPr>
            <a:picLocks noChangeAspect="1" noChangeArrowheads="1"/>
          </p:cNvPicPr>
          <p:nvPr/>
        </p:nvPicPr>
        <p:blipFill>
          <a:blip r:embed="rId3" cstate="print"/>
          <a:srcRect/>
          <a:stretch>
            <a:fillRect/>
          </a:stretch>
        </p:blipFill>
        <p:spPr bwMode="auto">
          <a:xfrm>
            <a:off x="10576559" y="660400"/>
            <a:ext cx="5943601" cy="7924801"/>
          </a:xfrm>
          <a:prstGeom prst="rect">
            <a:avLst/>
          </a:prstGeom>
          <a:ln>
            <a:noFill/>
          </a:ln>
          <a:effectLst>
            <a:outerShdw blurRad="292100" dist="139700" dir="2700000" algn="tl" rotWithShape="0">
              <a:srgbClr val="333333">
                <a:alpha val="65000"/>
              </a:srgbClr>
            </a:outerShdw>
          </a:effectLst>
        </p:spPr>
      </p:pic>
      <p:pic>
        <p:nvPicPr>
          <p:cNvPr id="3076" name="Picture 4" descr="F:\лайфхаки\фото\перчат\IMG-e27d19cdeced05cc40de50f2835381d1-V.jpg"/>
          <p:cNvPicPr>
            <a:picLocks noChangeAspect="1" noChangeArrowheads="1"/>
          </p:cNvPicPr>
          <p:nvPr/>
        </p:nvPicPr>
        <p:blipFill>
          <a:blip r:embed="rId4" cstate="print"/>
          <a:srcRect/>
          <a:stretch>
            <a:fillRect/>
          </a:stretch>
        </p:blipFill>
        <p:spPr bwMode="auto">
          <a:xfrm>
            <a:off x="18501360" y="8759031"/>
            <a:ext cx="8749664" cy="6562248"/>
          </a:xfrm>
          <a:prstGeom prst="rect">
            <a:avLst/>
          </a:prstGeom>
          <a:ln>
            <a:noFill/>
          </a:ln>
          <a:effectLst>
            <a:outerShdw blurRad="292100" dist="139700" dir="2700000" algn="tl" rotWithShape="0">
              <a:srgbClr val="333333">
                <a:alpha val="65000"/>
              </a:srgbClr>
            </a:outerShdw>
          </a:effectLst>
        </p:spPr>
      </p:pic>
      <p:pic>
        <p:nvPicPr>
          <p:cNvPr id="3077" name="Picture 5" descr="F:\лайфхаки\фото\перчат\IMG-e5c04838c7ff828ac76eb7ada498117d-V.jpg"/>
          <p:cNvPicPr>
            <a:picLocks noChangeAspect="1" noChangeArrowheads="1"/>
          </p:cNvPicPr>
          <p:nvPr/>
        </p:nvPicPr>
        <p:blipFill>
          <a:blip r:embed="rId5" cstate="print"/>
          <a:srcRect/>
          <a:stretch>
            <a:fillRect/>
          </a:stretch>
        </p:blipFill>
        <p:spPr bwMode="auto">
          <a:xfrm>
            <a:off x="7924800" y="9315291"/>
            <a:ext cx="8414384" cy="6310788"/>
          </a:xfrm>
          <a:prstGeom prst="rect">
            <a:avLst/>
          </a:prstGeom>
          <a:ln>
            <a:noFill/>
          </a:ln>
          <a:effectLst>
            <a:outerShdw blurRad="292100" dist="139700" dir="2700000" algn="tl" rotWithShape="0">
              <a:srgbClr val="333333">
                <a:alpha val="65000"/>
              </a:srgbClr>
            </a:outerShdw>
          </a:effectLst>
        </p:spPr>
      </p:pic>
      <p:pic>
        <p:nvPicPr>
          <p:cNvPr id="3078" name="Picture 6" descr="F:\лайфхаки\фото\перчат\IMG-e0eb6a756b1d29f170cd8849963f34df-V.jpg"/>
          <p:cNvPicPr>
            <a:picLocks noChangeAspect="1" noChangeArrowheads="1"/>
          </p:cNvPicPr>
          <p:nvPr/>
        </p:nvPicPr>
        <p:blipFill>
          <a:blip r:embed="rId6" cstate="print"/>
          <a:srcRect/>
          <a:stretch>
            <a:fillRect/>
          </a:stretch>
        </p:blipFill>
        <p:spPr bwMode="auto">
          <a:xfrm>
            <a:off x="18440400" y="881380"/>
            <a:ext cx="5640704" cy="75209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17307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992880" y="865483"/>
            <a:ext cx="22919174" cy="4590437"/>
          </a:xfrm>
        </p:spPr>
        <p:txBody>
          <a:bodyPr>
            <a:noAutofit/>
          </a:bodyPr>
          <a:lstStyle/>
          <a:p>
            <a:pPr lvl="0" algn="ctr"/>
            <a:r>
              <a:rPr lang="en-US" sz="10000" i="1" dirty="0">
                <a:solidFill>
                  <a:srgbClr val="7030A0"/>
                </a:solidFill>
                <a:latin typeface="Times New Roman" pitchFamily="18" charset="0"/>
                <a:cs typeface="Times New Roman" pitchFamily="18" charset="0"/>
              </a:rPr>
              <a:t>Пальчиковые куклы из резиновой перчатки</a:t>
            </a:r>
            <a:r>
              <a:rPr lang="ru-RU" sz="10000" i="1" dirty="0">
                <a:solidFill>
                  <a:srgbClr val="7030A0"/>
                </a:solidFill>
                <a:latin typeface="Times New Roman" pitchFamily="18" charset="0"/>
                <a:cs typeface="Times New Roman" pitchFamily="18" charset="0"/>
              </a:rPr>
              <a:t/>
            </a:r>
            <a:br>
              <a:rPr lang="ru-RU" sz="10000" i="1" dirty="0">
                <a:solidFill>
                  <a:srgbClr val="7030A0"/>
                </a:solidFill>
                <a:latin typeface="Times New Roman" pitchFamily="18" charset="0"/>
                <a:cs typeface="Times New Roman" pitchFamily="18" charset="0"/>
              </a:rPr>
            </a:br>
            <a:endParaRPr lang="ru-RU" sz="10000" i="1" dirty="0">
              <a:solidFill>
                <a:srgbClr val="7030A0"/>
              </a:solidFill>
              <a:latin typeface="Times New Roman" pitchFamily="18" charset="0"/>
              <a:cs typeface="Times New Roman" pitchFamily="18" charset="0"/>
            </a:endParaRPr>
          </a:p>
        </p:txBody>
      </p:sp>
      <p:sp>
        <p:nvSpPr>
          <p:cNvPr id="5" name="Содержимое 4"/>
          <p:cNvSpPr>
            <a:spLocks noGrp="1"/>
          </p:cNvSpPr>
          <p:nvPr>
            <p:ph idx="1"/>
          </p:nvPr>
        </p:nvSpPr>
        <p:spPr/>
        <p:txBody>
          <a:bodyPr>
            <a:normAutofit/>
          </a:bodyPr>
          <a:lstStyle/>
          <a:p>
            <a:pPr>
              <a:buNone/>
            </a:pPr>
            <a:endParaRPr lang="ru-RU" dirty="0">
              <a:solidFill>
                <a:srgbClr val="7030A0"/>
              </a:solidFill>
              <a:latin typeface="Times New Roman" pitchFamily="18" charset="0"/>
              <a:cs typeface="Times New Roman" pitchFamily="18" charset="0"/>
            </a:endParaRPr>
          </a:p>
          <a:p>
            <a:pPr algn="ctr">
              <a:buNone/>
            </a:pPr>
            <a:r>
              <a:rPr lang="ru-RU" dirty="0">
                <a:solidFill>
                  <a:srgbClr val="7030A0"/>
                </a:solidFill>
                <a:latin typeface="Times New Roman" pitchFamily="18" charset="0"/>
                <a:cs typeface="Times New Roman" pitchFamily="18" charset="0"/>
              </a:rPr>
              <a:t> </a:t>
            </a:r>
          </a:p>
          <a:p>
            <a:pPr algn="ctr">
              <a:buNone/>
            </a:pPr>
            <a:endParaRPr lang="ru-RU" dirty="0">
              <a:solidFill>
                <a:srgbClr val="7030A0"/>
              </a:solidFill>
              <a:latin typeface="Times New Roman" pitchFamily="18" charset="0"/>
              <a:cs typeface="Times New Roman" pitchFamily="18" charset="0"/>
            </a:endParaRPr>
          </a:p>
        </p:txBody>
      </p:sp>
      <p:pic>
        <p:nvPicPr>
          <p:cNvPr id="8" name="Рисунок 7" descr="https://hozka.info/wp-content/uploads/2018/08/palchikovye-igrushki-iz-perchatki-2-300x225.jpg"/>
          <p:cNvPicPr/>
          <p:nvPr/>
        </p:nvPicPr>
        <p:blipFill>
          <a:blip r:embed="rId2" cstate="print"/>
          <a:srcRect/>
          <a:stretch>
            <a:fillRect/>
          </a:stretch>
        </p:blipFill>
        <p:spPr bwMode="auto">
          <a:xfrm>
            <a:off x="7559040" y="5516880"/>
            <a:ext cx="14295120" cy="8107679"/>
          </a:xfrm>
          <a:prstGeom prst="rect">
            <a:avLst/>
          </a:prstGeom>
          <a:ln>
            <a:noFill/>
          </a:ln>
          <a:effectLst>
            <a:softEdge rad="112500"/>
          </a:effectLst>
        </p:spPr>
      </p:pic>
    </p:spTree>
    <p:extLst>
      <p:ext uri="{BB962C8B-B14F-4D97-AF65-F5344CB8AC3E}">
        <p14:creationId xmlns:p14="http://schemas.microsoft.com/office/powerpoint/2010/main" val="4090947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95600" y="3729275"/>
            <a:ext cx="23164800" cy="10881935"/>
          </a:xfrm>
        </p:spPr>
        <p:txBody>
          <a:bodyPr/>
          <a:lstStyle/>
          <a:p>
            <a:pPr algn="just">
              <a:buNone/>
            </a:pPr>
            <a:r>
              <a:rPr lang="ru-RU" i="1" dirty="0">
                <a:solidFill>
                  <a:srgbClr val="7030A0"/>
                </a:solidFill>
                <a:latin typeface="Times New Roman" pitchFamily="18" charset="0"/>
                <a:cs typeface="Times New Roman" pitchFamily="18" charset="0"/>
              </a:rPr>
              <a:t>  		Уважаемые коллеги, предлагаю вашему вниманию мастер-класс «Чем заняться с детьми в свободное время или наши руки не для скуки»</a:t>
            </a:r>
          </a:p>
          <a:p>
            <a:pPr algn="just">
              <a:buNone/>
            </a:pPr>
            <a:r>
              <a:rPr lang="ru-RU" i="1" dirty="0">
                <a:solidFill>
                  <a:srgbClr val="7030A0"/>
                </a:solidFill>
                <a:latin typeface="Times New Roman" pitchFamily="18" charset="0"/>
                <a:cs typeface="Times New Roman" pitchFamily="18" charset="0"/>
              </a:rPr>
              <a:t> </a:t>
            </a:r>
          </a:p>
          <a:p>
            <a:pPr algn="just">
              <a:buNone/>
            </a:pPr>
            <a:r>
              <a:rPr lang="ru-RU" i="1" dirty="0">
                <a:solidFill>
                  <a:srgbClr val="7030A0"/>
                </a:solidFill>
                <a:latin typeface="Times New Roman" pitchFamily="18" charset="0"/>
                <a:cs typeface="Times New Roman" pitchFamily="18" charset="0"/>
              </a:rPr>
              <a:t>		Бывает так что в связи  с погодными условиями нам приходится отменять прогулки и хочется детей в группе занять чем то не обычным и на ум пришли некоторые идеи которые нашли подтверждение на просторах </a:t>
            </a:r>
            <a:r>
              <a:rPr lang="ru-RU" i="1" dirty="0" smtClean="0">
                <a:solidFill>
                  <a:srgbClr val="7030A0"/>
                </a:solidFill>
                <a:latin typeface="Times New Roman" pitchFamily="18" charset="0"/>
                <a:cs typeface="Times New Roman" pitchFamily="18" charset="0"/>
              </a:rPr>
              <a:t>интернета </a:t>
            </a:r>
            <a:r>
              <a:rPr lang="ru-RU" i="1" dirty="0">
                <a:solidFill>
                  <a:srgbClr val="7030A0"/>
                </a:solidFill>
                <a:latin typeface="Times New Roman" pitchFamily="18" charset="0"/>
                <a:cs typeface="Times New Roman" pitchFamily="18" charset="0"/>
              </a:rPr>
              <a:t>.</a:t>
            </a:r>
          </a:p>
          <a:p>
            <a:pPr>
              <a:buNone/>
            </a:pPr>
            <a:endParaRPr lang="ru-RU" i="1" dirty="0">
              <a:solidFill>
                <a:srgbClr val="7030A0"/>
              </a:solidFill>
              <a:latin typeface="Times New Roman" pitchFamily="18" charset="0"/>
              <a:cs typeface="Times New Roman" pitchFamily="18" charset="0"/>
            </a:endParaRPr>
          </a:p>
          <a:p>
            <a:endParaRPr lang="ru-RU" dirty="0"/>
          </a:p>
        </p:txBody>
      </p:sp>
      <p:sp>
        <p:nvSpPr>
          <p:cNvPr id="2" name="TextBox 1">
            <a:extLst>
              <a:ext uri="{FF2B5EF4-FFF2-40B4-BE49-F238E27FC236}">
                <a16:creationId xmlns:a16="http://schemas.microsoft.com/office/drawing/2014/main" xmlns="" id="{48E209DA-E592-44B6-BFDD-80232EFB5B20}"/>
              </a:ext>
            </a:extLst>
          </p:cNvPr>
          <p:cNvSpPr txBox="1"/>
          <p:nvPr/>
        </p:nvSpPr>
        <p:spPr>
          <a:xfrm>
            <a:off x="10764982" y="1637608"/>
            <a:ext cx="6982691" cy="1123384"/>
          </a:xfrm>
          <a:prstGeom prst="rect">
            <a:avLst/>
          </a:prstGeom>
          <a:noFill/>
        </p:spPr>
        <p:txBody>
          <a:bodyPr wrap="square" rtlCol="0">
            <a:spAutoFit/>
          </a:bodyPr>
          <a:lstStyle/>
          <a:p>
            <a:r>
              <a:rPr lang="ru-RU" sz="6700" b="1" u="sng" dirty="0">
                <a:solidFill>
                  <a:srgbClr val="002060"/>
                </a:solidFill>
                <a:latin typeface="Times New Roman" panose="02020603050405020304" pitchFamily="18" charset="0"/>
                <a:cs typeface="Times New Roman" panose="02020603050405020304" pitchFamily="18" charset="0"/>
              </a:rPr>
              <a:t>Текст к слайду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986796" y="3017521"/>
            <a:ext cx="24925258" cy="11624170"/>
          </a:xfrm>
        </p:spPr>
        <p:txBody>
          <a:bodyPr/>
          <a:lstStyle/>
          <a:p>
            <a:pPr algn="just">
              <a:buNone/>
            </a:pPr>
            <a:r>
              <a:rPr lang="ru-RU" i="1" dirty="0">
                <a:solidFill>
                  <a:srgbClr val="7030A0"/>
                </a:solidFill>
                <a:latin typeface="Times New Roman" pitchFamily="18" charset="0"/>
                <a:cs typeface="Times New Roman" pitchFamily="18" charset="0"/>
              </a:rPr>
              <a:t>		Для такой поделки подойдёт даже испорченная, порванная резиновая перчатка.</a:t>
            </a:r>
          </a:p>
          <a:p>
            <a:pPr algn="just">
              <a:buNone/>
            </a:pPr>
            <a:r>
              <a:rPr lang="ru-RU" i="1" dirty="0">
                <a:solidFill>
                  <a:srgbClr val="7030A0"/>
                </a:solidFill>
                <a:latin typeface="Times New Roman" pitchFamily="18" charset="0"/>
                <a:cs typeface="Times New Roman" pitchFamily="18" charset="0"/>
              </a:rPr>
              <a:t>	Главное, чтоб целыми остались пальцы.</a:t>
            </a:r>
          </a:p>
          <a:p>
            <a:pPr algn="just">
              <a:buNone/>
            </a:pPr>
            <a:r>
              <a:rPr lang="ru-RU" i="1" dirty="0">
                <a:solidFill>
                  <a:srgbClr val="7030A0"/>
                </a:solidFill>
                <a:latin typeface="Times New Roman" pitchFamily="18" charset="0"/>
                <a:cs typeface="Times New Roman" pitchFamily="18" charset="0"/>
              </a:rPr>
              <a:t>		Отрежьте пальцы перчатки на удобную вам длину. Они не должны спадать, но и не должны мешать движению пальцев.</a:t>
            </a:r>
          </a:p>
          <a:p>
            <a:pPr algn="just">
              <a:buNone/>
            </a:pPr>
            <a:r>
              <a:rPr lang="ru-RU" i="1" dirty="0">
                <a:solidFill>
                  <a:srgbClr val="7030A0"/>
                </a:solidFill>
                <a:latin typeface="Times New Roman" pitchFamily="18" charset="0"/>
                <a:cs typeface="Times New Roman" pitchFamily="18" charset="0"/>
              </a:rPr>
              <a:t>		Маркерами нарисуйте на резиновых пальчиках любимых героев вашего ребёнка. Вот и готовы пальчиковые куклы из перчатки!</a:t>
            </a:r>
          </a:p>
          <a:p>
            <a:endParaRPr lang="ru-RU" dirty="0"/>
          </a:p>
        </p:txBody>
      </p:sp>
      <p:sp>
        <p:nvSpPr>
          <p:cNvPr id="2" name="TextBox 1">
            <a:extLst>
              <a:ext uri="{FF2B5EF4-FFF2-40B4-BE49-F238E27FC236}">
                <a16:creationId xmlns:a16="http://schemas.microsoft.com/office/drawing/2014/main" xmlns="" id="{91E7400D-9888-473B-ADA7-92420DAA26F8}"/>
              </a:ext>
            </a:extLst>
          </p:cNvPr>
          <p:cNvSpPr txBox="1"/>
          <p:nvPr/>
        </p:nvSpPr>
        <p:spPr>
          <a:xfrm>
            <a:off x="11072379" y="789709"/>
            <a:ext cx="6754091"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endPar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лайфхаки\IMG_20190214_124423.jpg"/>
          <p:cNvPicPr>
            <a:picLocks noChangeAspect="1" noChangeArrowheads="1"/>
          </p:cNvPicPr>
          <p:nvPr/>
        </p:nvPicPr>
        <p:blipFill>
          <a:blip r:embed="rId2" cstate="print"/>
          <a:srcRect t="10313"/>
          <a:stretch>
            <a:fillRect/>
          </a:stretch>
        </p:blipFill>
        <p:spPr bwMode="auto">
          <a:xfrm>
            <a:off x="1676400" y="1127640"/>
            <a:ext cx="11906038" cy="8008671"/>
          </a:xfrm>
          <a:prstGeom prst="rect">
            <a:avLst/>
          </a:prstGeom>
          <a:ln>
            <a:noFill/>
          </a:ln>
          <a:effectLst>
            <a:softEdge rad="112500"/>
          </a:effectLst>
        </p:spPr>
      </p:pic>
      <p:pic>
        <p:nvPicPr>
          <p:cNvPr id="1027" name="Picture 3" descr="H:\лайфхаки\IMG_20190214_124325.jpg"/>
          <p:cNvPicPr>
            <a:picLocks noChangeAspect="1" noChangeArrowheads="1"/>
          </p:cNvPicPr>
          <p:nvPr/>
        </p:nvPicPr>
        <p:blipFill>
          <a:blip r:embed="rId3" cstate="print"/>
          <a:srcRect b="9250"/>
          <a:stretch>
            <a:fillRect/>
          </a:stretch>
        </p:blipFill>
        <p:spPr bwMode="auto">
          <a:xfrm>
            <a:off x="13929360" y="6937190"/>
            <a:ext cx="11795760" cy="8028489"/>
          </a:xfrm>
          <a:prstGeom prst="rect">
            <a:avLst/>
          </a:prstGeom>
          <a:ln>
            <a:noFill/>
          </a:ln>
          <a:effectLst>
            <a:softEdge rad="112500"/>
          </a:effectLst>
        </p:spPr>
      </p:pic>
    </p:spTree>
    <p:extLst>
      <p:ext uri="{BB962C8B-B14F-4D97-AF65-F5344CB8AC3E}">
        <p14:creationId xmlns:p14="http://schemas.microsoft.com/office/powerpoint/2010/main" val="191730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6796" y="1676400"/>
            <a:ext cx="24925258" cy="3474720"/>
          </a:xfrm>
        </p:spPr>
        <p:txBody>
          <a:bodyPr>
            <a:normAutofit/>
          </a:bodyPr>
          <a:lstStyle/>
          <a:p>
            <a:pPr algn="ctr"/>
            <a:r>
              <a:rPr lang="ru-RU" sz="10000" i="1" dirty="0">
                <a:solidFill>
                  <a:srgbClr val="7030A0"/>
                </a:solidFill>
                <a:latin typeface="Times New Roman" pitchFamily="18" charset="0"/>
                <a:cs typeface="Times New Roman" pitchFamily="18" charset="0"/>
              </a:rPr>
              <a:t>Радуга из мыльных пузырей</a:t>
            </a:r>
            <a:r>
              <a:rPr lang="ru-RU" sz="10000" b="1" dirty="0"/>
              <a:t/>
            </a:r>
            <a:br>
              <a:rPr lang="ru-RU" sz="10000" b="1" dirty="0"/>
            </a:br>
            <a:endParaRPr lang="ru-RU" sz="10000" dirty="0"/>
          </a:p>
        </p:txBody>
      </p:sp>
      <p:pic>
        <p:nvPicPr>
          <p:cNvPr id="4" name="Содержимое 3" descr="https://pp.vk.me/c636527/v636527715/155c4/PIjjk7BjgQA.jpg"/>
          <p:cNvPicPr>
            <a:picLocks noGrp="1"/>
          </p:cNvPicPr>
          <p:nvPr>
            <p:ph idx="1"/>
          </p:nvPr>
        </p:nvPicPr>
        <p:blipFill>
          <a:blip r:embed="rId2" cstate="print"/>
          <a:srcRect b="50726"/>
          <a:stretch>
            <a:fillRect/>
          </a:stretch>
        </p:blipFill>
        <p:spPr bwMode="auto">
          <a:xfrm>
            <a:off x="6614160" y="4925219"/>
            <a:ext cx="16154399" cy="8882221"/>
          </a:xfrm>
          <a:prstGeom prst="rect">
            <a:avLst/>
          </a:prstGeom>
          <a:ln>
            <a:noFill/>
          </a:ln>
          <a:effectLst>
            <a:softEdge rad="112500"/>
          </a:effectLst>
        </p:spPr>
      </p:pic>
    </p:spTree>
    <p:extLst>
      <p:ext uri="{BB962C8B-B14F-4D97-AF65-F5344CB8AC3E}">
        <p14:creationId xmlns:p14="http://schemas.microsoft.com/office/powerpoint/2010/main" val="191730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22790" y="3097876"/>
            <a:ext cx="23677364" cy="12386171"/>
          </a:xfrm>
        </p:spPr>
        <p:txBody>
          <a:bodyPr>
            <a:normAutofit lnSpcReduction="10000"/>
          </a:bodyPr>
          <a:lstStyle/>
          <a:p>
            <a:pPr algn="just">
              <a:buNone/>
            </a:pPr>
            <a:r>
              <a:rPr lang="ru-RU" dirty="0"/>
              <a:t>  		</a:t>
            </a:r>
            <a:r>
              <a:rPr lang="ru-RU" sz="6400" i="1" dirty="0">
                <a:solidFill>
                  <a:srgbClr val="7030A0"/>
                </a:solidFill>
                <a:latin typeface="Times New Roman" pitchFamily="18" charset="0"/>
                <a:cs typeface="Times New Roman" pitchFamily="18" charset="0"/>
              </a:rPr>
              <a:t>Все мы знаем, как дети любят мыльные пузыри и игры с ними, поэтому предложите детям в группе поэкспериментировать и сделать радугу из мыльных пузырей. 	Возьмите пластиковую бутылку и разрежьте ее пополам (вам понадобиться та часть где горлышко).                                                                   	Затем натяните на срез бутылки носок (у нас лучше получилось с махровым) и закрепите его клейкой лентой.                                                                          	Смешайте в емкости средство для мытья посуды с небольшим количеством воды. Капните на носок пищевыми красителями. После  окуните носок в эту смесь и можете спокойно выдувать радужные пузыри.                </a:t>
            </a:r>
          </a:p>
          <a:p>
            <a:pPr algn="just">
              <a:buNone/>
            </a:pPr>
            <a:r>
              <a:rPr lang="ru-RU" sz="6400" i="1" dirty="0">
                <a:solidFill>
                  <a:srgbClr val="7030A0"/>
                </a:solidFill>
                <a:latin typeface="Times New Roman" pitchFamily="18" charset="0"/>
                <a:cs typeface="Times New Roman" pitchFamily="18" charset="0"/>
              </a:rPr>
              <a:t>		Море детской радости и эмоций вам обеспечено.</a:t>
            </a:r>
          </a:p>
          <a:p>
            <a:pPr algn="just">
              <a:buNone/>
            </a:pPr>
            <a:r>
              <a:rPr lang="ru-RU" sz="6400" i="1" dirty="0">
                <a:solidFill>
                  <a:srgbClr val="7030A0"/>
                </a:solidFill>
                <a:latin typeface="Times New Roman" pitchFamily="18" charset="0"/>
                <a:cs typeface="Times New Roman" pitchFamily="18" charset="0"/>
              </a:rPr>
              <a:t> </a:t>
            </a:r>
          </a:p>
          <a:p>
            <a:pPr algn="just">
              <a:buNone/>
            </a:pPr>
            <a:r>
              <a:rPr lang="ru-RU" dirty="0"/>
              <a:t> </a:t>
            </a:r>
          </a:p>
        </p:txBody>
      </p:sp>
      <p:sp>
        <p:nvSpPr>
          <p:cNvPr id="2" name="TextBox 1">
            <a:extLst>
              <a:ext uri="{FF2B5EF4-FFF2-40B4-BE49-F238E27FC236}">
                <a16:creationId xmlns:a16="http://schemas.microsoft.com/office/drawing/2014/main" xmlns="" id="{E6A4471E-B771-44B1-8852-3B2C7295F9A9}"/>
              </a:ext>
            </a:extLst>
          </p:cNvPr>
          <p:cNvSpPr txBox="1"/>
          <p:nvPr/>
        </p:nvSpPr>
        <p:spPr>
          <a:xfrm>
            <a:off x="9933708" y="1246910"/>
            <a:ext cx="7855527"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лайфхаки\фото\пена\DSC_2034.JPG"/>
          <p:cNvPicPr>
            <a:picLocks noChangeAspect="1" noChangeArrowheads="1"/>
          </p:cNvPicPr>
          <p:nvPr/>
        </p:nvPicPr>
        <p:blipFill>
          <a:blip r:embed="rId2" cstate="print"/>
          <a:srcRect t="12307" r="21864"/>
          <a:stretch>
            <a:fillRect/>
          </a:stretch>
        </p:blipFill>
        <p:spPr bwMode="auto">
          <a:xfrm>
            <a:off x="15268916" y="1043392"/>
            <a:ext cx="8596924" cy="6459603"/>
          </a:xfrm>
          <a:prstGeom prst="rect">
            <a:avLst/>
          </a:prstGeom>
          <a:ln>
            <a:noFill/>
          </a:ln>
          <a:effectLst>
            <a:outerShdw blurRad="292100" dist="139700" dir="2700000" algn="tl" rotWithShape="0">
              <a:srgbClr val="333333">
                <a:alpha val="65000"/>
              </a:srgbClr>
            </a:outerShdw>
          </a:effectLst>
        </p:spPr>
      </p:pic>
      <p:pic>
        <p:nvPicPr>
          <p:cNvPr id="4099" name="Picture 3" descr="F:\лайфхаки\фото\пена\DSC_2036.JPG"/>
          <p:cNvPicPr>
            <a:picLocks noChangeAspect="1" noChangeArrowheads="1"/>
          </p:cNvPicPr>
          <p:nvPr/>
        </p:nvPicPr>
        <p:blipFill>
          <a:blip r:embed="rId3" cstate="print"/>
          <a:srcRect/>
          <a:stretch>
            <a:fillRect/>
          </a:stretch>
        </p:blipFill>
        <p:spPr bwMode="auto">
          <a:xfrm>
            <a:off x="15849600" y="7978518"/>
            <a:ext cx="10721063" cy="7177661"/>
          </a:xfrm>
          <a:prstGeom prst="rect">
            <a:avLst/>
          </a:prstGeom>
          <a:ln>
            <a:noFill/>
          </a:ln>
          <a:effectLst>
            <a:outerShdw blurRad="292100" dist="139700" dir="2700000" algn="tl" rotWithShape="0">
              <a:srgbClr val="333333">
                <a:alpha val="65000"/>
              </a:srgbClr>
            </a:outerShdw>
          </a:effectLst>
        </p:spPr>
      </p:pic>
      <p:pic>
        <p:nvPicPr>
          <p:cNvPr id="4100" name="Picture 4" descr="F:\лайфхаки\фото\пена\DSC_2035.JPG"/>
          <p:cNvPicPr>
            <a:picLocks noChangeAspect="1" noChangeArrowheads="1"/>
          </p:cNvPicPr>
          <p:nvPr/>
        </p:nvPicPr>
        <p:blipFill>
          <a:blip r:embed="rId4" cstate="print"/>
          <a:srcRect/>
          <a:stretch>
            <a:fillRect/>
          </a:stretch>
        </p:blipFill>
        <p:spPr bwMode="auto">
          <a:xfrm>
            <a:off x="4197938" y="8010941"/>
            <a:ext cx="10706782" cy="7168099"/>
          </a:xfrm>
          <a:prstGeom prst="rect">
            <a:avLst/>
          </a:prstGeom>
          <a:ln>
            <a:noFill/>
          </a:ln>
          <a:effectLst>
            <a:outerShdw blurRad="292100" dist="139700" dir="2700000" algn="tl" rotWithShape="0">
              <a:srgbClr val="333333">
                <a:alpha val="65000"/>
              </a:srgbClr>
            </a:outerShdw>
          </a:effectLst>
        </p:spPr>
      </p:pic>
      <p:pic>
        <p:nvPicPr>
          <p:cNvPr id="4101" name="Picture 5" descr="F:\лайфхаки\фото\пена\DSC_2031.JPG"/>
          <p:cNvPicPr>
            <a:picLocks noChangeAspect="1" noChangeArrowheads="1"/>
          </p:cNvPicPr>
          <p:nvPr/>
        </p:nvPicPr>
        <p:blipFill>
          <a:blip r:embed="rId5" cstate="print"/>
          <a:srcRect/>
          <a:stretch>
            <a:fillRect/>
          </a:stretch>
        </p:blipFill>
        <p:spPr bwMode="auto">
          <a:xfrm>
            <a:off x="4785360" y="1249850"/>
            <a:ext cx="9174480" cy="61422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1730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9400" i="1" dirty="0">
                <a:solidFill>
                  <a:srgbClr val="7030A0"/>
                </a:solidFill>
                <a:latin typeface="Times New Roman" pitchFamily="18" charset="0"/>
                <a:cs typeface="Times New Roman" pitchFamily="18" charset="0"/>
              </a:rPr>
              <a:t>Цветы из бумажных облаток</a:t>
            </a:r>
            <a:r>
              <a:rPr lang="ru-RU" dirty="0"/>
              <a:t/>
            </a:r>
            <a:br>
              <a:rPr lang="ru-RU" dirty="0"/>
            </a:br>
            <a:endParaRPr lang="ru-RU" dirty="0"/>
          </a:p>
        </p:txBody>
      </p:sp>
      <p:sp>
        <p:nvSpPr>
          <p:cNvPr id="3" name="Объект 2"/>
          <p:cNvSpPr>
            <a:spLocks noGrp="1"/>
          </p:cNvSpPr>
          <p:nvPr>
            <p:ph idx="1"/>
          </p:nvPr>
        </p:nvSpPr>
        <p:spPr>
          <a:xfrm>
            <a:off x="1986796" y="2529840"/>
            <a:ext cx="24925258" cy="12953999"/>
          </a:xfrm>
        </p:spPr>
        <p:txBody>
          <a:bodyPr>
            <a:normAutofit/>
          </a:bodyPr>
          <a:lstStyle/>
          <a:p>
            <a:pPr>
              <a:buNone/>
            </a:pPr>
            <a:r>
              <a:rPr lang="ru-RU" dirty="0"/>
              <a:t/>
            </a:r>
            <a:br>
              <a:rPr lang="ru-RU" dirty="0"/>
            </a:br>
            <a:r>
              <a:rPr lang="ru-RU" dirty="0"/>
              <a:t>	</a:t>
            </a:r>
            <a:r>
              <a:rPr lang="ru-RU" i="1" dirty="0">
                <a:solidFill>
                  <a:srgbClr val="7030A0"/>
                </a:solidFill>
                <a:latin typeface="Times New Roman" pitchFamily="18" charset="0"/>
                <a:cs typeface="Times New Roman" pitchFamily="18" charset="0"/>
              </a:rPr>
              <a:t>Цветные бумажные облатки, которые предназначены для маффинов (кексов), можно замечательно приспособить в детских поделках. </a:t>
            </a:r>
            <a:br>
              <a:rPr lang="ru-RU" i="1" dirty="0">
                <a:solidFill>
                  <a:srgbClr val="7030A0"/>
                </a:solidFill>
                <a:latin typeface="Times New Roman" pitchFamily="18" charset="0"/>
                <a:cs typeface="Times New Roman" pitchFamily="18" charset="0"/>
              </a:rPr>
            </a:br>
            <a:endParaRPr lang="ru-RU" i="1" dirty="0">
              <a:solidFill>
                <a:srgbClr val="7030A0"/>
              </a:solidFill>
              <a:latin typeface="Times New Roman" pitchFamily="18" charset="0"/>
              <a:cs typeface="Times New Roman" pitchFamily="18" charset="0"/>
            </a:endParaRPr>
          </a:p>
          <a:p>
            <a:pPr>
              <a:buNone/>
            </a:pPr>
            <a:r>
              <a:rPr lang="ru-RU" i="1" dirty="0">
                <a:solidFill>
                  <a:srgbClr val="7030A0"/>
                </a:solidFill>
                <a:latin typeface="Times New Roman" pitchFamily="18" charset="0"/>
                <a:cs typeface="Times New Roman" pitchFamily="18" charset="0"/>
              </a:rPr>
              <a:t>	       Облатки приклеиваются донышком к фону, с внешней стороны, края надрезаются, словно лепестки цветка, композиция дополняется элементами из цветной бумаги.</a:t>
            </a:r>
          </a:p>
          <a:p>
            <a:pPr>
              <a:buNone/>
            </a:pPr>
            <a:endParaRPr lang="ru-RU" dirty="0"/>
          </a:p>
        </p:txBody>
      </p:sp>
      <p:pic>
        <p:nvPicPr>
          <p:cNvPr id="4" name="Рисунок 3" descr="https://pp.userapi.com/c7008/v7008042/430c4/3nG1CzECwHk.jpg">
            <a:hlinkClick r:id="rId2"/>
          </p:cNvPr>
          <p:cNvPicPr/>
          <p:nvPr/>
        </p:nvPicPr>
        <p:blipFill>
          <a:blip r:embed="rId3" cstate="print"/>
          <a:srcRect b="14291"/>
          <a:stretch>
            <a:fillRect/>
          </a:stretch>
        </p:blipFill>
        <p:spPr bwMode="auto">
          <a:xfrm>
            <a:off x="18897600" y="9784080"/>
            <a:ext cx="8046720" cy="5608320"/>
          </a:xfrm>
          <a:prstGeom prst="rect">
            <a:avLst/>
          </a:prstGeom>
          <a:ln>
            <a:noFill/>
          </a:ln>
          <a:effectLst>
            <a:softEdge rad="112500"/>
          </a:effectLst>
        </p:spPr>
      </p:pic>
    </p:spTree>
    <p:extLst>
      <p:ext uri="{BB962C8B-B14F-4D97-AF65-F5344CB8AC3E}">
        <p14:creationId xmlns:p14="http://schemas.microsoft.com/office/powerpoint/2010/main" val="7384546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61360" y="4023359"/>
            <a:ext cx="22219920" cy="10618331"/>
          </a:xfrm>
        </p:spPr>
        <p:txBody>
          <a:bodyPr/>
          <a:lstStyle/>
          <a:p>
            <a:pPr algn="just">
              <a:buNone/>
            </a:pPr>
            <a:r>
              <a:rPr lang="ru-RU" i="1" dirty="0">
                <a:solidFill>
                  <a:srgbClr val="7030A0"/>
                </a:solidFill>
                <a:latin typeface="Times New Roman" pitchFamily="18" charset="0"/>
                <a:cs typeface="Times New Roman" pitchFamily="18" charset="0"/>
              </a:rPr>
              <a:t>		Детские поделки развивают фантазию ребёнка, детскую моторику, а также могут послужить отличным подарком близким или друг другу.</a:t>
            </a:r>
          </a:p>
          <a:p>
            <a:pPr algn="just">
              <a:buNone/>
            </a:pPr>
            <a:r>
              <a:rPr lang="ru-RU" i="1" dirty="0">
                <a:solidFill>
                  <a:srgbClr val="7030A0"/>
                </a:solidFill>
                <a:latin typeface="Times New Roman" pitchFamily="18" charset="0"/>
                <a:cs typeface="Times New Roman" pitchFamily="18" charset="0"/>
              </a:rPr>
              <a:t>		Желаю вам и вашим детям творческих успехов.</a:t>
            </a:r>
          </a:p>
        </p:txBody>
      </p:sp>
      <p:sp>
        <p:nvSpPr>
          <p:cNvPr id="2" name="TextBox 1">
            <a:extLst>
              <a:ext uri="{FF2B5EF4-FFF2-40B4-BE49-F238E27FC236}">
                <a16:creationId xmlns:a16="http://schemas.microsoft.com/office/drawing/2014/main" xmlns="" id="{67C82BD3-4DBD-4B1D-A16D-5328EC49063C}"/>
              </a:ext>
            </a:extLst>
          </p:cNvPr>
          <p:cNvSpPr txBox="1"/>
          <p:nvPr/>
        </p:nvSpPr>
        <p:spPr>
          <a:xfrm>
            <a:off x="10785763" y="1246910"/>
            <a:ext cx="6878782"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endPar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71145" y="2660416"/>
            <a:ext cx="25256358" cy="6420522"/>
          </a:xfrm>
        </p:spPr>
        <p:txBody>
          <a:bodyPr>
            <a:normAutofit/>
          </a:bodyPr>
          <a:lstStyle/>
          <a:p>
            <a:pPr marL="904240" algn="ctr">
              <a:spcBef>
                <a:spcPts val="185"/>
              </a:spcBef>
              <a:spcAft>
                <a:spcPts val="0"/>
              </a:spcAft>
            </a:pPr>
            <a:r>
              <a:rPr lang="ru-RU" sz="9600" i="1" dirty="0">
                <a:solidFill>
                  <a:srgbClr val="6F2F9F"/>
                </a:solidFill>
                <a:effectLst/>
                <a:latin typeface="Times New Roman" panose="02020603050405020304" pitchFamily="18" charset="0"/>
                <a:ea typeface="Times New Roman" panose="02020603050405020304" pitchFamily="18" charset="0"/>
              </a:rPr>
              <a:t>У кого </a:t>
            </a:r>
            <a:r>
              <a:rPr lang="ru-RU" sz="9600" i="1" dirty="0" err="1">
                <a:solidFill>
                  <a:srgbClr val="6F2F9F"/>
                </a:solidFill>
                <a:effectLst/>
                <a:latin typeface="Times New Roman" panose="02020603050405020304" pitchFamily="18" charset="0"/>
                <a:ea typeface="Times New Roman" panose="02020603050405020304" pitchFamily="18" charset="0"/>
              </a:rPr>
              <a:t>умелы</a:t>
            </a:r>
            <a:r>
              <a:rPr lang="ru-RU" sz="9600" i="1" dirty="0">
                <a:solidFill>
                  <a:srgbClr val="6F2F9F"/>
                </a:solidFill>
                <a:effectLst/>
                <a:latin typeface="Times New Roman" panose="02020603050405020304" pitchFamily="18" charset="0"/>
                <a:ea typeface="Times New Roman" panose="02020603050405020304" pitchFamily="18" charset="0"/>
              </a:rPr>
              <a:t> руки,</a:t>
            </a:r>
            <a:r>
              <a:rPr lang="ru-RU" sz="2800" dirty="0">
                <a:effectLst/>
                <a:latin typeface="Times New Roman" panose="02020603050405020304" pitchFamily="18" charset="0"/>
                <a:ea typeface="Times New Roman" panose="02020603050405020304" pitchFamily="18" charset="0"/>
              </a:rPr>
              <a:t/>
            </a:r>
            <a:br>
              <a:rPr lang="ru-RU" sz="2800" dirty="0">
                <a:effectLst/>
                <a:latin typeface="Times New Roman" panose="02020603050405020304" pitchFamily="18" charset="0"/>
                <a:ea typeface="Times New Roman" panose="02020603050405020304" pitchFamily="18" charset="0"/>
              </a:rPr>
            </a:br>
            <a:r>
              <a:rPr lang="ru-RU" sz="9600" i="1" dirty="0">
                <a:solidFill>
                  <a:srgbClr val="6F2F9F"/>
                </a:solidFill>
                <a:effectLst/>
                <a:latin typeface="Times New Roman" panose="02020603050405020304" pitchFamily="18" charset="0"/>
                <a:ea typeface="Times New Roman" panose="02020603050405020304" pitchFamily="18" charset="0"/>
              </a:rPr>
              <a:t>Не погибнет тот от скуки,</a:t>
            </a:r>
            <a:r>
              <a:rPr lang="ru-RU" sz="2800" dirty="0">
                <a:effectLst/>
                <a:latin typeface="Times New Roman" panose="02020603050405020304" pitchFamily="18" charset="0"/>
                <a:ea typeface="Times New Roman" panose="02020603050405020304" pitchFamily="18" charset="0"/>
              </a:rPr>
              <a:t/>
            </a:r>
            <a:br>
              <a:rPr lang="ru-RU" sz="2800" dirty="0">
                <a:effectLst/>
                <a:latin typeface="Times New Roman" panose="02020603050405020304" pitchFamily="18" charset="0"/>
                <a:ea typeface="Times New Roman" panose="02020603050405020304" pitchFamily="18" charset="0"/>
              </a:rPr>
            </a:br>
            <a:r>
              <a:rPr lang="ru-RU" sz="9600" i="1" dirty="0">
                <a:solidFill>
                  <a:srgbClr val="6F2F9F"/>
                </a:solidFill>
                <a:effectLst/>
                <a:latin typeface="Times New Roman" panose="02020603050405020304" pitchFamily="18" charset="0"/>
                <a:ea typeface="Times New Roman" panose="02020603050405020304" pitchFamily="18" charset="0"/>
              </a:rPr>
              <a:t>Нам ведь сделать все по силам,</a:t>
            </a:r>
            <a:r>
              <a:rPr lang="ru-RU" sz="2800" dirty="0">
                <a:effectLst/>
                <a:latin typeface="Times New Roman" panose="02020603050405020304" pitchFamily="18" charset="0"/>
                <a:ea typeface="Times New Roman" panose="02020603050405020304" pitchFamily="18" charset="0"/>
              </a:rPr>
              <a:t/>
            </a:r>
            <a:br>
              <a:rPr lang="ru-RU" sz="2800" dirty="0">
                <a:effectLst/>
                <a:latin typeface="Times New Roman" panose="02020603050405020304" pitchFamily="18" charset="0"/>
                <a:ea typeface="Times New Roman" panose="02020603050405020304" pitchFamily="18" charset="0"/>
              </a:rPr>
            </a:br>
            <a:r>
              <a:rPr lang="ru-RU" sz="9600" i="1" dirty="0">
                <a:solidFill>
                  <a:srgbClr val="6F2F9F"/>
                </a:solidFill>
                <a:effectLst/>
                <a:latin typeface="Times New Roman" panose="02020603050405020304" pitchFamily="18" charset="0"/>
                <a:ea typeface="Times New Roman" panose="02020603050405020304" pitchFamily="18" charset="0"/>
              </a:rPr>
              <a:t>Будет добрым мир, красивым!</a:t>
            </a:r>
            <a:endParaRPr lang="ru-RU"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1730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34640" y="2316481"/>
            <a:ext cx="24444960" cy="12477610"/>
          </a:xfrm>
        </p:spPr>
        <p:txBody>
          <a:bodyPr>
            <a:noAutofit/>
          </a:bodyPr>
          <a:lstStyle/>
          <a:p>
            <a:pPr>
              <a:buNone/>
            </a:pPr>
            <a:r>
              <a:rPr lang="ru-RU" sz="6600" i="1" dirty="0">
                <a:solidFill>
                  <a:srgbClr val="7030A0"/>
                </a:solidFill>
                <a:latin typeface="Times New Roman" pitchFamily="18" charset="0"/>
                <a:cs typeface="Times New Roman" pitchFamily="18" charset="0"/>
              </a:rPr>
              <a:t>Цель: расширение знаний детей о использовании нетрадиционного материала.</a:t>
            </a:r>
            <a:endParaRPr lang="ru-RU" sz="6600" dirty="0">
              <a:solidFill>
                <a:srgbClr val="7030A0"/>
              </a:solidFill>
              <a:latin typeface="Times New Roman" pitchFamily="18" charset="0"/>
              <a:cs typeface="Times New Roman" pitchFamily="18" charset="0"/>
            </a:endParaRPr>
          </a:p>
          <a:p>
            <a:pPr>
              <a:buNone/>
            </a:pPr>
            <a:r>
              <a:rPr lang="ru-RU" sz="6600" i="1" dirty="0">
                <a:solidFill>
                  <a:srgbClr val="7030A0"/>
                </a:solidFill>
                <a:latin typeface="Times New Roman" pitchFamily="18" charset="0"/>
                <a:cs typeface="Times New Roman" pitchFamily="18" charset="0"/>
              </a:rPr>
              <a:t>Задачи:</a:t>
            </a:r>
          </a:p>
          <a:p>
            <a:r>
              <a:rPr lang="ru-RU" sz="6600" i="1" dirty="0">
                <a:solidFill>
                  <a:srgbClr val="7030A0"/>
                </a:solidFill>
                <a:latin typeface="Times New Roman" pitchFamily="18" charset="0"/>
                <a:cs typeface="Times New Roman" pitchFamily="18" charset="0"/>
              </a:rPr>
              <a:t>развивать мелкую моторику рук;</a:t>
            </a:r>
          </a:p>
          <a:p>
            <a:r>
              <a:rPr lang="ru-RU" sz="6600" i="1" dirty="0">
                <a:solidFill>
                  <a:srgbClr val="7030A0"/>
                </a:solidFill>
                <a:latin typeface="Times New Roman" pitchFamily="18" charset="0"/>
                <a:cs typeface="Times New Roman" pitchFamily="18" charset="0"/>
              </a:rPr>
              <a:t>содействовать развитию воображения;</a:t>
            </a:r>
          </a:p>
          <a:p>
            <a:r>
              <a:rPr lang="ru-RU" sz="6600" i="1" dirty="0">
                <a:solidFill>
                  <a:srgbClr val="7030A0"/>
                </a:solidFill>
                <a:latin typeface="Times New Roman" pitchFamily="18" charset="0"/>
                <a:cs typeface="Times New Roman" pitchFamily="18" charset="0"/>
              </a:rPr>
              <a:t>способствовать развитию навыков сотрудничества при работе в малых группах;</a:t>
            </a:r>
          </a:p>
          <a:p>
            <a:r>
              <a:rPr lang="ru-RU" sz="6600" i="1" dirty="0">
                <a:solidFill>
                  <a:srgbClr val="7030A0"/>
                </a:solidFill>
                <a:latin typeface="Times New Roman" pitchFamily="18" charset="0"/>
                <a:cs typeface="Times New Roman" pitchFamily="18" charset="0"/>
              </a:rPr>
              <a:t>содействовать развитию чувства удовлетворения от результатов совместной работы.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E44A8B48-83F5-4109-B5A8-D0C99D5B4D39}"/>
              </a:ext>
            </a:extLst>
          </p:cNvPr>
          <p:cNvSpPr txBox="1"/>
          <p:nvPr/>
        </p:nvSpPr>
        <p:spPr>
          <a:xfrm>
            <a:off x="10474037" y="852054"/>
            <a:ext cx="6463145"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endPar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7" name="TextBox 6">
            <a:extLst>
              <a:ext uri="{FF2B5EF4-FFF2-40B4-BE49-F238E27FC236}">
                <a16:creationId xmlns:a16="http://schemas.microsoft.com/office/drawing/2014/main" xmlns="" id="{1BA68FF1-9393-4D47-AEF5-E4598BE486F2}"/>
              </a:ext>
            </a:extLst>
          </p:cNvPr>
          <p:cNvSpPr txBox="1"/>
          <p:nvPr/>
        </p:nvSpPr>
        <p:spPr>
          <a:xfrm>
            <a:off x="3954607" y="4260273"/>
            <a:ext cx="20989636" cy="4154984"/>
          </a:xfrm>
          <a:prstGeom prst="rect">
            <a:avLst/>
          </a:prstGeom>
          <a:noFill/>
        </p:spPr>
        <p:txBody>
          <a:bodyPr wrap="square" rtlCol="0">
            <a:spAutoFit/>
          </a:bodyPr>
          <a:lstStyle/>
          <a:p>
            <a:pPr algn="ctr"/>
            <a:r>
              <a:rPr lang="ru-RU" sz="6600" i="1" dirty="0">
                <a:solidFill>
                  <a:srgbClr val="7030A0"/>
                </a:solidFill>
                <a:latin typeface="Times New Roman" panose="02020603050405020304" pitchFamily="18" charset="0"/>
                <a:cs typeface="Times New Roman" panose="02020603050405020304" pitchFamily="18" charset="0"/>
              </a:rPr>
              <a:t>С помощью данного мастер-класса хотелось бы познакомить педагогов с различными способами использования нетрадиционного материала который к тому же поможет решить много задач.</a:t>
            </a:r>
          </a:p>
        </p:txBody>
      </p:sp>
    </p:spTree>
    <p:extLst>
      <p:ext uri="{BB962C8B-B14F-4D97-AF65-F5344CB8AC3E}">
        <p14:creationId xmlns:p14="http://schemas.microsoft.com/office/powerpoint/2010/main" val="1541397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p:cNvSpPr>
            <a:spLocks noGrp="1"/>
          </p:cNvSpPr>
          <p:nvPr>
            <p:ph type="title"/>
          </p:nvPr>
        </p:nvSpPr>
        <p:spPr>
          <a:xfrm>
            <a:off x="1986796" y="865483"/>
            <a:ext cx="24925258" cy="4346597"/>
          </a:xfrm>
        </p:spPr>
        <p:txBody>
          <a:bodyPr>
            <a:normAutofit fontScale="90000"/>
          </a:bodyPr>
          <a:lstStyle/>
          <a:p>
            <a:pPr algn="ctr"/>
            <a:r>
              <a:rPr lang="ru-RU" i="1" dirty="0">
                <a:solidFill>
                  <a:srgbClr val="7030A0"/>
                </a:solidFill>
                <a:latin typeface="Times New Roman" pitchFamily="18" charset="0"/>
                <a:cs typeface="Times New Roman" pitchFamily="18" charset="0"/>
              </a:rPr>
              <a:t/>
            </a:r>
            <a:br>
              <a:rPr lang="ru-RU" i="1" dirty="0">
                <a:solidFill>
                  <a:srgbClr val="7030A0"/>
                </a:solidFill>
                <a:latin typeface="Times New Roman" pitchFamily="18" charset="0"/>
                <a:cs typeface="Times New Roman" pitchFamily="18" charset="0"/>
              </a:rPr>
            </a:br>
            <a:r>
              <a:rPr lang="ru-RU" sz="11100" i="1" dirty="0">
                <a:solidFill>
                  <a:srgbClr val="7030A0"/>
                </a:solidFill>
                <a:latin typeface="Times New Roman" pitchFamily="18" charset="0"/>
                <a:cs typeface="Times New Roman" pitchFamily="18" charset="0"/>
              </a:rPr>
              <a:t>Мячики анти - стресс из старого пластилина</a:t>
            </a:r>
            <a:r>
              <a:rPr lang="ru-RU" sz="11100" dirty="0"/>
              <a:t/>
            </a:r>
            <a:br>
              <a:rPr lang="ru-RU" sz="11100" dirty="0"/>
            </a:br>
            <a:r>
              <a:rPr lang="ru-RU" dirty="0"/>
              <a:t/>
            </a:r>
            <a:br>
              <a:rPr lang="ru-RU" dirty="0"/>
            </a:br>
            <a:endParaRPr lang="ru-RU" dirty="0"/>
          </a:p>
        </p:txBody>
      </p:sp>
      <p:sp>
        <p:nvSpPr>
          <p:cNvPr id="16" name="Содержимое 15"/>
          <p:cNvSpPr>
            <a:spLocks noGrp="1"/>
          </p:cNvSpPr>
          <p:nvPr>
            <p:ph idx="1"/>
          </p:nvPr>
        </p:nvSpPr>
        <p:spPr/>
        <p:txBody>
          <a:bodyPr/>
          <a:lstStyle/>
          <a:p>
            <a:pPr>
              <a:buNone/>
            </a:pPr>
            <a:r>
              <a:rPr lang="ru-RU" sz="7200" dirty="0">
                <a:solidFill>
                  <a:srgbClr val="7030A0"/>
                </a:solidFill>
                <a:latin typeface="Times New Roman" pitchFamily="18" charset="0"/>
                <a:cs typeface="Times New Roman" pitchFamily="18" charset="0"/>
              </a:rPr>
              <a:t>   </a:t>
            </a:r>
            <a:endParaRPr lang="ru-RU" sz="6640" dirty="0"/>
          </a:p>
        </p:txBody>
      </p:sp>
      <p:pic>
        <p:nvPicPr>
          <p:cNvPr id="17" name="Рисунок 16" descr="https://cs3.livemaster.ru/zhurnalfoto/a/d/3/130610154926.jpg"/>
          <p:cNvPicPr/>
          <p:nvPr/>
        </p:nvPicPr>
        <p:blipFill>
          <a:blip r:embed="rId2" cstate="print"/>
          <a:srcRect t="16640" r="3526" b="38660"/>
          <a:stretch>
            <a:fillRect/>
          </a:stretch>
        </p:blipFill>
        <p:spPr bwMode="auto">
          <a:xfrm>
            <a:off x="7680960" y="5638800"/>
            <a:ext cx="14752320" cy="7498080"/>
          </a:xfrm>
          <a:prstGeom prst="rect">
            <a:avLst/>
          </a:prstGeom>
          <a:ln>
            <a:noFill/>
          </a:ln>
          <a:effectLst>
            <a:softEdge rad="112500"/>
          </a:effectLst>
        </p:spPr>
      </p:pic>
    </p:spTree>
    <p:extLst>
      <p:ext uri="{BB962C8B-B14F-4D97-AF65-F5344CB8AC3E}">
        <p14:creationId xmlns:p14="http://schemas.microsoft.com/office/powerpoint/2010/main" val="4090947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0" y="2164081"/>
            <a:ext cx="23164800" cy="12477610"/>
          </a:xfrm>
        </p:spPr>
        <p:txBody>
          <a:bodyPr>
            <a:normAutofit/>
          </a:bodyPr>
          <a:lstStyle/>
          <a:p>
            <a:pPr algn="just">
              <a:buNone/>
            </a:pPr>
            <a:r>
              <a:rPr lang="ru-RU" i="1" dirty="0">
                <a:solidFill>
                  <a:srgbClr val="7030A0"/>
                </a:solidFill>
                <a:latin typeface="Times New Roman" pitchFamily="18" charset="0"/>
                <a:cs typeface="Times New Roman" pitchFamily="18" charset="0"/>
              </a:rPr>
              <a:t>   	</a:t>
            </a:r>
            <a:r>
              <a:rPr lang="ru-RU" sz="6600" i="1" dirty="0">
                <a:solidFill>
                  <a:srgbClr val="7030A0"/>
                </a:solidFill>
                <a:latin typeface="Times New Roman" pitchFamily="18" charset="0"/>
                <a:cs typeface="Times New Roman" pitchFamily="18" charset="0"/>
              </a:rPr>
              <a:t>У каждого из нас в группе после лепки остается много использованного пластилина смешанных цветов и иногда его жалко выбрасывать поэтому детям было предложено сделать мячики анти – стресс.                                         	Данный мячик может быть использован для снятия стресса, развития мелкой моторики пальцев рук и координации движений, а так же в играх детей.                             	Вам понадобятся воздушный шарики, пластилин или масса для лепки.                                                                              	По желанию мячики можно украсить или просто нарисовать фломастерами или ручкой рожицы или смешные надписи. Мы решили сделать человечков. Предложите ребенку самому решить, как и чем украсить шарики.</a:t>
            </a:r>
          </a:p>
          <a:p>
            <a:pPr algn="just">
              <a:buNone/>
            </a:pPr>
            <a:endParaRPr lang="ru-RU" i="1" dirty="0">
              <a:solidFill>
                <a:srgbClr val="7030A0"/>
              </a:solidFill>
              <a:latin typeface="Times New Roman" pitchFamily="18" charset="0"/>
              <a:cs typeface="Times New Roman" pitchFamily="18" charset="0"/>
            </a:endParaRPr>
          </a:p>
          <a:p>
            <a:pPr>
              <a:buNone/>
            </a:pPr>
            <a:endParaRPr lang="ru-RU" dirty="0"/>
          </a:p>
        </p:txBody>
      </p:sp>
      <p:sp>
        <p:nvSpPr>
          <p:cNvPr id="2" name="TextBox 1">
            <a:extLst>
              <a:ext uri="{FF2B5EF4-FFF2-40B4-BE49-F238E27FC236}">
                <a16:creationId xmlns:a16="http://schemas.microsoft.com/office/drawing/2014/main" xmlns="" id="{384739EE-F99B-421F-B281-34F6F1F78821}"/>
              </a:ext>
            </a:extLst>
          </p:cNvPr>
          <p:cNvSpPr txBox="1"/>
          <p:nvPr/>
        </p:nvSpPr>
        <p:spPr>
          <a:xfrm>
            <a:off x="10183091" y="665239"/>
            <a:ext cx="7481454"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F:\лайфхаки\фото\капитошка\IMG-885a24ebf5f1a071afa11c82c9a1860e-V.jpg"/>
          <p:cNvPicPr>
            <a:picLocks noGrp="1" noChangeAspect="1" noChangeArrowheads="1"/>
          </p:cNvPicPr>
          <p:nvPr>
            <p:ph idx="1"/>
          </p:nvPr>
        </p:nvPicPr>
        <p:blipFill>
          <a:blip r:embed="rId3" cstate="print"/>
          <a:srcRect/>
          <a:stretch>
            <a:fillRect/>
          </a:stretch>
        </p:blipFill>
        <p:spPr bwMode="auto">
          <a:xfrm>
            <a:off x="1631394" y="3152299"/>
            <a:ext cx="6779776" cy="9039701"/>
          </a:xfrm>
          <a:prstGeom prst="rect">
            <a:avLst/>
          </a:prstGeom>
          <a:ln>
            <a:noFill/>
          </a:ln>
          <a:effectLst>
            <a:outerShdw blurRad="292100" dist="139700" dir="2700000" algn="tl" rotWithShape="0">
              <a:srgbClr val="333333">
                <a:alpha val="65000"/>
              </a:srgbClr>
            </a:outerShdw>
          </a:effectLst>
        </p:spPr>
      </p:pic>
      <p:pic>
        <p:nvPicPr>
          <p:cNvPr id="1027" name="Picture 3" descr="F:\лайфхаки\фото\капитошка\IMG-6b4b81346de1dcdbc0276fb53579c518-V.jpg"/>
          <p:cNvPicPr>
            <a:picLocks noChangeAspect="1" noChangeArrowheads="1"/>
          </p:cNvPicPr>
          <p:nvPr/>
        </p:nvPicPr>
        <p:blipFill>
          <a:blip r:embed="rId4" cstate="print"/>
          <a:srcRect/>
          <a:stretch>
            <a:fillRect/>
          </a:stretch>
        </p:blipFill>
        <p:spPr bwMode="auto">
          <a:xfrm>
            <a:off x="9439920" y="822960"/>
            <a:ext cx="6263641" cy="8351520"/>
          </a:xfrm>
          <a:prstGeom prst="rect">
            <a:avLst/>
          </a:prstGeom>
          <a:ln>
            <a:noFill/>
          </a:ln>
          <a:effectLst>
            <a:outerShdw blurRad="292100" dist="139700" dir="2700000" algn="tl" rotWithShape="0">
              <a:srgbClr val="333333">
                <a:alpha val="65000"/>
              </a:srgbClr>
            </a:outerShdw>
          </a:effectLst>
        </p:spPr>
      </p:pic>
      <p:pic>
        <p:nvPicPr>
          <p:cNvPr id="1028" name="Picture 4" descr="F:\лайфхаки\фото\капитошка\IMG-fcbf6137139e46ee672857c312273897-V.jpg"/>
          <p:cNvPicPr>
            <a:picLocks noChangeAspect="1" noChangeArrowheads="1"/>
          </p:cNvPicPr>
          <p:nvPr/>
        </p:nvPicPr>
        <p:blipFill>
          <a:blip r:embed="rId5" cstate="print"/>
          <a:srcRect t="16778" b="18556"/>
          <a:stretch>
            <a:fillRect/>
          </a:stretch>
        </p:blipFill>
        <p:spPr bwMode="auto">
          <a:xfrm>
            <a:off x="10365105" y="9723120"/>
            <a:ext cx="12192000" cy="5913120"/>
          </a:xfrm>
          <a:prstGeom prst="rect">
            <a:avLst/>
          </a:prstGeom>
          <a:ln>
            <a:noFill/>
          </a:ln>
          <a:effectLst>
            <a:outerShdw blurRad="292100" dist="139700" dir="2700000" algn="tl" rotWithShape="0">
              <a:srgbClr val="333333">
                <a:alpha val="65000"/>
              </a:srgbClr>
            </a:outerShdw>
          </a:effectLst>
        </p:spPr>
      </p:pic>
      <p:pic>
        <p:nvPicPr>
          <p:cNvPr id="1029" name="Picture 5" descr="F:\лайфхаки\фото\капитошка\IMG-aee21dcf200c18f87621225cf16ea934-V.jpg"/>
          <p:cNvPicPr>
            <a:picLocks noChangeAspect="1" noChangeArrowheads="1"/>
          </p:cNvPicPr>
          <p:nvPr/>
        </p:nvPicPr>
        <p:blipFill>
          <a:blip r:embed="rId6" cstate="print"/>
          <a:srcRect/>
          <a:stretch>
            <a:fillRect/>
          </a:stretch>
        </p:blipFill>
        <p:spPr bwMode="auto">
          <a:xfrm>
            <a:off x="17160240" y="1801971"/>
            <a:ext cx="9084944" cy="68137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40787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ru-RU" sz="9400" i="1" dirty="0">
                <a:solidFill>
                  <a:srgbClr val="7030A0"/>
                </a:solidFill>
                <a:latin typeface="Times New Roman" pitchFamily="18" charset="0"/>
                <a:cs typeface="Times New Roman" pitchFamily="18" charset="0"/>
              </a:rPr>
              <a:t>Синельная или шениловая  проволока</a:t>
            </a:r>
            <a:endParaRPr lang="ru-RU" sz="9400" dirty="0">
              <a:solidFill>
                <a:srgbClr val="7030A0"/>
              </a:solidFill>
              <a:latin typeface="Times New Roman" pitchFamily="18" charset="0"/>
              <a:cs typeface="Times New Roman" pitchFamily="18" charset="0"/>
            </a:endParaRPr>
          </a:p>
        </p:txBody>
      </p:sp>
      <p:sp>
        <p:nvSpPr>
          <p:cNvPr id="5" name="Содержимое 4"/>
          <p:cNvSpPr>
            <a:spLocks noGrp="1"/>
          </p:cNvSpPr>
          <p:nvPr>
            <p:ph idx="1"/>
          </p:nvPr>
        </p:nvSpPr>
        <p:spPr/>
        <p:txBody>
          <a:bodyPr/>
          <a:lstStyle/>
          <a:p>
            <a:pPr marL="1143000" indent="-1143000">
              <a:buNone/>
            </a:pPr>
            <a:r>
              <a:rPr lang="ru-RU" dirty="0">
                <a:solidFill>
                  <a:srgbClr val="7030A0"/>
                </a:solidFill>
                <a:latin typeface="Times New Roman" pitchFamily="18" charset="0"/>
                <a:cs typeface="Times New Roman" pitchFamily="18" charset="0"/>
              </a:rPr>
              <a:t>                  пасхальное яйцо                                         елочка</a:t>
            </a:r>
          </a:p>
        </p:txBody>
      </p:sp>
      <p:pic>
        <p:nvPicPr>
          <p:cNvPr id="6" name="Рисунок 5" descr="Делаем пасхальные яйца из проволоки своими руками">
            <a:hlinkClick r:id="rId2"/>
          </p:cNvPr>
          <p:cNvPicPr/>
          <p:nvPr/>
        </p:nvPicPr>
        <p:blipFill>
          <a:blip r:embed="rId3" cstate="print"/>
          <a:srcRect/>
          <a:stretch>
            <a:fillRect/>
          </a:stretch>
        </p:blipFill>
        <p:spPr bwMode="auto">
          <a:xfrm>
            <a:off x="2165984" y="5590540"/>
            <a:ext cx="6764656" cy="6510020"/>
          </a:xfrm>
          <a:prstGeom prst="rect">
            <a:avLst/>
          </a:prstGeom>
          <a:noFill/>
          <a:ln w="9525">
            <a:noFill/>
            <a:miter lim="800000"/>
            <a:headEnd/>
            <a:tailEnd/>
          </a:ln>
        </p:spPr>
      </p:pic>
      <p:pic>
        <p:nvPicPr>
          <p:cNvPr id="7" name="Рисунок 6" descr="pashalnoe jajco iz provoloki_2">
            <a:hlinkClick r:id="rId4"/>
          </p:cNvPr>
          <p:cNvPicPr/>
          <p:nvPr/>
        </p:nvPicPr>
        <p:blipFill>
          <a:blip r:embed="rId5" cstate="print"/>
          <a:srcRect/>
          <a:stretch>
            <a:fillRect/>
          </a:stretch>
        </p:blipFill>
        <p:spPr bwMode="auto">
          <a:xfrm>
            <a:off x="9511664" y="6748780"/>
            <a:ext cx="7038976" cy="6631940"/>
          </a:xfrm>
          <a:prstGeom prst="rect">
            <a:avLst/>
          </a:prstGeom>
          <a:noFill/>
          <a:ln w="9525">
            <a:noFill/>
            <a:miter lim="800000"/>
            <a:headEnd/>
            <a:tailEnd/>
          </a:ln>
        </p:spPr>
      </p:pic>
      <p:pic>
        <p:nvPicPr>
          <p:cNvPr id="8" name="Рисунок 7" descr="поделки на новый год из синельной проволоки, елочка">
            <a:hlinkClick r:id="rId6"/>
          </p:cNvPr>
          <p:cNvPicPr/>
          <p:nvPr/>
        </p:nvPicPr>
        <p:blipFill>
          <a:blip r:embed="rId7" cstate="print"/>
          <a:srcRect b="4651"/>
          <a:stretch>
            <a:fillRect/>
          </a:stretch>
        </p:blipFill>
        <p:spPr bwMode="auto">
          <a:xfrm>
            <a:off x="17646014" y="5486400"/>
            <a:ext cx="8048626" cy="6431280"/>
          </a:xfrm>
          <a:prstGeom prst="rect">
            <a:avLst/>
          </a:prstGeom>
          <a:noFill/>
          <a:ln w="9525">
            <a:noFill/>
            <a:miter lim="800000"/>
            <a:headEnd/>
            <a:tailEnd/>
          </a:ln>
        </p:spPr>
      </p:pic>
    </p:spTree>
    <p:extLst>
      <p:ext uri="{BB962C8B-B14F-4D97-AF65-F5344CB8AC3E}">
        <p14:creationId xmlns:p14="http://schemas.microsoft.com/office/powerpoint/2010/main" val="191730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95600" y="2819454"/>
            <a:ext cx="23103840" cy="13289280"/>
          </a:xfrm>
        </p:spPr>
        <p:txBody>
          <a:bodyPr>
            <a:normAutofit/>
          </a:bodyPr>
          <a:lstStyle/>
          <a:p>
            <a:pPr algn="just"/>
            <a:r>
              <a:rPr lang="ru-RU" sz="6600" i="1" dirty="0">
                <a:solidFill>
                  <a:srgbClr val="7030A0"/>
                </a:solidFill>
                <a:latin typeface="Times New Roman" pitchFamily="18" charset="0"/>
                <a:cs typeface="Times New Roman" pitchFamily="18" charset="0"/>
              </a:rPr>
              <a:t>	Синельная (или </a:t>
            </a:r>
            <a:r>
              <a:rPr lang="ru-RU" sz="6600" i="1" dirty="0" err="1">
                <a:solidFill>
                  <a:srgbClr val="7030A0"/>
                </a:solidFill>
                <a:latin typeface="Times New Roman" pitchFamily="18" charset="0"/>
                <a:cs typeface="Times New Roman" pitchFamily="18" charset="0"/>
              </a:rPr>
              <a:t>шенильная</a:t>
            </a:r>
            <a:r>
              <a:rPr lang="ru-RU" sz="6600" i="1" dirty="0">
                <a:solidFill>
                  <a:srgbClr val="7030A0"/>
                </a:solidFill>
                <a:latin typeface="Times New Roman" pitchFamily="18" charset="0"/>
                <a:cs typeface="Times New Roman" pitchFamily="18" charset="0"/>
              </a:rPr>
              <a:t>)  проволока – полезная и универсальная заготовка, которую можно использовать буквально во всех видах прикладного творчества. Синельная проволока была известна на Западе очень давно как… ершик для чистки курительных трубок. И лишь недавно ее догадались раскрасить в разные цвета и использовать для творчества. 	Этот замечательный материал привлекателен, безопасен и дает бесконечный простор для фантазии ребенка. С ней легко и приятно работать - она легко гнется, держит форму, отлично крепится к большинству поверхностей, и даже ребенок может разрезать ее обычными ножницами.</a:t>
            </a:r>
            <a:br>
              <a:rPr lang="ru-RU" sz="6600" i="1" dirty="0">
                <a:solidFill>
                  <a:srgbClr val="7030A0"/>
                </a:solidFill>
                <a:latin typeface="Times New Roman" pitchFamily="18" charset="0"/>
                <a:cs typeface="Times New Roman" pitchFamily="18" charset="0"/>
              </a:rPr>
            </a:br>
            <a:r>
              <a:rPr lang="ru-RU" sz="6600" i="1" dirty="0">
                <a:solidFill>
                  <a:srgbClr val="7030A0"/>
                </a:solidFill>
                <a:latin typeface="Times New Roman" pitchFamily="18" charset="0"/>
                <a:cs typeface="Times New Roman" pitchFamily="18" charset="0"/>
              </a:rPr>
              <a:t/>
            </a:r>
            <a:br>
              <a:rPr lang="ru-RU" sz="6600" i="1" dirty="0">
                <a:solidFill>
                  <a:srgbClr val="7030A0"/>
                </a:solidFill>
                <a:latin typeface="Times New Roman" pitchFamily="18" charset="0"/>
                <a:cs typeface="Times New Roman" pitchFamily="18" charset="0"/>
              </a:rPr>
            </a:br>
            <a:endParaRPr lang="ru-RU" sz="6600" i="1" dirty="0">
              <a:solidFill>
                <a:srgbClr val="7030A0"/>
              </a:solidFill>
              <a:latin typeface="Times New Roman" pitchFamily="18" charset="0"/>
              <a:cs typeface="Times New Roman" pitchFamily="18" charset="0"/>
            </a:endParaRPr>
          </a:p>
        </p:txBody>
      </p:sp>
      <p:sp>
        <p:nvSpPr>
          <p:cNvPr id="3" name="TextBox 2">
            <a:extLst>
              <a:ext uri="{FF2B5EF4-FFF2-40B4-BE49-F238E27FC236}">
                <a16:creationId xmlns:a16="http://schemas.microsoft.com/office/drawing/2014/main" xmlns="" id="{9356BAE9-BFF0-4390-89FA-AC2C9FD734D2}"/>
              </a:ext>
            </a:extLst>
          </p:cNvPr>
          <p:cNvSpPr txBox="1"/>
          <p:nvPr/>
        </p:nvSpPr>
        <p:spPr>
          <a:xfrm>
            <a:off x="11392593" y="1018309"/>
            <a:ext cx="6109854" cy="11233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7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к слайду</a:t>
            </a:r>
          </a:p>
        </p:txBody>
      </p:sp>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7493</TotalTime>
  <Words>227</Words>
  <Application>Microsoft Office PowerPoint</Application>
  <PresentationFormat>Произвольный</PresentationFormat>
  <Paragraphs>68</Paragraphs>
  <Slides>27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Arial</vt:lpstr>
      <vt:lpstr>Calibri</vt:lpstr>
      <vt:lpstr>AGReverance</vt:lpstr>
      <vt:lpstr>Times New Roman</vt:lpstr>
      <vt:lpstr>Тема Office</vt:lpstr>
      <vt:lpstr>Муниципальное автономное дошкольное образовательное учреждение  «Детский сад комбинированной направленности №3» города Сосновоборска</vt:lpstr>
      <vt:lpstr>Презентация PowerPoint</vt:lpstr>
      <vt:lpstr>Презентация PowerPoint</vt:lpstr>
      <vt:lpstr>Презентация PowerPoint</vt:lpstr>
      <vt:lpstr> Мячики анти - стресс из старого пластилина  </vt:lpstr>
      <vt:lpstr>Презентация PowerPoint</vt:lpstr>
      <vt:lpstr>Презентация PowerPoint</vt:lpstr>
      <vt:lpstr>Синельная или шениловая  проволока</vt:lpstr>
      <vt:lpstr> Синельная (или шенильная)  проволока – полезная и универсальная заготовка, которую можно использовать буквально во всех видах прикладного творчества. Синельная проволока была известна на Западе очень давно как… ершик для чистки курительных трубок. И лишь недавно ее догадались раскрасить в разные цвета и использовать для творчества.  Этот замечательный материал привлекателен, безопасен и дает бесконечный простор для фантазии ребенка. С ней легко и приятно работать - она легко гнется, держит форму, отлично крепится к большинству поверхностей, и даже ребенок может разрезать ее обычными ножницами.  </vt:lpstr>
      <vt:lpstr>Презентация PowerPoint</vt:lpstr>
      <vt:lpstr>Презентация PowerPoint</vt:lpstr>
      <vt:lpstr>Презентация PowerPoint</vt:lpstr>
      <vt:lpstr>Необычные краски для рисунков  </vt:lpstr>
      <vt:lpstr>Презентация PowerPoint</vt:lpstr>
      <vt:lpstr>Презентация PowerPoint</vt:lpstr>
      <vt:lpstr>Игрушки из резиновых перчаток </vt:lpstr>
      <vt:lpstr>Презентация PowerPoint</vt:lpstr>
      <vt:lpstr>Презентация PowerPoint</vt:lpstr>
      <vt:lpstr>Пальчиковые куклы из резиновой перчатки </vt:lpstr>
      <vt:lpstr>Презентация PowerPoint</vt:lpstr>
      <vt:lpstr>Презентация PowerPoint</vt:lpstr>
      <vt:lpstr>Радуга из мыльных пузырей </vt:lpstr>
      <vt:lpstr>Презентация PowerPoint</vt:lpstr>
      <vt:lpstr>Презентация PowerPoint</vt:lpstr>
      <vt:lpstr>Цветы из бумажных облаток </vt:lpstr>
      <vt:lpstr>Презентация PowerPoint</vt:lpstr>
      <vt:lpstr>У кого умелы руки, Не погибнет тот от скуки, Нам ведь сделать все по силам, Будет добрым мир, красивым!</vt:lpstr>
    </vt:vector>
  </TitlesOfParts>
  <Company>МАОУ ДО ЦРТДиЮ Каменского района Пензенской области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изо</dc:subject>
  <dc:creator>Viktoriya Polshkova</dc:creator>
  <cp:keywords>изо</cp:keywords>
  <cp:lastModifiedBy>dou3</cp:lastModifiedBy>
  <cp:revision>360</cp:revision>
  <dcterms:created xsi:type="dcterms:W3CDTF">2017-12-21T17:39:40Z</dcterms:created>
  <dcterms:modified xsi:type="dcterms:W3CDTF">2021-12-14T07:12:41Z</dcterms:modified>
</cp:coreProperties>
</file>