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57" r:id="rId4"/>
    <p:sldId id="258" r:id="rId5"/>
    <p:sldId id="259" r:id="rId6"/>
    <p:sldId id="260" r:id="rId7"/>
    <p:sldId id="268" r:id="rId8"/>
    <p:sldId id="261" r:id="rId9"/>
    <p:sldId id="262" r:id="rId10"/>
    <p:sldId id="264" r:id="rId11"/>
    <p:sldId id="265" r:id="rId12"/>
    <p:sldId id="266" r:id="rId13"/>
    <p:sldId id="267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4676D-10D4-4E14-B88A-48C7176C89AE}" type="datetimeFigureOut">
              <a:rPr lang="ru-RU" smtClean="0"/>
              <a:t>19.11.2019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CCF4-DDB5-490A-86C8-4574C1C14B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567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4676D-10D4-4E14-B88A-48C7176C89AE}" type="datetimeFigureOut">
              <a:rPr lang="ru-RU" smtClean="0"/>
              <a:t>19.11.2019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CCF4-DDB5-490A-86C8-4574C1C14B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037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4676D-10D4-4E14-B88A-48C7176C89AE}" type="datetimeFigureOut">
              <a:rPr lang="ru-RU" smtClean="0"/>
              <a:t>19.11.2019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CCF4-DDB5-490A-86C8-4574C1C14B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5242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4676D-10D4-4E14-B88A-48C7176C89AE}" type="datetimeFigureOut">
              <a:rPr lang="ru-RU" smtClean="0"/>
              <a:t>19.11.2019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CCF4-DDB5-490A-86C8-4574C1C14B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31796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4676D-10D4-4E14-B88A-48C7176C89AE}" type="datetimeFigureOut">
              <a:rPr lang="ru-RU" smtClean="0"/>
              <a:t>19.11.2019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CCF4-DDB5-490A-86C8-4574C1C14B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8253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4676D-10D4-4E14-B88A-48C7176C89AE}" type="datetimeFigureOut">
              <a:rPr lang="ru-RU" smtClean="0"/>
              <a:t>19.11.2019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CCF4-DDB5-490A-86C8-4574C1C14B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65365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4676D-10D4-4E14-B88A-48C7176C89AE}" type="datetimeFigureOut">
              <a:rPr lang="ru-RU" smtClean="0"/>
              <a:t>19.11.2019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CCF4-DDB5-490A-86C8-4574C1C14B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7528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4676D-10D4-4E14-B88A-48C7176C89AE}" type="datetimeFigureOut">
              <a:rPr lang="ru-RU" smtClean="0"/>
              <a:t>19.11.2019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CCF4-DDB5-490A-86C8-4574C1C14B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25208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4676D-10D4-4E14-B88A-48C7176C89AE}" type="datetimeFigureOut">
              <a:rPr lang="ru-RU" smtClean="0"/>
              <a:t>19.11.2019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CCF4-DDB5-490A-86C8-4574C1C14B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69794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4676D-10D4-4E14-B88A-48C7176C89AE}" type="datetimeFigureOut">
              <a:rPr lang="ru-RU" smtClean="0"/>
              <a:t>19.11.2019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CCF4-DDB5-490A-86C8-4574C1C14B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8923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4676D-10D4-4E14-B88A-48C7176C89AE}" type="datetimeFigureOut">
              <a:rPr lang="ru-RU" smtClean="0"/>
              <a:t>19.11.2019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CCF4-DDB5-490A-86C8-4574C1C14B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443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94676D-10D4-4E14-B88A-48C7176C89AE}" type="datetimeFigureOut">
              <a:rPr lang="ru-RU" smtClean="0"/>
              <a:t>19.11.2019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69CCF4-DDB5-490A-86C8-4574C1C14B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7865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7" Type="http://schemas.openxmlformats.org/officeDocument/2006/relationships/image" Target="../media/image2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jpeg"/><Relationship Id="rId5" Type="http://schemas.microsoft.com/office/2007/relationships/hdphoto" Target="../media/hdphoto1.wdp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7" Type="http://schemas.openxmlformats.org/officeDocument/2006/relationships/image" Target="../media/image3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фото сада\depositphotos_13686092-stock-photo-the-framing-for-misc-us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0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entury Schoolbook" panose="02040604050505020304" pitchFamily="18" charset="0"/>
              </a:rPr>
              <a:t/>
            </a:r>
            <a:br>
              <a:rPr lang="ru-RU" b="1" dirty="0" smtClean="0">
                <a:solidFill>
                  <a:schemeClr val="tx2"/>
                </a:solidFill>
                <a:latin typeface="Century Schoolbook" panose="02040604050505020304" pitchFamily="18" charset="0"/>
              </a:rPr>
            </a:br>
            <a:r>
              <a:rPr lang="ru-RU" b="1" dirty="0" smtClean="0">
                <a:solidFill>
                  <a:schemeClr val="tx2"/>
                </a:solidFill>
                <a:latin typeface="Century Schoolbook" panose="02040604050505020304" pitchFamily="18" charset="0"/>
              </a:rPr>
              <a:t>Использование </a:t>
            </a:r>
            <a:r>
              <a:rPr lang="ru-RU" b="1" dirty="0">
                <a:solidFill>
                  <a:schemeClr val="tx2"/>
                </a:solidFill>
                <a:latin typeface="Century Schoolbook" panose="02040604050505020304" pitchFamily="18" charset="0"/>
              </a:rPr>
              <a:t>театрально-игровой деятельности в логопедической работе с детьми с ОВЗ </a:t>
            </a:r>
            <a:r>
              <a:rPr lang="ru-RU" dirty="0">
                <a:solidFill>
                  <a:schemeClr val="tx2"/>
                </a:solidFill>
                <a:latin typeface="Century Schoolbook" panose="02040604050505020304" pitchFamily="18" charset="0"/>
              </a:rPr>
              <a:t/>
            </a:r>
            <a:br>
              <a:rPr lang="ru-RU" dirty="0">
                <a:solidFill>
                  <a:schemeClr val="tx2"/>
                </a:solidFill>
                <a:latin typeface="Century Schoolbook" panose="02040604050505020304" pitchFamily="18" charset="0"/>
              </a:rPr>
            </a:br>
            <a:endParaRPr lang="ru-RU" dirty="0">
              <a:solidFill>
                <a:schemeClr val="tx2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221088"/>
            <a:ext cx="6440760" cy="1417712"/>
          </a:xfrm>
        </p:spPr>
        <p:txBody>
          <a:bodyPr>
            <a:normAutofit/>
          </a:bodyPr>
          <a:lstStyle/>
          <a:p>
            <a:pPr algn="r"/>
            <a:r>
              <a:rPr lang="ru-RU" sz="1800" dirty="0" smtClean="0">
                <a:solidFill>
                  <a:schemeClr val="tx2"/>
                </a:solidFill>
                <a:latin typeface="Century Schoolbook" panose="02040604050505020304" pitchFamily="18" charset="0"/>
              </a:rPr>
              <a:t>Учитель-логопед</a:t>
            </a:r>
          </a:p>
          <a:p>
            <a:pPr algn="r"/>
            <a:r>
              <a:rPr lang="ru-RU" sz="1800" dirty="0" smtClean="0">
                <a:solidFill>
                  <a:schemeClr val="tx2"/>
                </a:solidFill>
                <a:latin typeface="Century Schoolbook" panose="02040604050505020304" pitchFamily="18" charset="0"/>
              </a:rPr>
              <a:t>Ерохина</a:t>
            </a:r>
          </a:p>
          <a:p>
            <a:pPr algn="r"/>
            <a:r>
              <a:rPr lang="ru-RU" sz="1800" dirty="0" smtClean="0">
                <a:solidFill>
                  <a:schemeClr val="tx2"/>
                </a:solidFill>
                <a:latin typeface="Century Schoolbook" panose="02040604050505020304" pitchFamily="18" charset="0"/>
              </a:rPr>
              <a:t>Алла Анатольевна</a:t>
            </a:r>
            <a:endParaRPr lang="ru-RU" sz="1800" dirty="0">
              <a:solidFill>
                <a:schemeClr val="tx2"/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1"/>
            <a:ext cx="6481763" cy="1001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1342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900igr.net/up/datai/186462/0001-001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511" cy="6848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642812"/>
            <a:ext cx="6048672" cy="2858195"/>
          </a:xfrm>
        </p:spPr>
        <p:txBody>
          <a:bodyPr>
            <a:no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особия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элементами театрализованной деятельности Натальи Валентиновны 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Нищевой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«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Играйки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«Серии картинок для обучения дошкольников рассказыванию», «Формирование навыка пересказа у детей дошкольного возраста», «Новые разноцветные сказки», «Развивающие сказки», «Веселые диалоги».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21" y="642813"/>
            <a:ext cx="2735879" cy="307421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20827"/>
            <a:ext cx="3742927" cy="287537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3388182"/>
            <a:ext cx="2228211" cy="308141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336" y="3454638"/>
            <a:ext cx="3635896" cy="3014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206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900igr.net/up/datai/186462/0001-001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511" cy="6848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080120"/>
          </a:xfrm>
        </p:spPr>
        <p:txBody>
          <a:bodyPr>
            <a:no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Театр Масок», «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Варежковый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театр», элементы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костюмов,</a:t>
            </a:r>
            <a:r>
              <a:rPr lang="ru-RU" sz="2800" dirty="0"/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любимые детьми персонажи мультфильмов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667796"/>
            <a:ext cx="1800200" cy="17595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412505"/>
            <a:ext cx="1800200" cy="1754221"/>
          </a:xfrm>
          <a:prstGeom prst="rect">
            <a:avLst/>
          </a:prstGeom>
        </p:spPr>
      </p:pic>
      <p:pic>
        <p:nvPicPr>
          <p:cNvPr id="9" name="Picture 2" descr="C:\Users\Пользователь\Desktop\фото сада\i (8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6174" y="1551856"/>
            <a:ext cx="3312368" cy="2484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Пользователь\Desktop\фото сада\125___11\IMG_304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6174" y="4084939"/>
            <a:ext cx="3240360" cy="2430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Пользователь\Desktop\фото сада\i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772816"/>
            <a:ext cx="3157108" cy="4209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203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900igr.net/up/datai/186462/0001-001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511" cy="6848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368152"/>
          </a:xfrm>
        </p:spPr>
        <p:txBody>
          <a:bodyPr>
            <a:no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Важную роль в работе с детьми с ОВЗ имеет организация взаимодействия всех специалистов ДОУ и родителей для решения проблем речевого развития детей,  установление партнерских отношений с семьей каждого воспитанника.</a:t>
            </a:r>
          </a:p>
        </p:txBody>
      </p:sp>
      <p:pic>
        <p:nvPicPr>
          <p:cNvPr id="3074" name="Picture 2" descr="https://www.maam.ru/images/photos/medium/article430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42" y="1916832"/>
            <a:ext cx="3140542" cy="235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ped-kopilka.ru/images/11(11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472334"/>
            <a:ext cx="3065156" cy="204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4300288"/>
            <a:ext cx="3001284" cy="225096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6836" y="1974194"/>
            <a:ext cx="3019756" cy="2264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13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900igr.net/up/datai/186462/0001-001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511" y="-171400"/>
            <a:ext cx="9177511" cy="6848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процессе работы ребёнок не понимает, что он не просто играет, а участвует в процессе непроизвольного, неосознаваемого обучения.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C:\Users\Пользователь\Desktop\фото сада\125___11\IMG_30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005064"/>
            <a:ext cx="3133818" cy="2350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Пользователь\Desktop\фото сада\125___11\IMG_307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724484"/>
            <a:ext cx="3240360" cy="2430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Пользователь\Desktop\фото сада\125___11\IMG_306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123179"/>
            <a:ext cx="2976331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Пользователь\Desktop\фото сада\125___11\IMG_310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24484"/>
            <a:ext cx="3384376" cy="2538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6864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900igr.net/up/datai/186462/0001-001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511" cy="6848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296144"/>
          </a:xfrm>
        </p:spPr>
        <p:txBody>
          <a:bodyPr>
            <a:normAutofit/>
          </a:bodyPr>
          <a:lstStyle/>
          <a:p>
            <a:r>
              <a:rPr lang="ru-RU" sz="6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  <a:endParaRPr lang="ru-RU" sz="6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C:\Users\Пользователь\Desktop\фото сада\125___11\IMG_309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4478" y="1844823"/>
            <a:ext cx="5491857" cy="4118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2840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529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900igr.net/up/datai/186462/0001-001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268" y="-16025"/>
            <a:ext cx="9177511" cy="6848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008112"/>
          </a:xfrm>
        </p:spPr>
        <p:txBody>
          <a:bodyPr>
            <a:no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Ребёнок должен играть и тогда, когда он преодолевает трудности, а исправление недостатков речи – это огромный труд для маленького человека.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915902"/>
            <a:ext cx="3926101" cy="2768026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848" y="1915902"/>
            <a:ext cx="4032448" cy="3187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C:\Users\Пользователь\Desktop\фото сада\125___11\IMG_310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221088"/>
            <a:ext cx="3413563" cy="2377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3406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900igr.net/up/datai/186462/0001-001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511" cy="6848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792088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Роль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сказки неоценима: она развивает речь 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ребёнка ,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память, внимание, творческий потенциал, воображение</a:t>
            </a:r>
            <a:r>
              <a:rPr lang="ru-RU" dirty="0"/>
              <a:t>.</a:t>
            </a:r>
            <a:br>
              <a:rPr lang="ru-RU" dirty="0"/>
            </a:br>
            <a:endParaRPr lang="ru-RU" dirty="0"/>
          </a:p>
        </p:txBody>
      </p:sp>
      <p:pic>
        <p:nvPicPr>
          <p:cNvPr id="1026" name="Picture 2" descr="https://sp-berezka.nethouse.ru/static/img/0000/0003/1368/31368055.7m4q4uepay.W66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83680"/>
            <a:ext cx="3007810" cy="2356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1892077"/>
            <a:ext cx="2785368" cy="2248098"/>
          </a:xfrm>
          <a:prstGeom prst="rect">
            <a:avLst/>
          </a:prstGeom>
        </p:spPr>
      </p:pic>
      <p:pic>
        <p:nvPicPr>
          <p:cNvPr id="1029" name="Picture 5" descr="https://melkie.net/wp-content/uploads/2018/04/palchikovaya-igra-kolobok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6414" y="4414442"/>
            <a:ext cx="3194589" cy="2131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s://www.maam.ru/upload/blogs/detsad-375821-148643229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477469"/>
            <a:ext cx="3453534" cy="2005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https://www.maam.ru/upload/blogs/detsad-201022-1395036374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5297" y="1916832"/>
            <a:ext cx="2788598" cy="2223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0044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900igr.net/up/datai/186462/0001-001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511" cy="6848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ртикуляционная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гимнастика – это поле для полёта фантазии и развития творчества педагога. </a:t>
            </a:r>
          </a:p>
        </p:txBody>
      </p:sp>
      <p:pic>
        <p:nvPicPr>
          <p:cNvPr id="2050" name="Picture 2" descr="C:\Users\Пользователь\Desktop\фото сада\125___11\IMG_305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40768"/>
            <a:ext cx="3600400" cy="2538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Пользователь\Desktop\фото сада\125___11\IMG_306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313765"/>
            <a:ext cx="3384376" cy="248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Пользователь\Desktop\фото сада\125___11\IMG_306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005064"/>
            <a:ext cx="3552395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Пользователь\Desktop\фото сада\125___11\IMG_306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05064"/>
            <a:ext cx="3528392" cy="2646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7594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900igr.net/up/datai/186462/0001-001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511" cy="6848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Театральные куклы, этюды, персонажи из любимых мультфильмов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 descr="C:\Users\Пользователь\Desktop\фото сада\125___11\IMG_31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4283" y="1508197"/>
            <a:ext cx="5108944" cy="3831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5746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http://900igr.net/up/datai/186462/0001-001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313"/>
            <a:ext cx="9177511" cy="6848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27584" y="908720"/>
            <a:ext cx="763284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работе над дифференциацией звуков используются театральные этюды.</a:t>
            </a:r>
          </a:p>
        </p:txBody>
      </p:sp>
      <p:pic>
        <p:nvPicPr>
          <p:cNvPr id="4098" name="Picture 2" descr="C:\Users\Пользователь\Desktop\фото сада\i (6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0820" y="1988840"/>
            <a:ext cx="3366374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097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900igr.net/up/datai/186462/0001-001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511" cy="6848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речевого дыхания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Пользователь\Desktop\фото сада\i (4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196752"/>
            <a:ext cx="3798422" cy="5064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Пользователь\Desktop\фото сада\i (3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283228"/>
            <a:ext cx="3124509" cy="416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7919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900igr.net/up/datai/186462/0001-001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511" cy="6848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Совместная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творческая деятельность вовлекает в процесс драматизации даже недостаточно активных детей и помогает им преодолеть трудности в общении. </a:t>
            </a:r>
          </a:p>
        </p:txBody>
      </p:sp>
      <p:pic>
        <p:nvPicPr>
          <p:cNvPr id="4098" name="Picture 2" descr="C:\Users\Пользователь\Desktop\фото сада\125___11\IMG_308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005064"/>
            <a:ext cx="3552395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Пользователь\Desktop\фото сада\125___11\IMG_307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745475"/>
            <a:ext cx="3527251" cy="2645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7" y="2276872"/>
            <a:ext cx="3792421" cy="2844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52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</TotalTime>
  <Words>116</Words>
  <Application>Microsoft Office PowerPoint</Application>
  <PresentationFormat>Экран (4:3)</PresentationFormat>
  <Paragraphs>16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 Использование театрально-игровой деятельности в логопедической работе с детьми с ОВЗ  </vt:lpstr>
      <vt:lpstr>Презентация PowerPoint</vt:lpstr>
      <vt:lpstr>Ребёнок должен играть и тогда, когда он преодолевает трудности, а исправление недостатков речи – это огромный труд для маленького человека. </vt:lpstr>
      <vt:lpstr>   Роль сказки неоценима: она развивает речь ребёнка , память, внимание, творческий потенциал, воображение. </vt:lpstr>
      <vt:lpstr>Артикуляционная гимнастика – это поле для полёта фантазии и развития творчества педагога. </vt:lpstr>
      <vt:lpstr>Театральные куклы, этюды, персонажи из любимых мультфильмов</vt:lpstr>
      <vt:lpstr>Презентация PowerPoint</vt:lpstr>
      <vt:lpstr>Развитие речевого дыхания</vt:lpstr>
      <vt:lpstr>  Совместная творческая деятельность вовлекает в процесс драматизации даже недостаточно активных детей и помогает им преодолеть трудности в общении. </vt:lpstr>
      <vt:lpstr>Пособия с элементами театрализованной деятельности Натальи Валентиновны Нищевой: «Играйки», «Серии картинок для обучения дошкольников рассказыванию», «Формирование навыка пересказа у детей дошкольного возраста», «Новые разноцветные сказки», «Развивающие сказки», «Веселые диалоги». </vt:lpstr>
      <vt:lpstr>Театр Масок», «Варежковый театр», элементы костюмов, любимые детьми персонажи мультфильмов  </vt:lpstr>
      <vt:lpstr>Важную роль в работе с детьми с ОВЗ имеет организация взаимодействия всех специалистов ДОУ и родителей для решения проблем речевого развития детей,  установление партнерских отношений с семьей каждого воспитанника.</vt:lpstr>
      <vt:lpstr>  В процессе работы ребёнок не понимает, что он не просто играет, а участвует в процессе непроизвольного, неосознаваемого обучения.  </vt:lpstr>
      <vt:lpstr>Спасибо за внимание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театрально-игровой деятельности в логопедической работе с детьми с ОВЗ</dc:title>
  <dc:creator>Пользователь</dc:creator>
  <cp:lastModifiedBy>Microsoft Office</cp:lastModifiedBy>
  <cp:revision>19</cp:revision>
  <dcterms:created xsi:type="dcterms:W3CDTF">2019-11-14T09:14:51Z</dcterms:created>
  <dcterms:modified xsi:type="dcterms:W3CDTF">2019-11-19T07:39:53Z</dcterms:modified>
</cp:coreProperties>
</file>