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7" r:id="rId3"/>
    <p:sldId id="268" r:id="rId4"/>
    <p:sldId id="258" r:id="rId5"/>
    <p:sldId id="266" r:id="rId6"/>
    <p:sldId id="259" r:id="rId7"/>
    <p:sldId id="260" r:id="rId8"/>
    <p:sldId id="261" r:id="rId9"/>
    <p:sldId id="269" r:id="rId10"/>
    <p:sldId id="262" r:id="rId11"/>
    <p:sldId id="265" r:id="rId12"/>
    <p:sldId id="263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94" autoAdjust="0"/>
    <p:restoredTop sz="94660"/>
  </p:normalViewPr>
  <p:slideViewPr>
    <p:cSldViewPr>
      <p:cViewPr>
        <p:scale>
          <a:sx n="80" d="100"/>
          <a:sy n="80" d="100"/>
        </p:scale>
        <p:origin x="-900" y="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12.12.2021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12.12.2021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12.12.2021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бъект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Объект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Объект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Объект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Объект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12.12.2021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12.12.2021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92080" y="2564904"/>
            <a:ext cx="3672408" cy="3890776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  <a:p>
            <a:pPr algn="r"/>
            <a:r>
              <a:rPr lang="ru-RU" sz="2400" cap="none" dirty="0" smtClean="0">
                <a:latin typeface="Times New Roman" pitchFamily="18" charset="0"/>
                <a:cs typeface="Times New Roman" pitchFamily="18" charset="0"/>
              </a:rPr>
              <a:t>Исакова </a:t>
            </a:r>
            <a:r>
              <a:rPr lang="ru-RU" sz="2400" cap="none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400" cap="none" dirty="0" smtClean="0">
                <a:latin typeface="Times New Roman" pitchFamily="18" charset="0"/>
                <a:cs typeface="Times New Roman" pitchFamily="18" charset="0"/>
              </a:rPr>
              <a:t>алерия Александровна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r"/>
            <a:r>
              <a:rPr lang="ru-RU" sz="2400" cap="none" dirty="0" smtClean="0">
                <a:latin typeface="Times New Roman" pitchFamily="18" charset="0"/>
                <a:cs typeface="Times New Roman" pitchFamily="18" charset="0"/>
              </a:rPr>
              <a:t>учитель русского </a:t>
            </a:r>
          </a:p>
          <a:p>
            <a:pPr algn="r"/>
            <a:r>
              <a:rPr lang="ru-RU" sz="2400" cap="none" dirty="0" smtClean="0">
                <a:latin typeface="Times New Roman" pitchFamily="18" charset="0"/>
                <a:cs typeface="Times New Roman" pitchFamily="18" charset="0"/>
              </a:rPr>
              <a:t>языка и литературы</a:t>
            </a:r>
          </a:p>
          <a:p>
            <a:pPr algn="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МБОУ СШ 7 </a:t>
            </a:r>
          </a:p>
          <a:p>
            <a:pPr algn="r"/>
            <a:r>
              <a:rPr lang="ru-RU" sz="2400" cap="none" dirty="0" smtClean="0">
                <a:latin typeface="Times New Roman" pitchFamily="18" charset="0"/>
                <a:cs typeface="Times New Roman" pitchFamily="18" charset="0"/>
              </a:rPr>
              <a:t>г. </a:t>
            </a:r>
            <a:r>
              <a:rPr lang="ru-RU" sz="2400" cap="none" dirty="0" err="1" smtClean="0">
                <a:latin typeface="Times New Roman" pitchFamily="18" charset="0"/>
                <a:cs typeface="Times New Roman" pitchFamily="18" charset="0"/>
              </a:rPr>
              <a:t>Няндома</a:t>
            </a:r>
            <a:endParaRPr lang="ru-RU" sz="2400" cap="none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548680"/>
            <a:ext cx="7772400" cy="1752600"/>
          </a:xfrm>
        </p:spPr>
        <p:txBody>
          <a:bodyPr>
            <a:normAutofit fontScale="90000"/>
          </a:bodyPr>
          <a:lstStyle/>
          <a:p>
            <a:r>
              <a:rPr lang="ru-RU" dirty="0"/>
              <a:t>Урок внеклассного чтения. </a:t>
            </a:r>
            <a:br>
              <a:rPr lang="ru-RU" dirty="0"/>
            </a:br>
            <a:r>
              <a:rPr lang="ru-RU" dirty="0"/>
              <a:t>В.П. Астафьев. “Записка”</a:t>
            </a:r>
            <a:br>
              <a:rPr lang="ru-RU" dirty="0"/>
            </a:br>
            <a:endParaRPr lang="ru-RU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726075"/>
            <a:ext cx="5112568" cy="33231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73440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ru-RU" sz="4400" dirty="0"/>
              <a:t>Всё же жаль порою бывает, что отменена публичная порка. Для автора этой записки я сам нарубил бы виц и порол бы его, порол до крови, до визга, чтоб далеко и всем было слышно.</a:t>
            </a:r>
          </a:p>
        </p:txBody>
      </p:sp>
    </p:spTree>
    <p:extLst>
      <p:ext uri="{BB962C8B-B14F-4D97-AF65-F5344CB8AC3E}">
        <p14:creationId xmlns:p14="http://schemas.microsoft.com/office/powerpoint/2010/main" val="2027357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79" y="1"/>
            <a:ext cx="567058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662736" cy="4572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dirty="0"/>
              <a:t>«</a:t>
            </a:r>
            <a:r>
              <a:rPr lang="ru-RU" sz="4800" b="1" dirty="0"/>
              <a:t>Почитай</a:t>
            </a:r>
            <a:r>
              <a:rPr lang="ru-RU" sz="4800" dirty="0"/>
              <a:t> отца твоего и мать твою, чтобы продлились дни твои на земле, которую Господь, Бог твой, дает тебе». </a:t>
            </a:r>
          </a:p>
        </p:txBody>
      </p:sp>
    </p:spTree>
    <p:extLst>
      <p:ext uri="{BB962C8B-B14F-4D97-AF65-F5344CB8AC3E}">
        <p14:creationId xmlns:p14="http://schemas.microsoft.com/office/powerpoint/2010/main" val="2140060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683568" y="1340768"/>
          <a:ext cx="8136904" cy="5040560"/>
        </p:xfrm>
        <a:graphic>
          <a:graphicData uri="http://schemas.openxmlformats.org/drawingml/2006/table">
            <a:tbl>
              <a:tblPr/>
              <a:tblGrid>
                <a:gridCol w="4051876"/>
                <a:gridCol w="4085028"/>
              </a:tblGrid>
              <a:tr h="720080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latin typeface="Calibri"/>
                          <a:ea typeface="Calibri"/>
                          <a:cs typeface="Times New Roman"/>
                        </a:rPr>
                        <a:t>Тип записки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latin typeface="Calibri"/>
                          <a:ea typeface="Calibri"/>
                          <a:cs typeface="Times New Roman"/>
                        </a:rPr>
                        <a:t>чувства</a:t>
                      </a:r>
                      <a:endParaRPr lang="ru-RU" sz="3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0080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latin typeface="Calibri"/>
                          <a:ea typeface="Calibri"/>
                          <a:cs typeface="Times New Roman"/>
                        </a:rPr>
                        <a:t>Вопрос-ответ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latin typeface="Calibri"/>
                          <a:ea typeface="Calibri"/>
                          <a:cs typeface="Times New Roman"/>
                        </a:rPr>
                        <a:t>Интрига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0080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latin typeface="Calibri"/>
                          <a:ea typeface="Calibri"/>
                          <a:cs typeface="Times New Roman"/>
                        </a:rPr>
                        <a:t>Бытовая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latin typeface="Calibri"/>
                          <a:ea typeface="Calibri"/>
                          <a:cs typeface="Times New Roman"/>
                        </a:rPr>
                        <a:t>Ожидание ответа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0080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latin typeface="Calibri"/>
                          <a:ea typeface="Calibri"/>
                          <a:cs typeface="Times New Roman"/>
                        </a:rPr>
                        <a:t>Родительская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latin typeface="Calibri"/>
                          <a:ea typeface="Calibri"/>
                          <a:cs typeface="Times New Roman"/>
                        </a:rPr>
                        <a:t>Раскаяние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0080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latin typeface="Calibri"/>
                          <a:ea typeface="Calibri"/>
                          <a:cs typeface="Times New Roman"/>
                        </a:rPr>
                        <a:t>Объяснительная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latin typeface="Calibri"/>
                          <a:ea typeface="Calibri"/>
                          <a:cs typeface="Times New Roman"/>
                        </a:rPr>
                        <a:t>Радость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0080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latin typeface="Calibri"/>
                          <a:ea typeface="Calibri"/>
                          <a:cs typeface="Times New Roman"/>
                        </a:rPr>
                        <a:t>Служебная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latin typeface="Calibri"/>
                          <a:ea typeface="Calibri"/>
                          <a:cs typeface="Times New Roman"/>
                        </a:rPr>
                        <a:t>Волнение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0080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latin typeface="Calibri"/>
                          <a:ea typeface="Calibri"/>
                          <a:cs typeface="Times New Roman"/>
                        </a:rPr>
                        <a:t>Любовная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Calibri"/>
                          <a:ea typeface="Calibri"/>
                          <a:cs typeface="Times New Roman"/>
                        </a:rPr>
                        <a:t>Сосредоточенность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301625" y="1527175"/>
          <a:ext cx="8064895" cy="460851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015590"/>
                <a:gridCol w="4049305"/>
              </a:tblGrid>
              <a:tr h="658357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u="sng" dirty="0">
                          <a:effectLst/>
                        </a:rPr>
                        <a:t>Тип записки</a:t>
                      </a:r>
                      <a:endParaRPr lang="ru-RU" sz="2800" u="sng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u="sng" dirty="0" smtClean="0">
                          <a:effectLst/>
                        </a:rPr>
                        <a:t>Чувства</a:t>
                      </a:r>
                      <a:endParaRPr lang="ru-RU" sz="2800" u="sng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58359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Вопрос-ответ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Ожидание ответа</a:t>
                      </a:r>
                      <a:endParaRPr lang="ru-RU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58359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Бытовая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Интрига</a:t>
                      </a:r>
                      <a:endParaRPr lang="ru-RU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58359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Родительская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Радость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58359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Объяснительная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Раскаяние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58359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Служебная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Сосредоточенность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58359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Любовная</a:t>
                      </a:r>
                      <a:endParaRPr lang="ru-RU" sz="2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Волнение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000" b="1" dirty="0" smtClean="0"/>
              <a:t>Записка</a:t>
            </a:r>
            <a:endParaRPr lang="ru-RU" sz="6000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6000" dirty="0"/>
              <a:t>«НА ПРОКОРМ ЛЕГКА, ХОТЯ И ОБЪЕСТЬ </a:t>
            </a:r>
            <a:r>
              <a:rPr lang="ru-RU" sz="6000" dirty="0" smtClean="0"/>
              <a:t>МОЖЕТ. </a:t>
            </a:r>
            <a:r>
              <a:rPr lang="ru-RU" sz="6000" dirty="0"/>
              <a:t>НО НЕ ЗЛОВРЕДНА»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43694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C:\Users\Учитель\Desktop\depositphotos_123159252-stock-photo-a-cow-on-a-summer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8"/>
            <a:ext cx="3600400" cy="3600400"/>
          </a:xfrm>
          <a:prstGeom prst="rect">
            <a:avLst/>
          </a:prstGeom>
          <a:noFill/>
        </p:spPr>
      </p:pic>
      <p:pic>
        <p:nvPicPr>
          <p:cNvPr id="1030" name="Picture 6" descr="C:\Users\Учитель\Desktop\4c7803a96c5a95f7e913a8ba7a523940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3645024"/>
            <a:ext cx="4572000" cy="3047256"/>
          </a:xfrm>
          <a:prstGeom prst="rect">
            <a:avLst/>
          </a:prstGeom>
          <a:noFill/>
        </p:spPr>
      </p:pic>
      <p:pic>
        <p:nvPicPr>
          <p:cNvPr id="7170" name="Picture 2" descr="https://get.pxhere.com/photo/puppy-dog-pet-fur-mammal-golden-retriever-vertebrate-labrador-retriever-lying-labrador-dog-breed-retriever-dog-like-mammal-nova-scotia-duck-tolling-retriever-92063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39952" y="404664"/>
            <a:ext cx="4742954" cy="3150171"/>
          </a:xfrm>
          <a:prstGeom prst="rect">
            <a:avLst/>
          </a:prstGeom>
          <a:noFill/>
        </p:spPr>
      </p:pic>
      <p:pic>
        <p:nvPicPr>
          <p:cNvPr id="9" name="Picture 7" descr="C:\Users\Учитель\Desktop\babushk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8064" y="3645024"/>
            <a:ext cx="3338736" cy="265151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Виктор </a:t>
            </a:r>
            <a:r>
              <a:rPr lang="ru-RU" b="1" dirty="0"/>
              <a:t>П</a:t>
            </a:r>
            <a:r>
              <a:rPr lang="ru-RU" b="1" dirty="0" smtClean="0"/>
              <a:t>етрович </a:t>
            </a:r>
            <a:r>
              <a:rPr lang="ru-RU" b="1" dirty="0" smtClean="0"/>
              <a:t>Астафьев</a:t>
            </a:r>
            <a:br>
              <a:rPr lang="ru-RU" b="1" dirty="0" smtClean="0"/>
            </a:br>
            <a:r>
              <a:rPr lang="ru-RU" b="1" dirty="0" smtClean="0"/>
              <a:t>«ЗАПИСКА»</a:t>
            </a:r>
            <a:endParaRPr lang="ru-RU" b="1" dirty="0"/>
          </a:p>
        </p:txBody>
      </p:sp>
      <p:pic>
        <p:nvPicPr>
          <p:cNvPr id="2050" name="Picture 2" descr="D:\Конкурс Учитель года Исакова ВА СШ 7\урок мой\183463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484784"/>
            <a:ext cx="7773566" cy="518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8779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28364" y="1628800"/>
            <a:ext cx="8503920" cy="4572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6000" dirty="0" smtClean="0"/>
              <a:t>Цель: знакомство с рассказом и его анализ.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3424856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713071737"/>
              </p:ext>
            </p:extLst>
          </p:nvPr>
        </p:nvGraphicFramePr>
        <p:xfrm>
          <a:off x="179512" y="1196753"/>
          <a:ext cx="3888432" cy="556423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888432"/>
              </a:tblGrid>
              <a:tr h="1463155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800" dirty="0">
                          <a:effectLst/>
                        </a:rPr>
                        <a:t>Тема (о чем текст</a:t>
                      </a:r>
                      <a:r>
                        <a:rPr lang="ru-RU" sz="1800" dirty="0" smtClean="0">
                          <a:effectLst/>
                        </a:rPr>
                        <a:t>)?</a:t>
                      </a:r>
                      <a:endParaRPr lang="ru-RU" sz="18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96" marR="49696" marT="0" marB="0"/>
                </a:tc>
              </a:tr>
              <a:tr h="2082863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800">
                          <a:effectLst/>
                        </a:rPr>
                        <a:t>Что говорится о старушке? (Подчеркните слова, которые помогают раскрыть образ героини)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96" marR="49696" marT="0" marB="0"/>
                </a:tc>
              </a:tr>
              <a:tr h="1782574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800" dirty="0">
                          <a:effectLst/>
                        </a:rPr>
                        <a:t>Каким </a:t>
                      </a:r>
                      <a:r>
                        <a:rPr lang="ru-RU" sz="1800" dirty="0" smtClean="0">
                          <a:effectLst/>
                        </a:rPr>
                        <a:t>словом </a:t>
                      </a:r>
                      <a:r>
                        <a:rPr lang="ru-RU" sz="1800" dirty="0">
                          <a:effectLst/>
                        </a:rPr>
                        <a:t>автор называет сына? Почему?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696" marR="49696" marT="0" marB="0"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4139952" y="1484784"/>
            <a:ext cx="475252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«На прокорм легка, хотя и объесть может. Но не зловредна»</a:t>
            </a:r>
          </a:p>
          <a:p>
            <a:r>
              <a:rPr lang="ru-RU" sz="2000" dirty="0" smtClean="0"/>
              <a:t>Нет</a:t>
            </a:r>
            <a:r>
              <a:rPr lang="ru-RU" sz="2000" dirty="0"/>
              <a:t>, это не из Гоголя и не из Салтыкова-Щедрина, и не из прошлого века.</a:t>
            </a:r>
          </a:p>
          <a:p>
            <a:r>
              <a:rPr lang="ru-RU" sz="2000" dirty="0"/>
              <a:t>В наши дни из старой русской деревни, подбив продать домишко, родной сынок привез в город собственную мать, неграмотную, изношенную в работе, и «забыл» ее на вокзале.</a:t>
            </a:r>
          </a:p>
          <a:p>
            <a:r>
              <a:rPr lang="ru-RU" sz="2000" dirty="0"/>
              <a:t>В карман выходной плюшевой жакетки матери вместо денег сынок вложил эту самую записку, как рекомендательное письмо в няньки, сторожихи, домработницы.</a:t>
            </a:r>
          </a:p>
        </p:txBody>
      </p:sp>
    </p:spTree>
    <p:extLst>
      <p:ext uri="{BB962C8B-B14F-4D97-AF65-F5344CB8AC3E}">
        <p14:creationId xmlns:p14="http://schemas.microsoft.com/office/powerpoint/2010/main" val="2057850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Конкурс Учитель года Исакова ВА СШ 7\урок мой\b9105ca586b5bb2130ce4d1084514ddd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92696"/>
            <a:ext cx="8526936" cy="5694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0725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618</TotalTime>
  <Words>259</Words>
  <Application>Microsoft Office PowerPoint</Application>
  <PresentationFormat>Экран (4:3)</PresentationFormat>
  <Paragraphs>56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Официальная</vt:lpstr>
      <vt:lpstr>Урок внеклассного чтения.  В.П. Астафьев. “Записка” </vt:lpstr>
      <vt:lpstr>Презентация PowerPoint</vt:lpstr>
      <vt:lpstr>Презентация PowerPoint</vt:lpstr>
      <vt:lpstr>Записка</vt:lpstr>
      <vt:lpstr>Презентация PowerPoint</vt:lpstr>
      <vt:lpstr>Виктор Петрович Астафьев «ЗАПИСКА»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Точка Роста</dc:creator>
  <cp:lastModifiedBy>Точка Роста</cp:lastModifiedBy>
  <cp:revision>15</cp:revision>
  <dcterms:created xsi:type="dcterms:W3CDTF">2021-12-07T18:31:41Z</dcterms:created>
  <dcterms:modified xsi:type="dcterms:W3CDTF">2021-12-12T13:16:34Z</dcterms:modified>
</cp:coreProperties>
</file>