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57" r:id="rId4"/>
    <p:sldId id="259" r:id="rId5"/>
    <p:sldId id="260" r:id="rId6"/>
    <p:sldId id="262" r:id="rId7"/>
    <p:sldId id="264" r:id="rId8"/>
    <p:sldId id="265" r:id="rId9"/>
    <p:sldId id="266" r:id="rId10"/>
    <p:sldId id="270" r:id="rId11"/>
    <p:sldId id="267" r:id="rId12"/>
    <p:sldId id="268" r:id="rId13"/>
    <p:sldId id="269" r:id="rId14"/>
    <p:sldId id="272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280" y="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05.07.2022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58959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05.07.2022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4048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05.07.2022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523987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05.07.2022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84835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05.07.2022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665001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05.07.2022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3098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05.07.2022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82576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05.07.2022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6544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05.07.2022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4206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05.07.2022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2983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05.07.2022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0563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05.07.2022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64995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05.07.2022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79359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05.07.2022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33543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05.07.2022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85617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05.07.2022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8121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t>05.07.2022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8658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a6d-_r2PIbs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olympiads.uchi.ru/preview_card?id=28681&amp;ysclid=l13l97q65e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11960" y="3356992"/>
            <a:ext cx="3542114" cy="1646302"/>
          </a:xfrm>
        </p:spPr>
        <p:txBody>
          <a:bodyPr/>
          <a:lstStyle/>
          <a:p>
            <a:pPr algn="ctr"/>
            <a:r>
              <a:rPr lang="ru-RU" dirty="0" smtClean="0"/>
              <a:t>«Доходы и расходы»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764704"/>
            <a:ext cx="6400800" cy="175260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Учебное занятие </a:t>
            </a:r>
          </a:p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по финансовой математике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5517232"/>
            <a:ext cx="8784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Подготовила: учитель математики МБОУ СОШ №</a:t>
            </a:r>
            <a:r>
              <a:rPr lang="ru-RU" dirty="0" smtClean="0"/>
              <a:t>1 им</a:t>
            </a:r>
            <a:r>
              <a:rPr lang="ru-RU" dirty="0" smtClean="0"/>
              <a:t>. </a:t>
            </a:r>
            <a:r>
              <a:rPr lang="ru-RU" dirty="0" err="1" smtClean="0"/>
              <a:t>Ляпидевского</a:t>
            </a:r>
            <a:r>
              <a:rPr lang="ru-RU" dirty="0" smtClean="0"/>
              <a:t> </a:t>
            </a:r>
          </a:p>
          <a:p>
            <a:r>
              <a:rPr lang="ru-RU" dirty="0" smtClean="0"/>
              <a:t>ст. Старощербиновская</a:t>
            </a:r>
          </a:p>
          <a:p>
            <a:r>
              <a:rPr lang="ru-RU" dirty="0" err="1" smtClean="0"/>
              <a:t>Быстролетова</a:t>
            </a:r>
            <a:r>
              <a:rPr lang="ru-RU" dirty="0" smtClean="0"/>
              <a:t> Татьяна Дмитриевна</a:t>
            </a:r>
            <a:endParaRPr lang="ru-RU" dirty="0"/>
          </a:p>
        </p:txBody>
      </p:sp>
      <p:pic>
        <p:nvPicPr>
          <p:cNvPr id="5" name="Picture 2" descr="Картинка 382 из 40413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00" y="2414278"/>
            <a:ext cx="3995854" cy="28649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78482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1187624" y="260648"/>
            <a:ext cx="6120680" cy="648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3097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1043608" y="1700808"/>
            <a:ext cx="5974720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3172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467544" y="335534"/>
            <a:ext cx="6624736" cy="2250102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467544" y="2348880"/>
            <a:ext cx="6912768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3954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97369179"/>
              </p:ext>
            </p:extLst>
          </p:nvPr>
        </p:nvGraphicFramePr>
        <p:xfrm>
          <a:off x="1403650" y="1556790"/>
          <a:ext cx="4248472" cy="410445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82754"/>
                <a:gridCol w="386390"/>
                <a:gridCol w="386390"/>
                <a:gridCol w="386390"/>
                <a:gridCol w="387299"/>
                <a:gridCol w="386390"/>
                <a:gridCol w="386390"/>
                <a:gridCol w="386390"/>
                <a:gridCol w="387299"/>
                <a:gridCol w="386390"/>
                <a:gridCol w="386390"/>
              </a:tblGrid>
              <a:tr h="58635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8635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п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о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с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о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б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и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8635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з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р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п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т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8635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р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с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х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о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д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ы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8635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п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н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с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и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8635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б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ю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д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ж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т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8635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д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о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х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о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д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ы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10987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3"/>
          <p:cNvSpPr>
            <a:spLocks noGrp="1"/>
          </p:cNvSpPr>
          <p:nvPr>
            <p:ph type="title"/>
          </p:nvPr>
        </p:nvSpPr>
        <p:spPr>
          <a:xfrm>
            <a:off x="457200" y="320675"/>
            <a:ext cx="8147050" cy="876300"/>
          </a:xfrm>
        </p:spPr>
        <p:txBody>
          <a:bodyPr/>
          <a:lstStyle/>
          <a:p>
            <a:pPr algn="ctr" eaLnBrk="1" hangingPunct="1"/>
            <a:r>
              <a:rPr lang="ru-RU" altLang="ru-RU" dirty="0" smtClean="0"/>
              <a:t>До </a:t>
            </a:r>
            <a:r>
              <a:rPr lang="ru-RU" altLang="ru-RU" i="1" dirty="0" smtClean="0"/>
              <a:t>скорых</a:t>
            </a:r>
            <a:r>
              <a:rPr lang="ru-RU" altLang="ru-RU" dirty="0" smtClean="0"/>
              <a:t> встреч!!!</a:t>
            </a:r>
          </a:p>
        </p:txBody>
      </p:sp>
      <p:pic>
        <p:nvPicPr>
          <p:cNvPr id="18435" name="Picture 4" descr="C:\Documents and Settings\Admin\Рабочий стол\презент\pic_143029520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25625" y="1935163"/>
            <a:ext cx="5492750" cy="4389437"/>
          </a:xfrm>
          <a:noFill/>
        </p:spPr>
      </p:pic>
    </p:spTree>
    <p:extLst>
      <p:ext uri="{BB962C8B-B14F-4D97-AF65-F5344CB8AC3E}">
        <p14:creationId xmlns:p14="http://schemas.microsoft.com/office/powerpoint/2010/main" val="2465536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943" y="929253"/>
            <a:ext cx="8866414" cy="1197133"/>
          </a:xfrm>
        </p:spPr>
        <p:txBody>
          <a:bodyPr>
            <a:normAutofit/>
          </a:bodyPr>
          <a:lstStyle/>
          <a:p>
            <a:r>
              <a:rPr lang="ru-RU" sz="405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 Организационный момент</a:t>
            </a:r>
          </a:p>
        </p:txBody>
      </p:sp>
      <p:pic>
        <p:nvPicPr>
          <p:cNvPr id="1026" name="Picture 2" descr="Картинки по запросу смайлик и приветствие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25419" y="2351852"/>
            <a:ext cx="4518581" cy="2568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59424" y="2562957"/>
            <a:ext cx="4088423" cy="193899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sz="405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Рада вас приветствовать </a:t>
            </a:r>
          </a:p>
          <a:p>
            <a:pPr algn="ctr"/>
            <a:r>
              <a:rPr lang="ru-RU" sz="405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на своем уроке!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195944" y="2469212"/>
            <a:ext cx="3792543" cy="256808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385763" indent="-385763" algn="ctr">
              <a:buNone/>
            </a:pPr>
            <a:r>
              <a:rPr lang="en-US" sz="2100" b="1" cap="none" dirty="0">
                <a:solidFill>
                  <a:schemeClr val="accent2">
                    <a:lumMod val="50000"/>
                  </a:schemeClr>
                </a:solidFill>
                <a:latin typeface="Garamond" panose="02020404030301010803" pitchFamily="18" charset="0"/>
              </a:rPr>
              <a:t> </a:t>
            </a:r>
            <a:endParaRPr lang="ru-RU" sz="2100" b="1" cap="none" dirty="0">
              <a:solidFill>
                <a:schemeClr val="accent2">
                  <a:lumMod val="50000"/>
                </a:schemeClr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55912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541501"/>
            <a:ext cx="7185821" cy="1646302"/>
          </a:xfrm>
        </p:spPr>
        <p:txBody>
          <a:bodyPr/>
          <a:lstStyle/>
          <a:p>
            <a:pPr algn="ctr"/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764704"/>
            <a:ext cx="6400800" cy="1752600"/>
          </a:xfrm>
        </p:spPr>
        <p:txBody>
          <a:bodyPr>
            <a:normAutofit/>
          </a:bodyPr>
          <a:lstStyle/>
          <a:p>
            <a:pPr algn="ctr"/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1348428"/>
            <a:ext cx="6840760" cy="403244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accent5"/>
                </a:solidFill>
              </a:rPr>
              <a:t>Просмотр фильма</a:t>
            </a:r>
          </a:p>
          <a:p>
            <a:pPr algn="ctr"/>
            <a:r>
              <a:rPr lang="ru-RU" sz="4400" dirty="0" smtClean="0">
                <a:solidFill>
                  <a:schemeClr val="bg1"/>
                </a:solidFill>
              </a:rPr>
              <a:t> </a:t>
            </a:r>
            <a:r>
              <a:rPr lang="ru-RU" sz="2000" u="sng" dirty="0">
                <a:hlinkClick r:id="rId2"/>
              </a:rPr>
              <a:t>https://www.youtube.com/watch?v=a6d-_r2PIb</a:t>
            </a:r>
            <a:r>
              <a:rPr lang="en-US" sz="2000" u="sng">
                <a:hlinkClick r:id="rId2"/>
              </a:rPr>
              <a:t>s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585755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5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7097F8C-C95C-4868-B26F-A514E5A150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A0668B4B-7160-4326-BB38-20A8FFB7F211}"/>
              </a:ext>
            </a:extLst>
          </p:cNvPr>
          <p:cNvPicPr>
            <a:picLocks noGrp="1" noChangeAspect="1"/>
          </p:cNvPicPr>
          <p:nvPr>
            <p:ph sz="quarter" idx="4294967295"/>
          </p:nvPr>
        </p:nvPicPr>
        <p:blipFill>
          <a:blip r:embed="rId2"/>
          <a:stretch>
            <a:fillRect/>
          </a:stretch>
        </p:blipFill>
        <p:spPr>
          <a:xfrm>
            <a:off x="251519" y="476672"/>
            <a:ext cx="8810127" cy="561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4967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7097F8C-C95C-4868-B26F-A514E5A150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251520" y="0"/>
            <a:ext cx="8208912" cy="685800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endParaRPr lang="ru-RU" dirty="0" smtClean="0"/>
          </a:p>
          <a:p>
            <a:pPr lvl="0" algn="just"/>
            <a:r>
              <a:rPr lang="ru-RU" dirty="0" smtClean="0">
                <a:solidFill>
                  <a:schemeClr val="accent5"/>
                </a:solidFill>
              </a:rPr>
              <a:t>Стипендия </a:t>
            </a:r>
            <a:r>
              <a:rPr lang="ru-RU" dirty="0"/>
              <a:t>– это ежемесячное пособие, выдаваемое учащимся дневных отделений в средних и высших профессиональных образовательных учреждениях.</a:t>
            </a:r>
          </a:p>
          <a:p>
            <a:pPr lvl="0" algn="just"/>
            <a:r>
              <a:rPr lang="ru-RU" dirty="0">
                <a:solidFill>
                  <a:schemeClr val="accent5"/>
                </a:solidFill>
              </a:rPr>
              <a:t>Пенсия </a:t>
            </a:r>
            <a:r>
              <a:rPr lang="ru-RU" dirty="0"/>
              <a:t>- это регулярное денежное пособие, выплачиваемое лицам, имеющим инвалидность, достигшим пенсионного возраста, либо потерявшим кормильца</a:t>
            </a:r>
          </a:p>
          <a:p>
            <a:pPr lvl="0" algn="just"/>
            <a:r>
              <a:rPr lang="ru-RU" dirty="0">
                <a:solidFill>
                  <a:schemeClr val="accent5"/>
                </a:solidFill>
              </a:rPr>
              <a:t>Заработная плата</a:t>
            </a:r>
            <a:r>
              <a:rPr lang="ru-RU" dirty="0"/>
              <a:t> — вознаграждение или денежная компенсация  за труд в зависимости от квалификации работника, сложности, количества, качества и условий работы.</a:t>
            </a:r>
          </a:p>
          <a:p>
            <a:pPr lvl="0" algn="just"/>
            <a:r>
              <a:rPr lang="ru-RU" dirty="0">
                <a:solidFill>
                  <a:schemeClr val="accent5"/>
                </a:solidFill>
              </a:rPr>
              <a:t>Аренда </a:t>
            </a:r>
            <a:r>
              <a:rPr lang="ru-RU" dirty="0"/>
              <a:t>– передача во временное пользование или владение какого-то вида собственности за определенную плату. </a:t>
            </a:r>
          </a:p>
          <a:p>
            <a:pPr lvl="0" algn="just"/>
            <a:r>
              <a:rPr lang="ru-RU" dirty="0">
                <a:solidFill>
                  <a:schemeClr val="accent5"/>
                </a:solidFill>
              </a:rPr>
              <a:t>Личное подсобное хозяйство </a:t>
            </a:r>
            <a:r>
              <a:rPr lang="ru-RU" dirty="0"/>
              <a:t>- форма непредпринимательской деятельности по производству и переработке сельскохозяйственной продукции.</a:t>
            </a:r>
          </a:p>
          <a:p>
            <a:pPr lvl="0" algn="just"/>
            <a:r>
              <a:rPr lang="ru-RU" dirty="0">
                <a:solidFill>
                  <a:schemeClr val="accent5"/>
                </a:solidFill>
              </a:rPr>
              <a:t>Вклад</a:t>
            </a:r>
            <a:r>
              <a:rPr lang="ru-RU" dirty="0"/>
              <a:t> – это деньги, которые вы отдаёте в банк с целью получения дохода.</a:t>
            </a:r>
            <a:br>
              <a:rPr lang="ru-RU" dirty="0"/>
            </a:br>
            <a:endParaRPr lang="ru-RU" dirty="0"/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99491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смайлик и приветствие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20272" y="5301208"/>
            <a:ext cx="2458307" cy="1397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764704"/>
            <a:ext cx="7080928" cy="4870564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q"/>
            </a:pPr>
            <a:r>
              <a:rPr lang="ru-RU" sz="2400" b="1" dirty="0" smtClean="0"/>
              <a:t>Родители </a:t>
            </a:r>
            <a:r>
              <a:rPr lang="ru-RU" sz="2400" b="1" dirty="0"/>
              <a:t>ходят на работу и получают за нее стипендию. </a:t>
            </a:r>
            <a:endParaRPr lang="ru-RU" sz="2400" b="1" dirty="0" smtClean="0"/>
          </a:p>
          <a:p>
            <a:pPr lvl="0"/>
            <a:endParaRPr lang="ru-RU" sz="2400" b="1" dirty="0"/>
          </a:p>
          <a:p>
            <a:pPr marL="342900" lvl="0" indent="-342900">
              <a:buFont typeface="Wingdings" panose="05000000000000000000" pitchFamily="2" charset="2"/>
              <a:buChar char="q"/>
            </a:pPr>
            <a:r>
              <a:rPr lang="ru-RU" sz="2400" b="1" dirty="0"/>
              <a:t>Бабушка и дедушка не работают, они пенсионеры и получают зарплату</a:t>
            </a:r>
            <a:r>
              <a:rPr lang="ru-RU" sz="2400" b="1" dirty="0" smtClean="0"/>
              <a:t>.</a:t>
            </a:r>
          </a:p>
          <a:p>
            <a:pPr lvl="0"/>
            <a:endParaRPr lang="ru-RU" sz="2400" b="1" dirty="0"/>
          </a:p>
          <a:p>
            <a:pPr marL="342900" lvl="0" indent="-342900">
              <a:buFont typeface="Wingdings" panose="05000000000000000000" pitchFamily="2" charset="2"/>
              <a:buChar char="q"/>
            </a:pPr>
            <a:r>
              <a:rPr lang="ru-RU" sz="2400" b="1" dirty="0"/>
              <a:t>Старший брат студент за хорошую учебу получает пенсию</a:t>
            </a:r>
            <a:r>
              <a:rPr lang="ru-RU" sz="2400" b="1" dirty="0" smtClean="0"/>
              <a:t>.</a:t>
            </a:r>
          </a:p>
          <a:p>
            <a:pPr lvl="0"/>
            <a:endParaRPr lang="ru-RU" sz="2400" b="1" dirty="0"/>
          </a:p>
          <a:p>
            <a:pPr marL="342900" lvl="0" indent="-342900">
              <a:buFont typeface="Wingdings" panose="05000000000000000000" pitchFamily="2" charset="2"/>
              <a:buChar char="q"/>
            </a:pPr>
            <a:r>
              <a:rPr lang="ru-RU" sz="2400" b="1" dirty="0"/>
              <a:t>Родители получают на ребенка гонорар</a:t>
            </a:r>
            <a:r>
              <a:rPr lang="ru-RU" sz="2400" b="1" dirty="0" smtClean="0"/>
              <a:t>.</a:t>
            </a:r>
          </a:p>
          <a:p>
            <a:pPr lvl="0"/>
            <a:endParaRPr lang="ru-RU" sz="2400" b="1" dirty="0"/>
          </a:p>
          <a:p>
            <a:pPr marL="342900" lvl="0" indent="-342900">
              <a:buFont typeface="Wingdings" panose="05000000000000000000" pitchFamily="2" charset="2"/>
              <a:buChar char="q"/>
            </a:pPr>
            <a:r>
              <a:rPr lang="ru-RU" sz="2400" b="1" dirty="0"/>
              <a:t>Зарплата, премия, стипендия, пенсия, пособие - это расходы.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195944" y="2469212"/>
            <a:ext cx="3792543" cy="256808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385763" indent="-385763" algn="ctr">
              <a:buNone/>
            </a:pPr>
            <a:r>
              <a:rPr lang="en-US" sz="2100" b="1" cap="none" dirty="0">
                <a:solidFill>
                  <a:schemeClr val="accent2">
                    <a:lumMod val="50000"/>
                  </a:schemeClr>
                </a:solidFill>
                <a:latin typeface="Garamond" panose="02020404030301010803" pitchFamily="18" charset="0"/>
              </a:rPr>
              <a:t> </a:t>
            </a:r>
            <a:endParaRPr lang="ru-RU" sz="2100" b="1" cap="none" dirty="0">
              <a:solidFill>
                <a:schemeClr val="accent2">
                  <a:lumMod val="50000"/>
                </a:schemeClr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87784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8904" y="2085335"/>
            <a:ext cx="4630487" cy="3067050"/>
          </a:xfrm>
        </p:spPr>
        <p:txBody>
          <a:bodyPr>
            <a:normAutofit/>
          </a:bodyPr>
          <a:lstStyle/>
          <a:p>
            <a:pPr marL="314325" indent="286941" algn="l">
              <a:spcAft>
                <a:spcPct val="0"/>
              </a:spcAft>
              <a:buFont typeface="Wingdings 2" pitchFamily="18" charset="2"/>
              <a:buChar char=""/>
            </a:pPr>
            <a:r>
              <a:rPr lang="ru-RU" sz="2100" b="1" i="1" dirty="0">
                <a:solidFill>
                  <a:schemeClr val="tx1"/>
                </a:solidFill>
                <a:latin typeface="Garamond" pitchFamily="18" charset="0"/>
              </a:rPr>
              <a:t>Бюджет</a:t>
            </a:r>
            <a:r>
              <a:rPr lang="ru-RU" sz="2100" dirty="0">
                <a:solidFill>
                  <a:schemeClr val="tx1"/>
                </a:solidFill>
                <a:latin typeface="Garamond" pitchFamily="18" charset="0"/>
              </a:rPr>
              <a:t>  -  это </a:t>
            </a:r>
            <a:r>
              <a:rPr lang="ru-RU" sz="2100" dirty="0">
                <a:solidFill>
                  <a:schemeClr val="tx1"/>
                </a:solidFill>
                <a:latin typeface="Garamond" pitchFamily="18" charset="0"/>
                <a:cs typeface="Calibri" pitchFamily="34" charset="0"/>
              </a:rPr>
              <a:t>ведение хозяйства. Слово «бюджет» буквально означает «денежная сумка».</a:t>
            </a:r>
            <a:endParaRPr lang="ru-RU" sz="2100" dirty="0">
              <a:solidFill>
                <a:schemeClr val="tx1"/>
              </a:solidFill>
              <a:latin typeface="Garamond" pitchFamily="18" charset="0"/>
            </a:endParaRPr>
          </a:p>
          <a:p>
            <a:pPr marL="314325" indent="286941" algn="l">
              <a:spcAft>
                <a:spcPct val="0"/>
              </a:spcAft>
              <a:buFont typeface="Wingdings 2" pitchFamily="18" charset="2"/>
              <a:buChar char=""/>
            </a:pPr>
            <a:r>
              <a:rPr lang="ru-RU" sz="2100" dirty="0">
                <a:solidFill>
                  <a:schemeClr val="tx1"/>
                </a:solidFill>
                <a:latin typeface="Garamond" pitchFamily="18" charset="0"/>
                <a:cs typeface="Calibri" pitchFamily="34" charset="0"/>
              </a:rPr>
              <a:t>Все деньги в семье, которыми она может распоряжаться, называются </a:t>
            </a:r>
            <a:r>
              <a:rPr lang="ru-RU" sz="2100" dirty="0">
                <a:latin typeface="Garamond" pitchFamily="18" charset="0"/>
                <a:cs typeface="Calibri" pitchFamily="34" charset="0"/>
              </a:rPr>
              <a:t>-</a:t>
            </a:r>
            <a:r>
              <a:rPr lang="ru-RU" sz="2100" b="1" i="1" dirty="0">
                <a:solidFill>
                  <a:schemeClr val="tx1"/>
                </a:solidFill>
                <a:latin typeface="Garamond" pitchFamily="18" charset="0"/>
              </a:rPr>
              <a:t>семейным бюджетом</a:t>
            </a:r>
            <a:endParaRPr lang="ru-RU" sz="2100" dirty="0">
              <a:solidFill>
                <a:schemeClr val="tx1"/>
              </a:solidFill>
              <a:latin typeface="Garamond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3" y="1024305"/>
            <a:ext cx="6582661" cy="773687"/>
          </a:xfrm>
        </p:spPr>
        <p:txBody>
          <a:bodyPr/>
          <a:lstStyle/>
          <a:p>
            <a:pPr>
              <a:buClr>
                <a:schemeClr val="accent6">
                  <a:lumMod val="75000"/>
                </a:schemeClr>
              </a:buClr>
              <a:defRPr/>
            </a:pPr>
            <a:r>
              <a:rPr lang="ru-RU" b="1" dirty="0">
                <a:latin typeface="Garamond" pitchFamily="18" charset="0"/>
              </a:rPr>
              <a:t>БЮДЖЕТ СЕМЬИ</a:t>
            </a:r>
          </a:p>
        </p:txBody>
      </p:sp>
      <p:pic>
        <p:nvPicPr>
          <p:cNvPr id="15363" name="Picture 2" descr="L:\для презентаций\1329408232_785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4502" y="2008144"/>
            <a:ext cx="4279986" cy="39411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8726238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52736"/>
            <a:ext cx="7418786" cy="3880773"/>
          </a:xfrm>
        </p:spPr>
        <p:txBody>
          <a:bodyPr>
            <a:normAutofit/>
          </a:bodyPr>
          <a:lstStyle/>
          <a:p>
            <a:r>
              <a:rPr lang="ru-RU" sz="3200" dirty="0"/>
              <a:t>интерактивные </a:t>
            </a:r>
            <a:r>
              <a:rPr lang="ru-RU" sz="3200" dirty="0" smtClean="0"/>
              <a:t>задания</a:t>
            </a:r>
          </a:p>
          <a:p>
            <a:endParaRPr lang="ru-RU" sz="3200" u="sng" dirty="0">
              <a:hlinkClick r:id="rId2"/>
            </a:endParaRPr>
          </a:p>
          <a:p>
            <a:pPr marL="0" indent="0">
              <a:buNone/>
            </a:pPr>
            <a:r>
              <a:rPr lang="en-US" sz="3200" u="sng" dirty="0" smtClean="0">
                <a:solidFill>
                  <a:schemeClr val="accent5"/>
                </a:solidFill>
                <a:hlinkClick r:id="rId2"/>
              </a:rPr>
              <a:t>https</a:t>
            </a:r>
            <a:r>
              <a:rPr lang="ru-RU" sz="3200" u="sng" dirty="0">
                <a:solidFill>
                  <a:schemeClr val="accent5"/>
                </a:solidFill>
                <a:hlinkClick r:id="rId2"/>
              </a:rPr>
              <a:t>://</a:t>
            </a:r>
            <a:r>
              <a:rPr lang="en-US" sz="3200" u="sng" dirty="0" err="1">
                <a:solidFill>
                  <a:schemeClr val="accent5"/>
                </a:solidFill>
                <a:hlinkClick r:id="rId2"/>
              </a:rPr>
              <a:t>olympiads</a:t>
            </a:r>
            <a:r>
              <a:rPr lang="ru-RU" sz="3200" u="sng" dirty="0">
                <a:solidFill>
                  <a:schemeClr val="accent5"/>
                </a:solidFill>
                <a:hlinkClick r:id="rId2"/>
              </a:rPr>
              <a:t>.</a:t>
            </a:r>
            <a:r>
              <a:rPr lang="en-US" sz="3200" u="sng" dirty="0" err="1">
                <a:solidFill>
                  <a:schemeClr val="accent5"/>
                </a:solidFill>
                <a:hlinkClick r:id="rId2"/>
              </a:rPr>
              <a:t>uchi</a:t>
            </a:r>
            <a:r>
              <a:rPr lang="ru-RU" sz="3200" u="sng" dirty="0">
                <a:solidFill>
                  <a:schemeClr val="accent5"/>
                </a:solidFill>
                <a:hlinkClick r:id="rId2"/>
              </a:rPr>
              <a:t>.</a:t>
            </a:r>
            <a:r>
              <a:rPr lang="en-US" sz="3200" u="sng" dirty="0" err="1">
                <a:solidFill>
                  <a:schemeClr val="accent5"/>
                </a:solidFill>
                <a:hlinkClick r:id="rId2"/>
              </a:rPr>
              <a:t>ru</a:t>
            </a:r>
            <a:r>
              <a:rPr lang="ru-RU" sz="3200" u="sng" dirty="0">
                <a:solidFill>
                  <a:schemeClr val="accent5"/>
                </a:solidFill>
                <a:hlinkClick r:id="rId2"/>
              </a:rPr>
              <a:t>/</a:t>
            </a:r>
            <a:r>
              <a:rPr lang="en-US" sz="3200" u="sng" dirty="0">
                <a:solidFill>
                  <a:schemeClr val="accent5"/>
                </a:solidFill>
                <a:hlinkClick r:id="rId2"/>
              </a:rPr>
              <a:t>preview</a:t>
            </a:r>
            <a:r>
              <a:rPr lang="ru-RU" sz="3200" u="sng" dirty="0">
                <a:solidFill>
                  <a:schemeClr val="accent5"/>
                </a:solidFill>
                <a:hlinkClick r:id="rId2"/>
              </a:rPr>
              <a:t>_</a:t>
            </a:r>
            <a:r>
              <a:rPr lang="en-US" sz="3200" u="sng" dirty="0">
                <a:solidFill>
                  <a:schemeClr val="accent5"/>
                </a:solidFill>
                <a:hlinkClick r:id="rId2"/>
              </a:rPr>
              <a:t>card</a:t>
            </a:r>
            <a:r>
              <a:rPr lang="ru-RU" sz="3200" u="sng" dirty="0">
                <a:solidFill>
                  <a:schemeClr val="accent5"/>
                </a:solidFill>
                <a:hlinkClick r:id="rId2"/>
              </a:rPr>
              <a:t>?</a:t>
            </a:r>
            <a:r>
              <a:rPr lang="en-US" sz="3200" u="sng" dirty="0">
                <a:solidFill>
                  <a:schemeClr val="accent5"/>
                </a:solidFill>
                <a:hlinkClick r:id="rId2"/>
              </a:rPr>
              <a:t>id</a:t>
            </a:r>
            <a:r>
              <a:rPr lang="ru-RU" sz="3200" u="sng" dirty="0">
                <a:solidFill>
                  <a:schemeClr val="accent5"/>
                </a:solidFill>
                <a:hlinkClick r:id="rId2"/>
              </a:rPr>
              <a:t>=28681&amp;</a:t>
            </a:r>
            <a:r>
              <a:rPr lang="en-US" sz="3200" u="sng" dirty="0" err="1">
                <a:solidFill>
                  <a:schemeClr val="accent5"/>
                </a:solidFill>
                <a:hlinkClick r:id="rId2"/>
              </a:rPr>
              <a:t>ysclid</a:t>
            </a:r>
            <a:r>
              <a:rPr lang="ru-RU" sz="3200" u="sng" dirty="0">
                <a:solidFill>
                  <a:schemeClr val="accent5"/>
                </a:solidFill>
                <a:hlinkClick r:id="rId2"/>
              </a:rPr>
              <a:t>=</a:t>
            </a:r>
            <a:r>
              <a:rPr lang="en-US" sz="3200" u="sng" dirty="0">
                <a:solidFill>
                  <a:schemeClr val="accent5"/>
                </a:solidFill>
                <a:hlinkClick r:id="rId2"/>
              </a:rPr>
              <a:t>l</a:t>
            </a:r>
            <a:r>
              <a:rPr lang="ru-RU" sz="3200" u="sng" dirty="0">
                <a:solidFill>
                  <a:schemeClr val="accent5"/>
                </a:solidFill>
                <a:hlinkClick r:id="rId2"/>
              </a:rPr>
              <a:t>13</a:t>
            </a:r>
            <a:r>
              <a:rPr lang="en-US" sz="3200" u="sng" dirty="0">
                <a:solidFill>
                  <a:schemeClr val="accent5"/>
                </a:solidFill>
                <a:hlinkClick r:id="rId2"/>
              </a:rPr>
              <a:t>l</a:t>
            </a:r>
            <a:r>
              <a:rPr lang="ru-RU" sz="3200" u="sng" dirty="0">
                <a:solidFill>
                  <a:schemeClr val="accent5"/>
                </a:solidFill>
                <a:hlinkClick r:id="rId2"/>
              </a:rPr>
              <a:t>97</a:t>
            </a:r>
            <a:r>
              <a:rPr lang="en-US" sz="3200" u="sng" dirty="0">
                <a:solidFill>
                  <a:schemeClr val="accent5"/>
                </a:solidFill>
                <a:hlinkClick r:id="rId2"/>
              </a:rPr>
              <a:t>q</a:t>
            </a:r>
            <a:r>
              <a:rPr lang="ru-RU" sz="3200" u="sng" dirty="0">
                <a:solidFill>
                  <a:schemeClr val="accent5"/>
                </a:solidFill>
                <a:hlinkClick r:id="rId2"/>
              </a:rPr>
              <a:t>65</a:t>
            </a:r>
            <a:r>
              <a:rPr lang="en-US" sz="3200" u="sng" dirty="0">
                <a:solidFill>
                  <a:schemeClr val="accent5"/>
                </a:solidFill>
                <a:hlinkClick r:id="rId2"/>
              </a:rPr>
              <a:t>e</a:t>
            </a:r>
            <a:endParaRPr lang="ru-RU" sz="3200" dirty="0">
              <a:solidFill>
                <a:schemeClr val="accent5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3"/>
          <a:stretch>
            <a:fillRect/>
          </a:stretch>
        </p:blipFill>
        <p:spPr>
          <a:xfrm>
            <a:off x="1043608" y="3645024"/>
            <a:ext cx="5544616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8835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683568" y="636890"/>
            <a:ext cx="6120680" cy="5744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939776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527</TotalTime>
  <Words>204</Words>
  <Application>Microsoft Office PowerPoint</Application>
  <PresentationFormat>Экран (4:3)</PresentationFormat>
  <Paragraphs>113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3" baseType="lpstr">
      <vt:lpstr>Arial</vt:lpstr>
      <vt:lpstr>Calibri</vt:lpstr>
      <vt:lpstr>Garamond</vt:lpstr>
      <vt:lpstr>Times New Roman</vt:lpstr>
      <vt:lpstr>Trebuchet MS</vt:lpstr>
      <vt:lpstr>Wingdings</vt:lpstr>
      <vt:lpstr>Wingdings 2</vt:lpstr>
      <vt:lpstr>Wingdings 3</vt:lpstr>
      <vt:lpstr>Грань</vt:lpstr>
      <vt:lpstr>«Доходы и расходы»</vt:lpstr>
      <vt:lpstr> Организационный момент</vt:lpstr>
      <vt:lpstr>Презентация PowerPoint</vt:lpstr>
      <vt:lpstr>Презентация PowerPoint</vt:lpstr>
      <vt:lpstr>Презентация PowerPoint</vt:lpstr>
      <vt:lpstr>Презентация PowerPoint</vt:lpstr>
      <vt:lpstr>БЮДЖЕТ СЕМЬИ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 скорых встреч!!!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«Доходы и расходы»</dc:title>
  <dc:creator>Татьяна</dc:creator>
  <cp:lastModifiedBy>Татьяна</cp:lastModifiedBy>
  <cp:revision>9</cp:revision>
  <dcterms:created xsi:type="dcterms:W3CDTF">2022-03-23T18:30:20Z</dcterms:created>
  <dcterms:modified xsi:type="dcterms:W3CDTF">2022-07-05T15:38:03Z</dcterms:modified>
</cp:coreProperties>
</file>