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2"/>
    <p:sldId id="275" r:id="rId3"/>
    <p:sldId id="258" r:id="rId4"/>
    <p:sldId id="260" r:id="rId5"/>
    <p:sldId id="261" r:id="rId6"/>
    <p:sldId id="262" r:id="rId7"/>
    <p:sldId id="263" r:id="rId8"/>
    <p:sldId id="277" r:id="rId9"/>
    <p:sldId id="276" r:id="rId10"/>
    <p:sldId id="278" r:id="rId11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0"/>
    <p:restoredTop sz="94660"/>
  </p:normalViewPr>
  <p:slideViewPr>
    <p:cSldViewPr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</a:p>
          <a:p>
            <a:pPr lvl="1"/>
            <a:r>
              <a:rPr dirty="0"/>
              <a:t>Второй уровень</a:t>
            </a:r>
          </a:p>
          <a:p>
            <a:pPr lvl="2"/>
            <a:r>
              <a:rPr dirty="0"/>
              <a:t>Третий уровень</a:t>
            </a:r>
          </a:p>
          <a:p>
            <a:pPr lvl="3"/>
            <a:r>
              <a:rPr dirty="0"/>
              <a:t>Четвертый уровень</a:t>
            </a:r>
          </a:p>
          <a:p>
            <a:pPr lvl="4"/>
            <a:r>
              <a:rPr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ru-RU" dirty="0"/>
              <a:pPr lvl="0" eaLnBrk="1" hangingPunct="1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audio" Target="file:///C:\Users\&#1085;&#1072;&#1090;&#1072;&#1083;&#1100;&#1103;\Desktop\&#1079;&#1072;&#1085;&#1103;&#1090;&#1080;&#1077;\&#1087;&#1080;&#1072;&#1085;&#1080;&#1085;&#1086;.mp3" TargetMode="External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audio" Target="file:///C:\Users\&#1085;&#1072;&#1090;&#1072;&#1083;&#1100;&#1103;\Desktop\&#1079;&#1072;&#1085;&#1103;&#1090;&#1080;&#1077;\&#1073;&#1072;&#1088;&#1072;&#1073;&#1072;&#1085;.mp3" TargetMode="External"/><Relationship Id="rId16" Type="http://schemas.openxmlformats.org/officeDocument/2006/relationships/image" Target="../media/image17.png"/><Relationship Id="rId1" Type="http://schemas.openxmlformats.org/officeDocument/2006/relationships/audio" Target="file:///C:\Users\&#1085;&#1072;&#1090;&#1072;&#1083;&#1100;&#1103;\Desktop\&#1079;&#1072;&#1085;&#1103;&#1090;&#1080;&#1077;\&#1073;&#1091;&#1073;&#1077;&#1085;.mp3" TargetMode="Externa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2.jpeg"/><Relationship Id="rId5" Type="http://schemas.openxmlformats.org/officeDocument/2006/relationships/audio" Target="file:///C:\Users\&#1085;&#1072;&#1090;&#1072;&#1083;&#1100;&#1103;\Desktop\&#1079;&#1072;&#1085;&#1103;&#1090;&#1080;&#1077;\&#1090;&#1088;&#1091;&#1073;&#1072;.mp3" TargetMode="External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4" Type="http://schemas.openxmlformats.org/officeDocument/2006/relationships/audio" Target="file:///C:\Users\&#1085;&#1072;&#1090;&#1072;&#1083;&#1100;&#1103;\Desktop\&#1079;&#1072;&#1085;&#1103;&#1090;&#1080;&#1077;\&#1089;&#1082;&#1088;&#1080;&#1087;&#1082;&#1072;.mp3" TargetMode="External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1.png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57188" y="928688"/>
            <a:ext cx="7772400" cy="1470025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sz="4000" dirty="0"/>
              <a:t>«Методическая разработка занятия для </a:t>
            </a:r>
            <a:r>
              <a:rPr sz="4000" dirty="0" err="1"/>
              <a:t>учащихся</a:t>
            </a:r>
            <a:r>
              <a:rPr sz="4000" dirty="0"/>
              <a:t> </a:t>
            </a:r>
            <a:r>
              <a:rPr lang="ru-RU" sz="4000" dirty="0" smtClean="0"/>
              <a:t>3 класса </a:t>
            </a:r>
            <a:r>
              <a:rPr sz="4000" dirty="0" smtClean="0"/>
              <a:t>в </a:t>
            </a:r>
            <a:r>
              <a:rPr sz="4000" dirty="0"/>
              <a:t>соответствии с требованиями ФГОС по </a:t>
            </a:r>
            <a:r>
              <a:rPr sz="4000" dirty="0" err="1"/>
              <a:t>теме</a:t>
            </a:r>
            <a:r>
              <a:rPr sz="4000" dirty="0"/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sz="4000" dirty="0" smtClean="0"/>
              <a:t>«</a:t>
            </a:r>
            <a:r>
              <a:rPr sz="4000" dirty="0"/>
              <a:t>Учимся внимательно слушать»</a:t>
            </a:r>
          </a:p>
        </p:txBody>
      </p:sp>
      <p:pic>
        <p:nvPicPr>
          <p:cNvPr id="2051" name="Рисунок 4" descr="children_01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188" y="5300663"/>
            <a:ext cx="122237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Рисунок 6" descr="children_013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2988" y="5153025"/>
            <a:ext cx="3810000" cy="170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Рисунок 7" descr="children_012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75575" y="1143000"/>
            <a:ext cx="1368425" cy="167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Рисунок 8" descr="children_016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50" y="3429000"/>
            <a:ext cx="12573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928813" y="3643313"/>
            <a:ext cx="6400800" cy="1752600"/>
          </a:xfrm>
        </p:spPr>
        <p:txBody>
          <a:bodyPr vert="horz" wrap="square" lIns="91440" tIns="45720" rIns="91440" bIns="45720" numCol="1" rtlCol="0" anchor="t" anchorCtr="0" compatLnSpc="1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Выполнила: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Тарасова Наталья Васильевна,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Педагог - психолог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Вареновская СОШ Неклиновского района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Ростовской области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Собери в слова используя шифр</a:t>
            </a:r>
            <a:endParaRPr lang="ru-RU" dirty="0"/>
          </a:p>
        </p:txBody>
      </p:sp>
      <p:pic>
        <p:nvPicPr>
          <p:cNvPr id="25602" name="Picture 2" descr="C:\Users\7D3D~1\AppData\Local\Temp\ksohtml7208\wps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200800" cy="2274208"/>
          </a:xfrm>
          <a:prstGeom prst="rect">
            <a:avLst/>
          </a:prstGeom>
          <a:noFill/>
        </p:spPr>
      </p:pic>
      <p:pic>
        <p:nvPicPr>
          <p:cNvPr id="25604" name="Picture 4" descr="C:\Users\7D3D~1\AppData\Local\Temp\ksohtml7208\wps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05064"/>
            <a:ext cx="712879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Ритм 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 sz="4400"/>
              <a:t>/___//,  </a:t>
            </a:r>
          </a:p>
          <a:p>
            <a:r>
              <a:rPr lang="ru-RU" altLang="en-US" sz="4400"/>
              <a:t> ///____/; </a:t>
            </a:r>
          </a:p>
          <a:p>
            <a:r>
              <a:rPr lang="ru-RU" altLang="en-US" sz="4400"/>
              <a:t>  /__/___/,  </a:t>
            </a:r>
          </a:p>
          <a:p>
            <a:r>
              <a:rPr lang="ru-RU" altLang="en-US" sz="4400"/>
              <a:t>////____/.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4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dirty="0"/>
              <a:t>Сегодня мы с вами будем</a:t>
            </a:r>
          </a:p>
        </p:txBody>
      </p:sp>
      <p:pic>
        <p:nvPicPr>
          <p:cNvPr id="6147" name="Picture 2" descr="http://weclipart.com/gimg/03DE0DDB494A6F54/ear%2037744881.jpg"/>
          <p:cNvPicPr>
            <a:picLocks noChangeAspect="1"/>
          </p:cNvPicPr>
          <p:nvPr/>
        </p:nvPicPr>
        <p:blipFill>
          <a:blip r:embed="rId2" cstate="print"/>
          <a:srcRect r="7143"/>
          <a:stretch>
            <a:fillRect/>
          </a:stretch>
        </p:blipFill>
        <p:spPr>
          <a:xfrm>
            <a:off x="714375" y="1285875"/>
            <a:ext cx="4714875" cy="500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dirty="0"/>
              <a:t>Сегодня мы с вами будем</a:t>
            </a:r>
          </a:p>
        </p:txBody>
      </p:sp>
      <p:pic>
        <p:nvPicPr>
          <p:cNvPr id="7171" name="Picture 2" descr="http://www.gogetnews.info/uploads/posts/2013-12/1387472785_glaz-chelove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8" y="1714500"/>
            <a:ext cx="8215312" cy="4621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dirty="0"/>
              <a:t>Сегодня мы с вами будем</a:t>
            </a:r>
          </a:p>
        </p:txBody>
      </p:sp>
      <p:pic>
        <p:nvPicPr>
          <p:cNvPr id="8195" name="Picture 2" descr="https://xn--h1aa0abgczd7be.xn--p1ai/media/uploads/tribune/albums/gto/large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50" y="1374775"/>
            <a:ext cx="6738938" cy="505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Интеллектуальная  разминка «Исключение понятий»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600200"/>
            <a:ext cx="8858250" cy="5257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Дряхлый, старый, изношенный, маленький, ветхий.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Смелый, храбрый, отважный, злой, решительный.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Глубокий, высокий, светлый, низкий, мелкий.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Молоко, сливки, сыр, сало, сметана.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 Береза, сосна, дерево, дуб, ель.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 Молоток, гвоздь, клещи, топор, долото.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dirty="0"/>
              <a:t>Что звучит?</a:t>
            </a:r>
          </a:p>
        </p:txBody>
      </p:sp>
      <p:pic>
        <p:nvPicPr>
          <p:cNvPr id="19458" name="Picture 2" descr="http://img1.labirint.ru/books/273183/scrn_big_1.jpg"/>
          <p:cNvPicPr>
            <a:picLocks noChangeAspect="1"/>
          </p:cNvPicPr>
          <p:nvPr/>
        </p:nvPicPr>
        <p:blipFill>
          <a:blip r:embed="rId7" cstate="print"/>
          <a:srcRect l="11989"/>
          <a:stretch>
            <a:fillRect/>
          </a:stretch>
        </p:blipFill>
        <p:spPr>
          <a:xfrm>
            <a:off x="357188" y="1071563"/>
            <a:ext cx="2097087" cy="321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https://static12.insales.ru/images/products/1/77/11190349/image_91.jpg"/>
          <p:cNvPicPr>
            <a:picLocks noChangeAspect="1"/>
          </p:cNvPicPr>
          <p:nvPr/>
        </p:nvPicPr>
        <p:blipFill>
          <a:blip r:embed="rId8" cstate="print"/>
          <a:srcRect b="27287"/>
          <a:stretch>
            <a:fillRect/>
          </a:stretch>
        </p:blipFill>
        <p:spPr>
          <a:xfrm>
            <a:off x="2714625" y="1357313"/>
            <a:ext cx="3133725" cy="192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6" descr="http://hamleys.ru/upload/iblock/793/793c8aea2183fb6c97082c1f76e3523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50" y="4286250"/>
            <a:ext cx="3367088" cy="2214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8" descr="http://muzakkord.ru/wa-data/public/shop/products/62/63/26362/images/28987/28987.750x0.jpg"/>
          <p:cNvPicPr>
            <a:picLocks noChangeAspect="1"/>
          </p:cNvPicPr>
          <p:nvPr/>
        </p:nvPicPr>
        <p:blipFill>
          <a:blip r:embed="rId10" cstate="print"/>
          <a:srcRect l="13000" t="17999" r="9999" b="24001"/>
          <a:stretch>
            <a:fillRect/>
          </a:stretch>
        </p:blipFill>
        <p:spPr>
          <a:xfrm>
            <a:off x="5715000" y="1143000"/>
            <a:ext cx="3429000" cy="258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10" descr="https://allyslide.com/thumbs/15191bd51a9200f1e4dc62b8f79d321a/img10.jpg"/>
          <p:cNvPicPr>
            <a:picLocks noChangeAspect="1"/>
          </p:cNvPicPr>
          <p:nvPr/>
        </p:nvPicPr>
        <p:blipFill>
          <a:blip r:embed="rId11" cstate="print"/>
          <a:srcRect l="18520" t="12346" r="11111" b="23457"/>
          <a:stretch>
            <a:fillRect/>
          </a:stretch>
        </p:blipFill>
        <p:spPr>
          <a:xfrm>
            <a:off x="4643438" y="4011613"/>
            <a:ext cx="3429000" cy="234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бубе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2051720" y="3717032"/>
            <a:ext cx="304800" cy="304800"/>
          </a:xfrm>
          <a:prstGeom prst="rect">
            <a:avLst/>
          </a:prstGeom>
        </p:spPr>
      </p:pic>
      <p:pic>
        <p:nvPicPr>
          <p:cNvPr id="14" name="барабан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2915816" y="3717032"/>
            <a:ext cx="304800" cy="304800"/>
          </a:xfrm>
          <a:prstGeom prst="rect">
            <a:avLst/>
          </a:prstGeom>
        </p:spPr>
      </p:pic>
      <p:pic>
        <p:nvPicPr>
          <p:cNvPr id="15" name="пианино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 cstate="print"/>
          <a:stretch>
            <a:fillRect/>
          </a:stretch>
        </p:blipFill>
        <p:spPr>
          <a:xfrm>
            <a:off x="3707904" y="3717032"/>
            <a:ext cx="304800" cy="304800"/>
          </a:xfrm>
          <a:prstGeom prst="rect">
            <a:avLst/>
          </a:prstGeom>
        </p:spPr>
      </p:pic>
      <p:pic>
        <p:nvPicPr>
          <p:cNvPr id="16" name="скрипка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 cstate="print"/>
          <a:stretch>
            <a:fillRect/>
          </a:stretch>
        </p:blipFill>
        <p:spPr>
          <a:xfrm>
            <a:off x="4427984" y="3717032"/>
            <a:ext cx="304800" cy="304800"/>
          </a:xfrm>
          <a:prstGeom prst="rect">
            <a:avLst/>
          </a:prstGeom>
        </p:spPr>
      </p:pic>
      <p:pic>
        <p:nvPicPr>
          <p:cNvPr id="17" name="труба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6" cstate="print"/>
          <a:stretch>
            <a:fillRect/>
          </a:stretch>
        </p:blipFill>
        <p:spPr>
          <a:xfrm>
            <a:off x="5220072" y="37170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94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94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94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94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22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52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47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18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09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Расставь буквы по порядку в соответствии с цифрами. Напиши слова, которые у тебя получились.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67544" y="2060848"/>
            <a:ext cx="4038600" cy="4525963"/>
          </a:xfrm>
        </p:spPr>
        <p:txBody>
          <a:bodyPr/>
          <a:lstStyle/>
          <a:p>
            <a:r>
              <a:rPr lang="ru-RU" dirty="0" smtClean="0"/>
              <a:t>Р </a:t>
            </a:r>
            <a:r>
              <a:rPr lang="ru-RU" dirty="0" smtClean="0"/>
              <a:t>К А В У  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1 </a:t>
            </a:r>
            <a:r>
              <a:rPr lang="ru-RU" dirty="0" smtClean="0"/>
              <a:t>3 4 5 2  </a:t>
            </a:r>
          </a:p>
          <a:p>
            <a:r>
              <a:rPr lang="ru-RU" dirty="0" smtClean="0"/>
              <a:t>О </a:t>
            </a:r>
            <a:r>
              <a:rPr lang="ru-RU" dirty="0" smtClean="0"/>
              <a:t>С И Л Е П В Д </a:t>
            </a:r>
            <a:r>
              <a:rPr lang="ru-RU" dirty="0" smtClean="0"/>
              <a:t>Е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4 </a:t>
            </a:r>
            <a:r>
              <a:rPr lang="ru-RU" dirty="0" smtClean="0"/>
              <a:t>5 6 3 2 7 1 9 8 </a:t>
            </a:r>
            <a:r>
              <a:rPr lang="ru-RU" dirty="0" smtClean="0"/>
              <a:t>7</a:t>
            </a:r>
            <a:endParaRPr lang="ru-RU" dirty="0" smtClean="0"/>
          </a:p>
          <a:p>
            <a:r>
              <a:rPr lang="ru-RU" dirty="0" smtClean="0"/>
              <a:t> О Е О Ч С Л Г Е И </a:t>
            </a:r>
            <a:r>
              <a:rPr lang="ru-RU" dirty="0" smtClean="0"/>
              <a:t>К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9  </a:t>
            </a:r>
            <a:r>
              <a:rPr lang="ru-RU" dirty="0" smtClean="0"/>
              <a:t>6  2  5 7  1  3 10 4 </a:t>
            </a:r>
            <a:r>
              <a:rPr lang="ru-RU" dirty="0" smtClean="0"/>
              <a:t>8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680520"/>
          </a:xfrm>
        </p:spPr>
        <p:txBody>
          <a:bodyPr/>
          <a:lstStyle/>
          <a:p>
            <a:r>
              <a:rPr lang="ru-RU" dirty="0" smtClean="0"/>
              <a:t>У Ж Р Ь </a:t>
            </a:r>
            <a:r>
              <a:rPr lang="ru-RU" dirty="0" smtClean="0"/>
              <a:t>Ё</a:t>
            </a:r>
          </a:p>
          <a:p>
            <a:pPr>
              <a:buNone/>
            </a:pPr>
            <a:r>
              <a:rPr lang="ru-RU" dirty="0" smtClean="0"/>
              <a:t>     2 </a:t>
            </a:r>
            <a:r>
              <a:rPr lang="ru-RU" dirty="0" smtClean="0"/>
              <a:t>3 1 4 5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К М Ь Ч Л А </a:t>
            </a:r>
            <a:r>
              <a:rPr lang="ru-RU" dirty="0" smtClean="0"/>
              <a:t>И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1  </a:t>
            </a:r>
            <a:r>
              <a:rPr lang="ru-RU" dirty="0" smtClean="0"/>
              <a:t>4  5  3  2  </a:t>
            </a:r>
            <a:r>
              <a:rPr lang="ru-RU" dirty="0" smtClean="0"/>
              <a:t>6</a:t>
            </a:r>
          </a:p>
          <a:p>
            <a:r>
              <a:rPr lang="ru-RU" dirty="0" smtClean="0"/>
              <a:t>Е </a:t>
            </a:r>
            <a:r>
              <a:rPr lang="ru-RU" dirty="0" smtClean="0"/>
              <a:t>М Ы И Е Ш Л </a:t>
            </a:r>
            <a:r>
              <a:rPr lang="ru-RU" dirty="0" smtClean="0"/>
              <a:t>Н</a:t>
            </a:r>
          </a:p>
          <a:p>
            <a:pPr>
              <a:buNone/>
            </a:pPr>
            <a:r>
              <a:rPr lang="ru-RU" dirty="0" smtClean="0"/>
              <a:t>    8  </a:t>
            </a:r>
            <a:r>
              <a:rPr lang="ru-RU" dirty="0" smtClean="0"/>
              <a:t>1  2  7  5  3   4 6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37" descr="Штриховой вертикальный"/>
          <p:cNvSpPr>
            <a:spLocks/>
          </p:cNvSpPr>
          <p:nvPr/>
        </p:nvSpPr>
        <p:spPr bwMode="auto">
          <a:xfrm rot="-178922">
            <a:off x="971550" y="4149725"/>
            <a:ext cx="7489825" cy="2978150"/>
          </a:xfrm>
          <a:custGeom>
            <a:avLst/>
            <a:gdLst>
              <a:gd name="T0" fmla="*/ 186393 w 3295"/>
              <a:gd name="T1" fmla="*/ 0 h 1767"/>
              <a:gd name="T2" fmla="*/ 459164 w 3295"/>
              <a:gd name="T3" fmla="*/ 40450 h 1767"/>
              <a:gd name="T4" fmla="*/ 1350214 w 3295"/>
              <a:gd name="T5" fmla="*/ 40450 h 1767"/>
              <a:gd name="T6" fmla="*/ 1604800 w 3295"/>
              <a:gd name="T7" fmla="*/ 121351 h 1767"/>
              <a:gd name="T8" fmla="*/ 1713908 w 3295"/>
              <a:gd name="T9" fmla="*/ 161801 h 1767"/>
              <a:gd name="T10" fmla="*/ 1732093 w 3295"/>
              <a:gd name="T11" fmla="*/ 202251 h 1767"/>
              <a:gd name="T12" fmla="*/ 1950309 w 3295"/>
              <a:gd name="T13" fmla="*/ 283152 h 1767"/>
              <a:gd name="T14" fmla="*/ 2150341 w 3295"/>
              <a:gd name="T15" fmla="*/ 391019 h 1767"/>
              <a:gd name="T16" fmla="*/ 2168526 w 3295"/>
              <a:gd name="T17" fmla="*/ 431469 h 1767"/>
              <a:gd name="T18" fmla="*/ 2223080 w 3295"/>
              <a:gd name="T19" fmla="*/ 444953 h 1767"/>
              <a:gd name="T20" fmla="*/ 2386743 w 3295"/>
              <a:gd name="T21" fmla="*/ 512370 h 1767"/>
              <a:gd name="T22" fmla="*/ 2641329 w 3295"/>
              <a:gd name="T23" fmla="*/ 714621 h 1767"/>
              <a:gd name="T24" fmla="*/ 2659513 w 3295"/>
              <a:gd name="T25" fmla="*/ 755071 h 1767"/>
              <a:gd name="T26" fmla="*/ 2714067 w 3295"/>
              <a:gd name="T27" fmla="*/ 809005 h 1767"/>
              <a:gd name="T28" fmla="*/ 2823176 w 3295"/>
              <a:gd name="T29" fmla="*/ 1024740 h 1767"/>
              <a:gd name="T30" fmla="*/ 3295978 w 3295"/>
              <a:gd name="T31" fmla="*/ 1038223 h 1767"/>
              <a:gd name="T32" fmla="*/ 3477825 w 3295"/>
              <a:gd name="T33" fmla="*/ 1132607 h 1767"/>
              <a:gd name="T34" fmla="*/ 3641487 w 3295"/>
              <a:gd name="T35" fmla="*/ 1240475 h 1767"/>
              <a:gd name="T36" fmla="*/ 3768780 w 3295"/>
              <a:gd name="T37" fmla="*/ 1253958 h 1767"/>
              <a:gd name="T38" fmla="*/ 3986996 w 3295"/>
              <a:gd name="T39" fmla="*/ 1307892 h 1767"/>
              <a:gd name="T40" fmla="*/ 4168843 w 3295"/>
              <a:gd name="T41" fmla="*/ 1361825 h 1767"/>
              <a:gd name="T42" fmla="*/ 4496168 w 3295"/>
              <a:gd name="T43" fmla="*/ 1523626 h 1767"/>
              <a:gd name="T44" fmla="*/ 4968971 w 3295"/>
              <a:gd name="T45" fmla="*/ 1698911 h 1767"/>
              <a:gd name="T46" fmla="*/ 5169003 w 3295"/>
              <a:gd name="T47" fmla="*/ 1901162 h 1767"/>
              <a:gd name="T48" fmla="*/ 5187188 w 3295"/>
              <a:gd name="T49" fmla="*/ 1941613 h 1767"/>
              <a:gd name="T50" fmla="*/ 5478143 w 3295"/>
              <a:gd name="T51" fmla="*/ 2130380 h 1767"/>
              <a:gd name="T52" fmla="*/ 5641805 w 3295"/>
              <a:gd name="T53" fmla="*/ 2265214 h 1767"/>
              <a:gd name="T54" fmla="*/ 5987314 w 3295"/>
              <a:gd name="T55" fmla="*/ 2373082 h 1767"/>
              <a:gd name="T56" fmla="*/ 6660148 w 3295"/>
              <a:gd name="T57" fmla="*/ 2373082 h 1767"/>
              <a:gd name="T58" fmla="*/ 6878365 w 3295"/>
              <a:gd name="T59" fmla="*/ 2440499 h 1767"/>
              <a:gd name="T60" fmla="*/ 7278428 w 3295"/>
              <a:gd name="T61" fmla="*/ 2507916 h 1767"/>
              <a:gd name="T62" fmla="*/ 5296296 w 3295"/>
              <a:gd name="T63" fmla="*/ 2615783 h 1767"/>
              <a:gd name="T64" fmla="*/ 4878048 w 3295"/>
              <a:gd name="T65" fmla="*/ 2602300 h 1767"/>
              <a:gd name="T66" fmla="*/ 3150500 w 3295"/>
              <a:gd name="T67" fmla="*/ 2588816 h 1767"/>
              <a:gd name="T68" fmla="*/ 2641329 w 3295"/>
              <a:gd name="T69" fmla="*/ 2561850 h 1767"/>
              <a:gd name="T70" fmla="*/ 950151 w 3295"/>
              <a:gd name="T71" fmla="*/ 2534883 h 1767"/>
              <a:gd name="T72" fmla="*/ 240947 w 3295"/>
              <a:gd name="T73" fmla="*/ 2561850 h 1767"/>
              <a:gd name="T74" fmla="*/ 168209 w 3295"/>
              <a:gd name="T75" fmla="*/ 2548366 h 1767"/>
              <a:gd name="T76" fmla="*/ 150024 w 3295"/>
              <a:gd name="T77" fmla="*/ 1173057 h 1767"/>
              <a:gd name="T78" fmla="*/ 204578 w 3295"/>
              <a:gd name="T79" fmla="*/ 458436 h 1767"/>
              <a:gd name="T80" fmla="*/ 222763 w 3295"/>
              <a:gd name="T81" fmla="*/ 67417 h 1767"/>
              <a:gd name="T82" fmla="*/ 168209 w 3295"/>
              <a:gd name="T83" fmla="*/ 40450 h 1767"/>
              <a:gd name="T84" fmla="*/ 186393 w 3295"/>
              <a:gd name="T85" fmla="*/ 0 h 176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295"/>
              <a:gd name="T130" fmla="*/ 0 h 1767"/>
              <a:gd name="T131" fmla="*/ 3295 w 3295"/>
              <a:gd name="T132" fmla="*/ 1767 h 1767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295" h="1767">
                <a:moveTo>
                  <a:pt x="82" y="0"/>
                </a:moveTo>
                <a:cubicBezTo>
                  <a:pt x="121" y="13"/>
                  <a:pt x="163" y="11"/>
                  <a:pt x="202" y="24"/>
                </a:cubicBezTo>
                <a:cubicBezTo>
                  <a:pt x="377" y="18"/>
                  <a:pt x="438" y="9"/>
                  <a:pt x="594" y="24"/>
                </a:cubicBezTo>
                <a:cubicBezTo>
                  <a:pt x="634" y="28"/>
                  <a:pt x="667" y="62"/>
                  <a:pt x="706" y="72"/>
                </a:cubicBezTo>
                <a:cubicBezTo>
                  <a:pt x="721" y="82"/>
                  <a:pt x="741" y="83"/>
                  <a:pt x="754" y="96"/>
                </a:cubicBezTo>
                <a:cubicBezTo>
                  <a:pt x="760" y="102"/>
                  <a:pt x="756" y="114"/>
                  <a:pt x="762" y="120"/>
                </a:cubicBezTo>
                <a:cubicBezTo>
                  <a:pt x="772" y="130"/>
                  <a:pt x="840" y="155"/>
                  <a:pt x="858" y="168"/>
                </a:cubicBezTo>
                <a:cubicBezTo>
                  <a:pt x="887" y="189"/>
                  <a:pt x="915" y="212"/>
                  <a:pt x="946" y="232"/>
                </a:cubicBezTo>
                <a:cubicBezTo>
                  <a:pt x="949" y="240"/>
                  <a:pt x="948" y="250"/>
                  <a:pt x="954" y="256"/>
                </a:cubicBezTo>
                <a:cubicBezTo>
                  <a:pt x="960" y="262"/>
                  <a:pt x="970" y="260"/>
                  <a:pt x="978" y="264"/>
                </a:cubicBezTo>
                <a:cubicBezTo>
                  <a:pt x="1003" y="276"/>
                  <a:pt x="1026" y="291"/>
                  <a:pt x="1050" y="304"/>
                </a:cubicBezTo>
                <a:cubicBezTo>
                  <a:pt x="1101" y="332"/>
                  <a:pt x="1129" y="380"/>
                  <a:pt x="1162" y="424"/>
                </a:cubicBezTo>
                <a:cubicBezTo>
                  <a:pt x="1165" y="432"/>
                  <a:pt x="1166" y="441"/>
                  <a:pt x="1170" y="448"/>
                </a:cubicBezTo>
                <a:cubicBezTo>
                  <a:pt x="1177" y="460"/>
                  <a:pt x="1189" y="468"/>
                  <a:pt x="1194" y="480"/>
                </a:cubicBezTo>
                <a:cubicBezTo>
                  <a:pt x="1203" y="504"/>
                  <a:pt x="1202" y="602"/>
                  <a:pt x="1242" y="608"/>
                </a:cubicBezTo>
                <a:cubicBezTo>
                  <a:pt x="1311" y="617"/>
                  <a:pt x="1381" y="613"/>
                  <a:pt x="1450" y="616"/>
                </a:cubicBezTo>
                <a:cubicBezTo>
                  <a:pt x="1481" y="631"/>
                  <a:pt x="1507" y="645"/>
                  <a:pt x="1530" y="672"/>
                </a:cubicBezTo>
                <a:cubicBezTo>
                  <a:pt x="1549" y="695"/>
                  <a:pt x="1571" y="727"/>
                  <a:pt x="1602" y="736"/>
                </a:cubicBezTo>
                <a:cubicBezTo>
                  <a:pt x="1620" y="741"/>
                  <a:pt x="1639" y="741"/>
                  <a:pt x="1658" y="744"/>
                </a:cubicBezTo>
                <a:cubicBezTo>
                  <a:pt x="1692" y="766"/>
                  <a:pt x="1713" y="769"/>
                  <a:pt x="1754" y="776"/>
                </a:cubicBezTo>
                <a:cubicBezTo>
                  <a:pt x="1781" y="787"/>
                  <a:pt x="1807" y="797"/>
                  <a:pt x="1834" y="808"/>
                </a:cubicBezTo>
                <a:cubicBezTo>
                  <a:pt x="1888" y="829"/>
                  <a:pt x="1924" y="882"/>
                  <a:pt x="1978" y="904"/>
                </a:cubicBezTo>
                <a:cubicBezTo>
                  <a:pt x="2046" y="931"/>
                  <a:pt x="2134" y="951"/>
                  <a:pt x="2186" y="1008"/>
                </a:cubicBezTo>
                <a:cubicBezTo>
                  <a:pt x="2186" y="1008"/>
                  <a:pt x="2268" y="1110"/>
                  <a:pt x="2274" y="1128"/>
                </a:cubicBezTo>
                <a:cubicBezTo>
                  <a:pt x="2277" y="1136"/>
                  <a:pt x="2277" y="1145"/>
                  <a:pt x="2282" y="1152"/>
                </a:cubicBezTo>
                <a:cubicBezTo>
                  <a:pt x="2322" y="1201"/>
                  <a:pt x="2363" y="1225"/>
                  <a:pt x="2410" y="1264"/>
                </a:cubicBezTo>
                <a:cubicBezTo>
                  <a:pt x="2438" y="1287"/>
                  <a:pt x="2452" y="1323"/>
                  <a:pt x="2482" y="1344"/>
                </a:cubicBezTo>
                <a:cubicBezTo>
                  <a:pt x="2525" y="1375"/>
                  <a:pt x="2586" y="1384"/>
                  <a:pt x="2634" y="1408"/>
                </a:cubicBezTo>
                <a:cubicBezTo>
                  <a:pt x="2759" y="1398"/>
                  <a:pt x="2777" y="1392"/>
                  <a:pt x="2930" y="1408"/>
                </a:cubicBezTo>
                <a:cubicBezTo>
                  <a:pt x="2960" y="1411"/>
                  <a:pt x="2994" y="1442"/>
                  <a:pt x="3026" y="1448"/>
                </a:cubicBezTo>
                <a:cubicBezTo>
                  <a:pt x="3103" y="1487"/>
                  <a:pt x="3081" y="1480"/>
                  <a:pt x="3202" y="1488"/>
                </a:cubicBezTo>
                <a:cubicBezTo>
                  <a:pt x="3295" y="1767"/>
                  <a:pt x="2444" y="1553"/>
                  <a:pt x="2330" y="1552"/>
                </a:cubicBezTo>
                <a:cubicBezTo>
                  <a:pt x="2266" y="1541"/>
                  <a:pt x="2210" y="1535"/>
                  <a:pt x="2146" y="1544"/>
                </a:cubicBezTo>
                <a:cubicBezTo>
                  <a:pt x="1834" y="1534"/>
                  <a:pt x="1755" y="1530"/>
                  <a:pt x="1386" y="1536"/>
                </a:cubicBezTo>
                <a:cubicBezTo>
                  <a:pt x="1323" y="1578"/>
                  <a:pt x="1232" y="1522"/>
                  <a:pt x="1162" y="1520"/>
                </a:cubicBezTo>
                <a:cubicBezTo>
                  <a:pt x="914" y="1512"/>
                  <a:pt x="666" y="1509"/>
                  <a:pt x="418" y="1504"/>
                </a:cubicBezTo>
                <a:cubicBezTo>
                  <a:pt x="329" y="1445"/>
                  <a:pt x="193" y="1462"/>
                  <a:pt x="106" y="1520"/>
                </a:cubicBezTo>
                <a:cubicBezTo>
                  <a:pt x="95" y="1517"/>
                  <a:pt x="76" y="1523"/>
                  <a:pt x="74" y="1512"/>
                </a:cubicBezTo>
                <a:cubicBezTo>
                  <a:pt x="59" y="1414"/>
                  <a:pt x="0" y="498"/>
                  <a:pt x="66" y="696"/>
                </a:cubicBezTo>
                <a:cubicBezTo>
                  <a:pt x="111" y="560"/>
                  <a:pt x="45" y="408"/>
                  <a:pt x="90" y="272"/>
                </a:cubicBezTo>
                <a:cubicBezTo>
                  <a:pt x="94" y="212"/>
                  <a:pt x="117" y="102"/>
                  <a:pt x="98" y="40"/>
                </a:cubicBezTo>
                <a:cubicBezTo>
                  <a:pt x="95" y="31"/>
                  <a:pt x="82" y="29"/>
                  <a:pt x="74" y="24"/>
                </a:cubicBezTo>
                <a:cubicBezTo>
                  <a:pt x="77" y="16"/>
                  <a:pt x="82" y="0"/>
                  <a:pt x="82" y="0"/>
                </a:cubicBezTo>
                <a:close/>
              </a:path>
            </a:pathLst>
          </a:custGeom>
          <a:pattFill prst="dashVert">
            <a:fgClr>
              <a:srgbClr val="009900"/>
            </a:fgClr>
            <a:bgClr>
              <a:srgbClr val="33CC33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62" name="Rectangle 2" descr="Горизонтальный кирпич"/>
          <p:cNvSpPr>
            <a:spLocks noChangeArrowheads="1"/>
          </p:cNvSpPr>
          <p:nvPr/>
        </p:nvSpPr>
        <p:spPr bwMode="auto">
          <a:xfrm>
            <a:off x="1908175" y="4221163"/>
            <a:ext cx="5183188" cy="1366837"/>
          </a:xfrm>
          <a:prstGeom prst="rect">
            <a:avLst/>
          </a:prstGeom>
          <a:pattFill prst="horzBrick">
            <a:fgClr>
              <a:schemeClr val="tx2"/>
            </a:fgClr>
            <a:bgClr>
              <a:srgbClr val="FF9999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63" name="AutoShape 3" descr="Сферы"/>
          <p:cNvSpPr>
            <a:spLocks noChangeArrowheads="1"/>
          </p:cNvSpPr>
          <p:nvPr/>
        </p:nvSpPr>
        <p:spPr bwMode="auto">
          <a:xfrm rot="10800000">
            <a:off x="1692275" y="981075"/>
            <a:ext cx="5616575" cy="1223963"/>
          </a:xfrm>
          <a:custGeom>
            <a:avLst/>
            <a:gdLst>
              <a:gd name="T0" fmla="*/ 1277900884 w 21600"/>
              <a:gd name="T1" fmla="*/ 34677933 h 21600"/>
              <a:gd name="T2" fmla="*/ 730229634 w 21600"/>
              <a:gd name="T3" fmla="*/ 69355810 h 21600"/>
              <a:gd name="T4" fmla="*/ 182557408 w 21600"/>
              <a:gd name="T5" fmla="*/ 34677933 h 21600"/>
              <a:gd name="T6" fmla="*/ 73022963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pattFill prst="sphere">
            <a:fgClr>
              <a:srgbClr val="808080"/>
            </a:fgClr>
            <a:bgClr>
              <a:srgbClr val="3B3B3B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64" name="Rectangle 4" descr="Горизонтальный кирпич"/>
          <p:cNvSpPr>
            <a:spLocks noChangeArrowheads="1"/>
          </p:cNvSpPr>
          <p:nvPr/>
        </p:nvSpPr>
        <p:spPr bwMode="auto">
          <a:xfrm>
            <a:off x="1908175" y="2205038"/>
            <a:ext cx="5184775" cy="863600"/>
          </a:xfrm>
          <a:prstGeom prst="rect">
            <a:avLst/>
          </a:prstGeom>
          <a:pattFill prst="horzBrick">
            <a:fgClr>
              <a:schemeClr val="tx2"/>
            </a:fgClr>
            <a:bgClr>
              <a:srgbClr val="FF9999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65" name="Rectangle 5" descr="Горизонтальный кирпич"/>
          <p:cNvSpPr>
            <a:spLocks noChangeArrowheads="1"/>
          </p:cNvSpPr>
          <p:nvPr/>
        </p:nvSpPr>
        <p:spPr bwMode="auto">
          <a:xfrm>
            <a:off x="1908175" y="3068638"/>
            <a:ext cx="719138" cy="1152525"/>
          </a:xfrm>
          <a:prstGeom prst="rect">
            <a:avLst/>
          </a:prstGeom>
          <a:pattFill prst="horzBrick">
            <a:fgClr>
              <a:schemeClr val="tx2"/>
            </a:fgClr>
            <a:bgClr>
              <a:srgbClr val="FF9999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66" name="Rectangle 6" descr="Горизонтальный кирпич"/>
          <p:cNvSpPr>
            <a:spLocks noChangeArrowheads="1"/>
          </p:cNvSpPr>
          <p:nvPr/>
        </p:nvSpPr>
        <p:spPr bwMode="auto">
          <a:xfrm rot="-5400000">
            <a:off x="6156325" y="3284538"/>
            <a:ext cx="1152525" cy="720725"/>
          </a:xfrm>
          <a:prstGeom prst="rect">
            <a:avLst/>
          </a:prstGeom>
          <a:pattFill prst="horzBrick">
            <a:fgClr>
              <a:schemeClr val="tx2"/>
            </a:fgClr>
            <a:bgClr>
              <a:srgbClr val="FF9999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0967" name="Picture 7" descr="3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2627313" y="3068638"/>
            <a:ext cx="1585912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3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4787900" y="3068638"/>
            <a:ext cx="1584325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9" name="Rectangle 9" descr="Горизонтальный кирпич"/>
          <p:cNvSpPr>
            <a:spLocks noChangeArrowheads="1"/>
          </p:cNvSpPr>
          <p:nvPr/>
        </p:nvSpPr>
        <p:spPr bwMode="auto">
          <a:xfrm>
            <a:off x="4211638" y="3068638"/>
            <a:ext cx="576262" cy="1152525"/>
          </a:xfrm>
          <a:prstGeom prst="rect">
            <a:avLst/>
          </a:prstGeom>
          <a:pattFill prst="horzBrick">
            <a:fgClr>
              <a:schemeClr val="tx2"/>
            </a:fgClr>
            <a:bgClr>
              <a:srgbClr val="FF9999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0" name="Rectangle 10" descr="Горизонтальный кирпич"/>
          <p:cNvSpPr>
            <a:spLocks noChangeArrowheads="1"/>
          </p:cNvSpPr>
          <p:nvPr/>
        </p:nvSpPr>
        <p:spPr bwMode="auto">
          <a:xfrm>
            <a:off x="3276600" y="620713"/>
            <a:ext cx="360363" cy="647700"/>
          </a:xfrm>
          <a:prstGeom prst="rect">
            <a:avLst/>
          </a:prstGeom>
          <a:pattFill prst="horzBrick">
            <a:fgClr>
              <a:srgbClr val="333333"/>
            </a:fgClr>
            <a:bgClr>
              <a:srgbClr val="CC0000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 rot="-5400000">
            <a:off x="-73024" y="4760912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 rot="-5400000">
            <a:off x="-73024" y="3465512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 rot="-5400000">
            <a:off x="-73024" y="2168525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 rot="-5400000">
            <a:off x="-73024" y="944562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179388" y="188913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1547813" y="188913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2843213" y="188913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4140200" y="188913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5580063" y="188913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6877050" y="188913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8101013" y="188913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 rot="5400000">
            <a:off x="8351838" y="944562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 rot="5400000">
            <a:off x="8351838" y="2168525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 rot="5400000">
            <a:off x="8351838" y="3394075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 rot="5400000">
            <a:off x="8351838" y="4689475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 rot="5400000">
            <a:off x="8351838" y="5986462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0987" name="Picture 27" descr="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5516563"/>
            <a:ext cx="94297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8" name="Picture 28" descr="1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99669">
            <a:off x="5364163" y="5157788"/>
            <a:ext cx="10477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9" name="Picture 29" descr="1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625370">
            <a:off x="2484438" y="5157788"/>
            <a:ext cx="10477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0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оросёнок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1" name="Picture 31" descr="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5661025"/>
            <a:ext cx="8651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2" name="Picture 32" descr="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88125" y="5589588"/>
            <a:ext cx="719138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3" name="Picture 33" descr="2635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508500"/>
            <a:ext cx="1198562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4" name="Rectangle 34"/>
          <p:cNvSpPr>
            <a:spLocks noChangeArrowheads="1"/>
          </p:cNvSpPr>
          <p:nvPr/>
        </p:nvSpPr>
        <p:spPr bwMode="auto">
          <a:xfrm rot="10800000">
            <a:off x="755650" y="5229225"/>
            <a:ext cx="863600" cy="358775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0995" name="Picture 35" descr="2635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 t="-3563" r="21986" b="71883"/>
          <a:stretch>
            <a:fillRect/>
          </a:stretch>
        </p:blipFill>
        <p:spPr bwMode="auto">
          <a:xfrm>
            <a:off x="2555875" y="3500438"/>
            <a:ext cx="8636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9" name="Picture 38" descr="066aa0d786db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650" y="0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0.00811 L 0.75903 0.01621 " pathEditMode="relative" rAng="0" ptsTypes="AA">
                                      <p:cBhvr>
                                        <p:cTn id="99" dur="30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" y="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0.76389 -0.0051 " pathEditMode="relative" rAng="0" ptsTypes="AA">
                                      <p:cBhvr>
                                        <p:cTn id="101" dur="30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4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72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5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40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8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6500"/>
                            </p:stCondLst>
                            <p:childTnLst>
                              <p:par>
                                <p:cTn id="19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8500"/>
                            </p:stCondLst>
                            <p:childTnLst>
                              <p:par>
                                <p:cTn id="19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0500"/>
                            </p:stCondLst>
                            <p:childTnLst>
                              <p:par>
                                <p:cTn id="20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2500"/>
                            </p:stCondLst>
                            <p:childTnLst>
                              <p:par>
                                <p:cTn id="20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4500"/>
                            </p:stCondLst>
                            <p:childTnLst>
                              <p:par>
                                <p:cTn id="2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6500"/>
                            </p:stCondLst>
                            <p:childTnLst>
                              <p:par>
                                <p:cTn id="2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8" presetClass="path" presetSubtype="0" repeatCount="3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48148E-6 L 0.25781 -1.48148E-6 L 0.325 0.17338 L -0.06077 0.17338 L 3.61111E-6 -1.48148E-6 Z " pathEditMode="relative" rAng="0" ptsTypes="FFFFF">
                                      <p:cBhvr>
                                        <p:cTn id="233" dur="2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2500"/>
                            </p:stCondLst>
                            <p:childTnLst>
                              <p:par>
                                <p:cTn id="23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3500"/>
                            </p:stCondLst>
                            <p:childTnLst>
                              <p:par>
                                <p:cTn id="240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500"/>
                            </p:stCondLst>
                            <p:childTnLst>
                              <p:par>
                                <p:cTn id="24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46500"/>
                            </p:stCondLst>
                            <p:childTnLst>
                              <p:par>
                                <p:cTn id="249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85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495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5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1500"/>
                            </p:stCondLst>
                            <p:childTnLst>
                              <p:par>
                                <p:cTn id="2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2500"/>
                            </p:stCondLst>
                            <p:childTnLst>
                              <p:par>
                                <p:cTn id="2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53500"/>
                            </p:stCondLst>
                            <p:childTnLst>
                              <p:par>
                                <p:cTn id="2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903 0.01621 C 0.69653 0.04561 0.6342 0.07524 0.50972 0.08519 C 0.38524 0.09537 0.0908 0.11505 0.01268 0.07709 C -0.06545 0.03982 -0.01232 -0.05 0.04115 -0.13888 " pathEditMode="relative" rAng="0" ptsTypes="aaaA">
                                      <p:cBhvr>
                                        <p:cTn id="274" dur="30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2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6500"/>
                            </p:stCondLst>
                            <p:childTnLst>
                              <p:par>
                                <p:cTn id="2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40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0"/>
                </p:tgtEl>
              </p:cMediaNode>
            </p:audio>
          </p:childTnLst>
        </p:cTn>
      </p:par>
    </p:tnLst>
    <p:bldLst>
      <p:bldP spid="40962" grpId="0" animBg="1"/>
      <p:bldP spid="40963" grpId="0" animBg="1"/>
      <p:bldP spid="40964" grpId="0" animBg="1"/>
      <p:bldP spid="40965" grpId="0" animBg="1"/>
      <p:bldP spid="40966" grpId="0" animBg="1"/>
      <p:bldP spid="40969" grpId="0" animBg="1"/>
      <p:bldP spid="40970" grpId="0" animBg="1"/>
      <p:bldP spid="40970" grpId="1" animBg="1"/>
      <p:bldP spid="40971" grpId="0" animBg="1"/>
      <p:bldP spid="40971" grpId="1" animBg="1"/>
      <p:bldP spid="40972" grpId="0" animBg="1"/>
      <p:bldP spid="40972" grpId="1" animBg="1"/>
      <p:bldP spid="40973" grpId="0" animBg="1"/>
      <p:bldP spid="40973" grpId="1" animBg="1"/>
      <p:bldP spid="40974" grpId="0" animBg="1"/>
      <p:bldP spid="40974" grpId="1" animBg="1"/>
      <p:bldP spid="40975" grpId="0" animBg="1"/>
      <p:bldP spid="40975" grpId="1" animBg="1"/>
      <p:bldP spid="40976" grpId="0" animBg="1"/>
      <p:bldP spid="40976" grpId="1" animBg="1"/>
      <p:bldP spid="40977" grpId="0" animBg="1"/>
      <p:bldP spid="40977" grpId="1" animBg="1"/>
      <p:bldP spid="40978" grpId="0" animBg="1"/>
      <p:bldP spid="40978" grpId="1" animBg="1"/>
      <p:bldP spid="40979" grpId="0" animBg="1"/>
      <p:bldP spid="40979" grpId="1" animBg="1"/>
      <p:bldP spid="40980" grpId="0" animBg="1"/>
      <p:bldP spid="40980" grpId="1" animBg="1"/>
      <p:bldP spid="40981" grpId="0" animBg="1"/>
      <p:bldP spid="40981" grpId="1" animBg="1"/>
      <p:bldP spid="40982" grpId="0" animBg="1"/>
      <p:bldP spid="40982" grpId="1" animBg="1"/>
      <p:bldP spid="40983" grpId="0" animBg="1"/>
      <p:bldP spid="40983" grpId="1" animBg="1"/>
      <p:bldP spid="40984" grpId="0" animBg="1"/>
      <p:bldP spid="40984" grpId="1" animBg="1"/>
      <p:bldP spid="40985" grpId="0" animBg="1"/>
      <p:bldP spid="40985" grpId="1" animBg="1"/>
      <p:bldP spid="40986" grpId="0" animBg="1"/>
      <p:bldP spid="40986" grpId="1" animBg="1"/>
      <p:bldP spid="40994" grpId="0" animBg="1"/>
      <p:bldP spid="40994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" typeface="ＭＳ Ｐゴシック"/>
        <a:font script="" typeface="맑은 고딕"/>
        <a:font script="" typeface="宋体"/>
        <a:font script="" typeface="新細明體"/>
        <a:font script="" typeface="Times New Roman"/>
        <a:font script="" typeface="Times New Roman"/>
        <a:font script="" typeface="Angsana New"/>
        <a:font script="" typeface="Nyala"/>
        <a:font script="" typeface="Vrinda"/>
        <a:font script="" typeface="Shruti"/>
        <a:font script="" typeface="MoolBoran"/>
        <a:font script="" typeface="Tunga"/>
        <a:font script="" typeface="Raavi"/>
        <a:font script="" typeface="Euphemia"/>
        <a:font script="" typeface="Plantagenet Cherokee"/>
        <a:font script="" typeface="Microsoft Yi Baiti"/>
        <a:font script="" typeface="Microsoft Himalaya"/>
        <a:font script="" typeface="MV Boli"/>
        <a:font script="" typeface="Mangal"/>
        <a:font script="" typeface="Gautami"/>
        <a:font script="" typeface="Latha"/>
        <a:font script="" typeface="Estrangelo Edessa"/>
        <a:font script="" typeface="Kalinga"/>
        <a:font script="" typeface="Kartika"/>
        <a:font script="" typeface="DokChampa"/>
        <a:font script="" typeface="Iskoola Pota"/>
        <a:font script="" typeface="Mongolian Baiti"/>
        <a:font script="" typeface="Times New Roman"/>
        <a:font script="" typeface="Microsoft Uighur"/>
      </a:majorFont>
      <a:minorFont>
        <a:latin typeface="Calibri"/>
        <a:ea typeface=""/>
        <a:cs typeface=""/>
        <a:font script="" typeface="ＭＳ Ｐゴシック"/>
        <a:font script="" typeface="맑은 고딕"/>
        <a:font script="" typeface="宋体"/>
        <a:font script="" typeface="新細明體"/>
        <a:font script="" typeface="Arial"/>
        <a:font script="" typeface="Arial"/>
        <a:font script="" typeface="Cordia New"/>
        <a:font script="" typeface="Nyala"/>
        <a:font script="" typeface="Vrinda"/>
        <a:font script="" typeface="Shruti"/>
        <a:font script="" typeface="DaunPenh"/>
        <a:font script="" typeface="Tunga"/>
        <a:font script="" typeface="Raavi"/>
        <a:font script="" typeface="Euphemia"/>
        <a:font script="" typeface="Plantagenet Cherokee"/>
        <a:font script="" typeface="Microsoft Yi Baiti"/>
        <a:font script="" typeface="Microsoft Himalaya"/>
        <a:font script="" typeface="MV Boli"/>
        <a:font script="" typeface="Mangal"/>
        <a:font script="" typeface="Gautami"/>
        <a:font script="" typeface="Latha"/>
        <a:font script="" typeface="Estrangelo Edessa"/>
        <a:font script="" typeface="Kalinga"/>
        <a:font script="" typeface="Kartika"/>
        <a:font script="" typeface="DokChampa"/>
        <a:font script="" typeface="Iskoola Pota"/>
        <a:font script="" typeface="Mongolian Baiti"/>
        <a:font script="" typeface="Arial"/>
        <a:font script="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192</Words>
  <Application>Microsoft Office PowerPoint</Application>
  <PresentationFormat>Экран (4:3)</PresentationFormat>
  <Paragraphs>31</Paragraphs>
  <Slides>10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«Методическая разработка занятия для учащихся 3 класса в соответствии с требованиями ФГОС по теме  «Учимся внимательно слушать»</vt:lpstr>
      <vt:lpstr>Ритм </vt:lpstr>
      <vt:lpstr>Сегодня мы с вами будем</vt:lpstr>
      <vt:lpstr>Сегодня мы с вами будем</vt:lpstr>
      <vt:lpstr>Сегодня мы с вами будем</vt:lpstr>
      <vt:lpstr>Интеллектуальная  разминка «Исключение понятий» </vt:lpstr>
      <vt:lpstr>Что звучит?</vt:lpstr>
      <vt:lpstr>Расставь буквы по порядку в соответствии с цифрами. Напиши слова, которые у тебя получились. </vt:lpstr>
      <vt:lpstr>Слайд 9</vt:lpstr>
      <vt:lpstr>Собери в слова используя шифр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«Методическая разработка занятия для учащихся 4 класса с ОВЗ в соответствии с требованиями ФГОС по теме «Учимся внимательно слушать»</dc:title>
  <dc:creator>наташа</dc:creator>
  <cp:lastModifiedBy>наталья</cp:lastModifiedBy>
  <cp:revision>8</cp:revision>
  <dcterms:created xsi:type="dcterms:W3CDTF">2017-12-08T19:02:41Z</dcterms:created>
  <dcterms:modified xsi:type="dcterms:W3CDTF">2024-02-07T15:18:23Z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1049-10.2.0.5965</vt:lpwstr>
  </property>
</Properties>
</file>