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diana-yan@mail.ru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hyperlink" Target="mailto:korolevadena2005@yandex.ru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D\Desktop\Новая папка\конкурс\pictures\55434561_serdc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801" y="27254"/>
            <a:ext cx="4675671" cy="397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7" y="260648"/>
            <a:ext cx="8291263" cy="6408712"/>
          </a:xfrm>
        </p:spPr>
        <p:txBody>
          <a:bodyPr>
            <a:normAutofit fontScale="90000"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>
                <a:latin typeface="Times New Roman" pitchFamily="18" charset="0"/>
                <a:cs typeface="Times New Roman" pitchFamily="18" charset="0"/>
              </a:rPr>
            </a:br>
            <a:r>
              <a:rPr lang="en-US" sz="4900" b="1" dirty="0" smtClean="0">
                <a:latin typeface="Times New Roman" pitchFamily="18" charset="0"/>
                <a:cs typeface="Times New Roman" pitchFamily="18" charset="0"/>
              </a:rPr>
              <a:t>BE MY VALENTINE!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Открытое внеклассное мероприятие по английскому языку.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en-US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                                        </a:t>
            </a:r>
            <a:r>
              <a:rPr lang="ru-RU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Подготовили учителя </a:t>
            </a:r>
            <a:r>
              <a:rPr lang="ru-RU" sz="1400" b="1" dirty="0">
                <a:latin typeface="Times New Roman" pitchFamily="18" charset="0"/>
                <a:ea typeface="Times New Roman"/>
                <a:cs typeface="Times New Roman" pitchFamily="18" charset="0"/>
              </a:rPr>
              <a:t>английского </a:t>
            </a:r>
            <a:r>
              <a:rPr lang="ru-RU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языка</a:t>
            </a:r>
            <a:r>
              <a:rPr lang="en-US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US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US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«СОШ №37» г. Кемерово</a:t>
            </a:r>
            <a:r>
              <a:rPr lang="ru-RU" sz="1400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: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Мартиросян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Диана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Размиковна,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</a:t>
            </a:r>
            <a:r>
              <a:rPr lang="en-US" sz="1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diana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14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yan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@</a:t>
            </a:r>
            <a:r>
              <a:rPr lang="en-US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mail</a:t>
            </a:r>
            <a:r>
              <a:rPr lang="ru-RU" sz="1400" u="sng" dirty="0">
                <a:latin typeface="Times New Roman" pitchFamily="18" charset="0"/>
                <a:cs typeface="Times New Roman" pitchFamily="18" charset="0"/>
                <a:hlinkClick r:id="rId3"/>
              </a:rPr>
              <a:t>.</a:t>
            </a:r>
            <a:r>
              <a:rPr lang="en-US" sz="1400" u="sng" dirty="0" err="1">
                <a:latin typeface="Times New Roman" pitchFamily="18" charset="0"/>
                <a:cs typeface="Times New Roman" pitchFamily="18" charset="0"/>
                <a:hlinkClick r:id="rId3"/>
              </a:rPr>
              <a:t>ru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+7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9516131451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lang="ru-RU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Королева Ирина Леонидовна, 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/>
            </a:r>
            <a:b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</a:br>
            <a:r>
              <a:rPr lang="en-US" sz="1400" dirty="0"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  <a:hlinkClick r:id="rId4"/>
              </a:rPr>
              <a:t>korolevadena2005@yandex.ru</a:t>
            </a:r>
            <a:r>
              <a:rPr lang="en-US" sz="1400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, +79059023665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D\Desktop\Новая папка\конкурс\2482-otkritki-Otkritka-animatsiya-14-fevralya-obezyanki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01350"/>
            <a:ext cx="3744416" cy="287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D\Desktop\Новая папка\конкурс\pictures\heart (21)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69160"/>
            <a:ext cx="1584177" cy="146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18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D\Desktop\Новая папка\конкурс\pictures\eaca0dc9cb1b6986e0c647167c3e91fc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210" y="25630"/>
            <a:ext cx="2169790" cy="3835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D\Desktop\Новая папка\конкурс\pictures\1522954854_318-gifka-spasibo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953" y="1196752"/>
            <a:ext cx="4762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D\Desktop\Новая папка\конкурс\pictures\4900220-strela-lyubvi-v-den-svyatogo-valentina.jpg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5" y="3861047"/>
            <a:ext cx="6400715" cy="288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Users\D\Desktop\Новая папка\конкурс\pictures\1467633332_2906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5630"/>
            <a:ext cx="1096306" cy="146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C:\Users\D\Desktop\Новая папка\конкурс\pictures\1467633332_2906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83515">
            <a:off x="5798883" y="601873"/>
            <a:ext cx="943570" cy="1258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C:\Users\D\Desktop\Новая папка\конкурс\pictures\1467633332_2906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06085">
            <a:off x="504376" y="2648117"/>
            <a:ext cx="987570" cy="131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67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274638"/>
            <a:ext cx="6048672" cy="5602634"/>
          </a:xfrm>
        </p:spPr>
        <p:txBody>
          <a:bodyPr>
            <a:normAutofit/>
          </a:bodyPr>
          <a:lstStyle/>
          <a:p>
            <a:pPr algn="l">
              <a:spcAft>
                <a:spcPts val="0"/>
              </a:spcAft>
            </a:pPr>
            <a:r>
              <a:rPr lang="ru-RU" sz="3200" b="1" dirty="0" smtClean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sz="3200" b="1" dirty="0">
                <a:latin typeface="Times New Roman"/>
                <a:ea typeface="Calibri"/>
                <a:cs typeface="Times New Roman"/>
              </a:rPr>
              <a:t>: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развитие иноязычной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                  коммуникативной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компетенции учащихся,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повышение мотивации </a:t>
            </a:r>
            <a:r>
              <a:rPr lang="ru-RU" sz="3200" dirty="0">
                <a:latin typeface="Times New Roman"/>
                <a:ea typeface="Calibri"/>
                <a:cs typeface="Times New Roman"/>
              </a:rPr>
              <a:t>и интереса к изучению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иностранного </a:t>
            </a:r>
            <a:r>
              <a:rPr lang="ru-RU" sz="3200" dirty="0" smtClean="0">
                <a:latin typeface="Times New Roman"/>
                <a:ea typeface="Calibri"/>
                <a:cs typeface="Times New Roman"/>
              </a:rPr>
              <a:t>языка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. 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 descr="C:\Users\D\Desktop\Новая папка\конкурс\pictures\3a97c76d7980-u..product_19_19049_5bd95d5d33c7b.fit.max.w.1000_xgxgxg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4744" y="-459432"/>
            <a:ext cx="7704856" cy="7432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742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40" y="2132856"/>
            <a:ext cx="4572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5026570"/>
          </a:xfrm>
        </p:spPr>
        <p:txBody>
          <a:bodyPr>
            <a:norm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Учебные задачи, направленные на достижение личностных результатов обучения</a:t>
            </a:r>
            <a:r>
              <a:rPr lang="ru-RU" sz="2400" b="1" dirty="0" smtClean="0">
                <a:latin typeface="Times New Roman"/>
                <a:ea typeface="Calibri"/>
                <a:cs typeface="Times New Roman"/>
              </a:rPr>
              <a:t>:</a:t>
            </a:r>
            <a:br>
              <a:rPr lang="ru-RU" sz="24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1800" dirty="0" smtClean="0">
                <a:ea typeface="Calibri"/>
                <a:cs typeface="Times New Roman"/>
              </a:rPr>
              <a:t/>
            </a:r>
            <a:br>
              <a:rPr lang="ru-RU" sz="1800" dirty="0" smtClean="0"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Times New Roman"/>
              </a:rPr>
              <a:t>- </a:t>
            </a:r>
            <a:r>
              <a:rPr lang="ru-RU" sz="2000" dirty="0">
                <a:latin typeface="Times New Roman"/>
                <a:ea typeface="Times New Roman"/>
              </a:rPr>
              <a:t>формирование речевой компетенции в основных видах речевой деятельности: чтении, </a:t>
            </a:r>
            <a:r>
              <a:rPr lang="ru-RU" sz="2000" dirty="0" err="1">
                <a:latin typeface="Times New Roman"/>
                <a:ea typeface="Times New Roman"/>
              </a:rPr>
              <a:t>аудировании</a:t>
            </a:r>
            <a:r>
              <a:rPr lang="ru-RU" sz="2000" dirty="0">
                <a:latin typeface="Times New Roman"/>
                <a:ea typeface="Times New Roman"/>
              </a:rPr>
              <a:t>, говорении, письме;</a:t>
            </a: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sz="2000" dirty="0">
                <a:latin typeface="Times New Roman"/>
                <a:ea typeface="Calibri"/>
                <a:cs typeface="Times New Roman"/>
              </a:rPr>
              <a:t>- воспитание культуры общения, формирование уважительного отношения к мнению других людей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;</a:t>
            </a:r>
            <a:r>
              <a:rPr lang="ru-RU" sz="1600" dirty="0">
                <a:ea typeface="Calibri"/>
                <a:cs typeface="Times New Roman"/>
              </a:rPr>
              <a:t> </a:t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воспитание  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толерантного отношения к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культурным ценностям и традициям страны изучаемого языка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;</a:t>
            </a:r>
            <a:r>
              <a:rPr lang="ru-RU" sz="1600" dirty="0" smtClean="0">
                <a:ea typeface="Calibri"/>
                <a:cs typeface="Times New Roman"/>
              </a:rPr>
              <a:t/>
            </a:r>
            <a:br>
              <a:rPr lang="ru-RU" sz="1600" dirty="0" smtClean="0">
                <a:ea typeface="Calibri"/>
                <a:cs typeface="Times New Roman"/>
              </a:rPr>
            </a:br>
            <a:r>
              <a:rPr lang="ru-RU" sz="2000" dirty="0" smtClean="0">
                <a:latin typeface="Times New Roman"/>
                <a:ea typeface="Times New Roman"/>
              </a:rPr>
              <a:t>- </a:t>
            </a:r>
            <a:r>
              <a:rPr lang="ru-RU" sz="2000" dirty="0">
                <a:latin typeface="Times New Roman"/>
                <a:ea typeface="Times New Roman"/>
              </a:rPr>
              <a:t>формирование понимания важности изучения английского языка в современном мире</a:t>
            </a:r>
            <a:r>
              <a:rPr lang="ru-RU" sz="2000" dirty="0" smtClean="0">
                <a:latin typeface="Times New Roman"/>
                <a:ea typeface="Times New Roman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017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D\Desktop\Новая папка\конкурс\pictures\rabota-gruppy-advokatov-photo-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19574"/>
            <a:ext cx="4557468" cy="3535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6864" cy="5616624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Учебные задачи, направленные на достижение метапредметных результатов обучения: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>- формирование умения строить логическое рассуждение, включая установление причинно-следственных связей, делать умозаключения и выводы;</a:t>
            </a:r>
            <a:r>
              <a:rPr lang="ru-RU" sz="2000" dirty="0">
                <a:latin typeface="Times New Roman"/>
                <a:ea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- формирование умения работать с новой информацией;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- формирование умения слушать и слышать собеседника, выстраивать речевые высказывания;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- формирование умений </a:t>
            </a:r>
            <a:r>
              <a:rPr lang="ru-RU" sz="24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400" dirty="0" smtClean="0"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latin typeface="Times New Roman"/>
                <a:ea typeface="Calibri"/>
                <a:cs typeface="Times New Roman"/>
              </a:rPr>
              <a:t>   работать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в группах;</a:t>
            </a:r>
            <a:r>
              <a:rPr lang="ru-RU" sz="1800" dirty="0">
                <a:ea typeface="Calibri"/>
                <a:cs typeface="Times New Roman"/>
              </a:rPr>
              <a:t/>
            </a:r>
            <a:br>
              <a:rPr lang="ru-RU" sz="1800" dirty="0">
                <a:ea typeface="Calibri"/>
                <a:cs typeface="Times New Roman"/>
              </a:rPr>
            </a:br>
            <a:r>
              <a:rPr lang="ru-RU" sz="2400" dirty="0">
                <a:latin typeface="Times New Roman"/>
                <a:ea typeface="Calibri"/>
                <a:cs typeface="Times New Roman"/>
              </a:rPr>
              <a:t>- формирование форм рефлексии.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36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D\Desktop\Новая папка\конкурс\pictures\1508771083176912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396675"/>
            <a:ext cx="3635896" cy="3419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D\Desktop\Новая папка\конкурс\pictures\image_5aa57ac37e6f43.9890647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206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59216" cy="589066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8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latin typeface="Times New Roman"/>
                <a:ea typeface="Calibri"/>
                <a:cs typeface="Times New Roman"/>
              </a:rPr>
            </a:br>
            <a:r>
              <a:rPr lang="ru-RU" sz="2800" b="1" dirty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>
                <a:latin typeface="Times New Roman"/>
                <a:ea typeface="Calibri"/>
                <a:cs typeface="Times New Roman"/>
              </a:rPr>
            </a:br>
            <a:r>
              <a:rPr lang="ru-RU" sz="3100" b="1" dirty="0" smtClean="0">
                <a:latin typeface="Times New Roman"/>
                <a:ea typeface="Calibri"/>
                <a:cs typeface="Times New Roman"/>
              </a:rPr>
              <a:t>Учебные </a:t>
            </a:r>
            <a:r>
              <a:rPr lang="ru-RU" sz="3100" b="1" dirty="0">
                <a:latin typeface="Times New Roman"/>
                <a:ea typeface="Calibri"/>
                <a:cs typeface="Times New Roman"/>
              </a:rPr>
              <a:t>задачи, направленные на достижение предметных результатов обучения: 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800" b="1" dirty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расширение лингвострановедческого кругозора учащихся через знакомство </a:t>
            </a: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800" dirty="0" smtClean="0">
                <a:latin typeface="Times New Roman"/>
                <a:ea typeface="Times New Roman"/>
                <a:cs typeface="Times New Roman"/>
              </a:rPr>
              <a:t>с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историей,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традициями и обычаями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/>
            </a:r>
            <a:br>
              <a:rPr lang="ru-RU" sz="2800" dirty="0" smtClean="0">
                <a:latin typeface="Times New Roman"/>
                <a:ea typeface="Calibri"/>
                <a:cs typeface="Times New Roman"/>
              </a:rPr>
            </a:b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празднования </a:t>
            </a:r>
            <a:r>
              <a:rPr lang="ru-RU" sz="2800" dirty="0">
                <a:latin typeface="Times New Roman"/>
                <a:ea typeface="Times New Roman"/>
                <a:cs typeface="Times New Roman"/>
              </a:rPr>
              <a:t>Дня Святого Валентина.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20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 descr="C:\Users\D\Desktop\Новая папка\конкурс\pictures\d3948e834_600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424936" cy="6048672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Этапы занятия:</a:t>
            </a:r>
            <a: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1. Самоопределение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к деятельности</a:t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2. Актуализация вопроса, рассматриваемого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на занятии</a:t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3. Постановка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учебных задач</a:t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4. Организация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взаимодействия учителя с учащимися по овладению темы </a:t>
            </a: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занятия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ea typeface="Calibri"/>
                <a:cs typeface="Times New Roman" pitchFamily="18" charset="0"/>
              </a:rPr>
              <a:t>5. Рефлексия </a:t>
            </a:r>
            <a: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  <a:t>деятельности</a:t>
            </a:r>
            <a:br>
              <a:rPr lang="ru-RU" sz="3600" dirty="0"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D\Desktop\Новая папка\конкурс\pictures\Ученик-ученик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88640"/>
            <a:ext cx="21957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68952" cy="625070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Организация взаимодействия учителя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с </a:t>
            </a:r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учащимися по овладению темы </a:t>
            </a:r>
            <a: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занятия.</a:t>
            </a:r>
            <a:br>
              <a:rPr lang="ru-RU" sz="3200" b="1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200" b="1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1.</a:t>
            </a:r>
            <a:r>
              <a:rPr lang="ru-RU" sz="2400" dirty="0" smtClean="0">
                <a:latin typeface="Times New Roman"/>
                <a:ea typeface="Times New Roman"/>
              </a:rPr>
              <a:t>Просмотр </a:t>
            </a:r>
            <a:r>
              <a:rPr lang="ru-RU" sz="2400" dirty="0">
                <a:latin typeface="Times New Roman"/>
                <a:ea typeface="Times New Roman"/>
              </a:rPr>
              <a:t>видеоролика о происхождении Дня Святого </a:t>
            </a:r>
            <a:r>
              <a:rPr lang="ru-RU" sz="2400" dirty="0" smtClean="0">
                <a:latin typeface="Times New Roman"/>
                <a:ea typeface="Times New Roman"/>
              </a:rPr>
              <a:t>Валентина.   </a:t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2. Деление на группы. </a:t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>
                <a:latin typeface="Times New Roman"/>
                <a:ea typeface="Times New Roman"/>
              </a:rPr>
              <a:t/>
            </a:r>
            <a:br>
              <a:rPr lang="ru-RU" sz="2400" dirty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/>
            </a:r>
            <a:br>
              <a:rPr lang="ru-RU" sz="2400" dirty="0" smtClean="0">
                <a:latin typeface="Times New Roman"/>
                <a:ea typeface="Times New Roman"/>
              </a:rPr>
            </a:br>
            <a:r>
              <a:rPr lang="ru-RU" sz="2400" dirty="0" smtClean="0">
                <a:latin typeface="Times New Roman"/>
                <a:ea typeface="Times New Roman"/>
              </a:rPr>
              <a:t>3. Ознакомление с правилами конкурсов. </a:t>
            </a:r>
            <a:endParaRPr lang="ru-RU" sz="2400" dirty="0"/>
          </a:p>
        </p:txBody>
      </p:sp>
      <p:pic>
        <p:nvPicPr>
          <p:cNvPr id="7171" name="Picture 3" descr="C:\Users\D\Desktop\Новая папка\конкурс\pictures\тв-дозора-детей-девушка-мальчика-дома-фильма-смотрит-телевизор-1454960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390781"/>
            <a:ext cx="2088232" cy="134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D\Desktop\Новая папка\конкурс\pictures\57-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731969"/>
            <a:ext cx="1926706" cy="143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D\Desktop\Новая папка\конкурс\pictures\sv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869160"/>
            <a:ext cx="2237338" cy="1747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055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:\Users\D\Desktop\Новая папка\конкурс\pictures\e7c0584255fa6f2981e510285a9e9e4f_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8259" y="3153124"/>
            <a:ext cx="2232248" cy="1733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D\Desktop\Новая папка\конкурс\pictures\downloa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13176"/>
            <a:ext cx="3271726" cy="1677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D\Desktop\Новая папка\конкурс\pictures\Roses_are_red_1_-_WW_Denslow_-_Project_Gutenberg_etext_18546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5436096" y="1853900"/>
            <a:ext cx="2488287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D\Desktop\Новая папка\конкурс\pictures\etapy-vnedreniia-1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428" y="116632"/>
            <a:ext cx="2661879" cy="1768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/>
                <a:ea typeface="Times New Roman"/>
              </a:rPr>
              <a:t>Конкурс 1. </a:t>
            </a:r>
            <a:r>
              <a:rPr lang="en-US" sz="2800" b="1" dirty="0" smtClean="0">
                <a:latin typeface="Times New Roman"/>
                <a:ea typeface="Times New Roman"/>
              </a:rPr>
              <a:t>«</a:t>
            </a:r>
            <a:r>
              <a:rPr lang="ru-RU" sz="2800" b="1" dirty="0">
                <a:latin typeface="Times New Roman"/>
                <a:ea typeface="Times New Roman"/>
              </a:rPr>
              <a:t>Правильное окончание</a:t>
            </a:r>
            <a:r>
              <a:rPr lang="en-US" sz="2800" b="1" dirty="0" smtClean="0">
                <a:latin typeface="Times New Roman"/>
                <a:ea typeface="Times New Roman"/>
              </a:rPr>
              <a:t>»</a:t>
            </a:r>
            <a:r>
              <a:rPr lang="ru-RU" sz="2800" b="1" dirty="0" smtClean="0">
                <a:latin typeface="Times New Roman"/>
                <a:ea typeface="Times New Roman"/>
              </a:rPr>
              <a:t/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en-US" sz="2800" b="1" dirty="0" smtClean="0">
                <a:latin typeface="Times New Roman"/>
                <a:ea typeface="Times New Roman"/>
              </a:rPr>
              <a:t/>
            </a:r>
            <a:br>
              <a:rPr lang="en-US" sz="2800" b="1" dirty="0" smtClean="0">
                <a:latin typeface="Times New Roman"/>
                <a:ea typeface="Times New Roman"/>
              </a:rPr>
            </a:b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/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Конкурс 2. </a:t>
            </a:r>
            <a:r>
              <a:rPr lang="en-US" sz="2800" b="1" dirty="0" smtClean="0">
                <a:latin typeface="Times New Roman"/>
                <a:ea typeface="Times New Roman"/>
              </a:rPr>
              <a:t>«</a:t>
            </a:r>
            <a:r>
              <a:rPr lang="ru-RU" sz="2800" b="1" dirty="0">
                <a:latin typeface="Times New Roman"/>
                <a:ea typeface="Times New Roman"/>
              </a:rPr>
              <a:t>Забавные стихи</a:t>
            </a:r>
            <a:r>
              <a:rPr lang="en-US" sz="2800" b="1" dirty="0" smtClean="0">
                <a:latin typeface="Times New Roman"/>
                <a:ea typeface="Times New Roman"/>
              </a:rPr>
              <a:t>»</a:t>
            </a:r>
            <a:r>
              <a:rPr lang="ru-RU" sz="2800" b="1" dirty="0" smtClean="0">
                <a:latin typeface="Times New Roman"/>
                <a:ea typeface="Times New Roman"/>
              </a:rPr>
              <a:t> </a:t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> </a:t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>                Конкурс 3. </a:t>
            </a:r>
            <a:r>
              <a:rPr lang="en-US" sz="2800" b="1" dirty="0" smtClean="0">
                <a:latin typeface="Times New Roman"/>
                <a:ea typeface="Times New Roman"/>
              </a:rPr>
              <a:t>«</a:t>
            </a:r>
            <a:r>
              <a:rPr lang="ru-RU" sz="2800" b="1" dirty="0">
                <a:latin typeface="Times New Roman"/>
                <a:ea typeface="Times New Roman"/>
              </a:rPr>
              <a:t>Любители сказок</a:t>
            </a:r>
            <a:r>
              <a:rPr lang="en-US" sz="2800" b="1" dirty="0" smtClean="0">
                <a:latin typeface="Times New Roman"/>
                <a:ea typeface="Times New Roman"/>
              </a:rPr>
              <a:t>»</a:t>
            </a:r>
            <a:r>
              <a:rPr lang="ru-RU" sz="2800" b="1" dirty="0" smtClean="0">
                <a:latin typeface="Times New Roman"/>
                <a:ea typeface="Times New Roman"/>
              </a:rPr>
              <a:t/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>
                <a:latin typeface="Times New Roman"/>
                <a:ea typeface="Times New Roman"/>
              </a:rPr>
              <a:t/>
            </a:r>
            <a:br>
              <a:rPr lang="ru-RU" sz="2800" b="1" dirty="0">
                <a:latin typeface="Times New Roman"/>
                <a:ea typeface="Times New Roman"/>
              </a:rPr>
            </a:br>
            <a:r>
              <a:rPr lang="en-US" sz="2800" b="1" dirty="0" smtClean="0">
                <a:latin typeface="Times New Roman"/>
                <a:ea typeface="Times New Roman"/>
              </a:rPr>
              <a:t/>
            </a:r>
            <a:br>
              <a:rPr lang="en-US" sz="2800" b="1" dirty="0" smtClean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/>
            </a:r>
            <a:br>
              <a:rPr lang="ru-RU" sz="2800" b="1" dirty="0" smtClean="0">
                <a:latin typeface="Times New Roman"/>
                <a:ea typeface="Times New Roman"/>
              </a:rPr>
            </a:br>
            <a:r>
              <a:rPr lang="ru-RU" sz="2800" b="1" dirty="0" smtClean="0">
                <a:latin typeface="Times New Roman"/>
                <a:ea typeface="Times New Roman"/>
              </a:rPr>
              <a:t>Конкурс 4. </a:t>
            </a:r>
            <a:r>
              <a:rPr lang="ru-RU" sz="2800" b="1" dirty="0" smtClean="0">
                <a:latin typeface="Times New Roman"/>
                <a:ea typeface="Calibri"/>
              </a:rPr>
              <a:t>«Давайте </a:t>
            </a:r>
            <a:r>
              <a:rPr lang="ru-RU" sz="2800" b="1" dirty="0">
                <a:latin typeface="Times New Roman"/>
                <a:ea typeface="Calibri"/>
              </a:rPr>
              <a:t>немного отдохнем</a:t>
            </a:r>
            <a:r>
              <a:rPr lang="ru-RU" sz="2800" b="1" dirty="0" smtClean="0">
                <a:latin typeface="Times New Roman"/>
                <a:ea typeface="Calibri"/>
              </a:rPr>
              <a:t>»</a:t>
            </a:r>
            <a:r>
              <a:rPr lang="ru-RU" sz="2800" b="1" dirty="0">
                <a:latin typeface="Times New Roman"/>
                <a:ea typeface="Calibri"/>
              </a:rPr>
              <a:t/>
            </a:r>
            <a:br>
              <a:rPr lang="ru-RU" sz="2800" b="1" dirty="0">
                <a:latin typeface="Times New Roman"/>
                <a:ea typeface="Calibri"/>
              </a:rPr>
            </a:b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235476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D\Desktop\Новая папка\конкурс\pictures\106972030_sova_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350" y="2996952"/>
            <a:ext cx="1736993" cy="2035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D\Desktop\Новая папка\ST VALENTINES DAY\Конкурсы\love17-4 в цвете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21" b="6169"/>
          <a:stretch/>
        </p:blipFill>
        <p:spPr bwMode="auto">
          <a:xfrm>
            <a:off x="5062051" y="1484784"/>
            <a:ext cx="1894857" cy="200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D\Desktop\Новая папка\конкурс\pictures\site-sear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1175"/>
            <a:ext cx="3564325" cy="167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034980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   Конкурс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5. 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Calibri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В поисках слов</a:t>
            </a:r>
            <a:r>
              <a:rPr lang="en-US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Конкурс 6. </a:t>
            </a:r>
            <a:r>
              <a:rPr lang="en-US" sz="2800" b="1" dirty="0">
                <a:solidFill>
                  <a:prstClr val="black"/>
                </a:solidFill>
                <a:latin typeface="Times New Roman"/>
                <a:ea typeface="Calibri"/>
              </a:rPr>
              <a:t>«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Найди отличия</a:t>
            </a:r>
            <a:r>
              <a:rPr lang="en-US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                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Times New Roman"/>
              </a:rPr>
              <a:t>Конкурс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7. </a:t>
            </a: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>«Быстрый кроссворд</a:t>
            </a: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>»</a:t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 smtClean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  <a:t/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Calibri"/>
              </a:rPr>
            </a:br>
            <a: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  <a:t>Конкурс8. «Головоломка»</a:t>
            </a:r>
            <a:br>
              <a:rPr lang="ru-RU" sz="2800" b="1" dirty="0">
                <a:solidFill>
                  <a:prstClr val="black"/>
                </a:solidFill>
                <a:latin typeface="Times New Roman"/>
                <a:ea typeface="Times New Roman"/>
              </a:rPr>
            </a:br>
            <a:endParaRPr lang="ru-RU" sz="2800" dirty="0"/>
          </a:p>
        </p:txBody>
      </p:sp>
      <p:pic>
        <p:nvPicPr>
          <p:cNvPr id="9221" name="Picture 5" descr="C:\Users\D\Desktop\Новая папка\конкурс\pictures\miniaturi-203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869160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8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59</Words>
  <Application>Microsoft Office PowerPoint</Application>
  <PresentationFormat>Экран (4:3)</PresentationFormat>
  <Paragraphs>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     BE MY VALENTINE! Открытое внеклассное мероприятие по английскому языку.                                          Подготовили учителя английского языка                                                                                      МБОУ «СОШ №37» г. Кемерово:                                                                                    Мартиросян Диана Размиковна,                                                                                       diana-yan@mail.ru,  +79516131451                                                                                Королева Ирина Леонидовна,                                                                                                         korolevadena2005@yandex.ru, +79059023665 </vt:lpstr>
      <vt:lpstr>Цель: развитие иноязычной                   коммуникативной компетенции учащихся, повышение мотивации и интереса к изучению иностранного языка.  </vt:lpstr>
      <vt:lpstr>Учебные задачи, направленные на достижение личностных результатов обучения:  - формирование речевой компетенции в основных видах речевой деятельности: чтении, аудировании, говорении, письме; - воспитание культуры общения, формирование уважительного отношения к мнению других людей;  - воспитание  толерантного отношения к культурным ценностям и традициям страны изучаемого языка; - формирование понимания важности изучения английского языка в современном мире.</vt:lpstr>
      <vt:lpstr>Учебные задачи, направленные на достижение метапредметных результатов обучения: - формирование умения строить логическое рассуждение, включая установление причинно-следственных связей, делать умозаключения и выводы; - формирование умения работать с новой информацией; - формирование умения слушать и слышать собеседника, выстраивать речевые высказывания; - формирование умений     работать в группах; - формирование форм рефлексии. </vt:lpstr>
      <vt:lpstr>    Учебные задачи, направленные на достижение предметных результатов обучения:  - расширение лингвострановедческого кругозора учащихся через знакомство  с историей, традициями и обычаями  празднования Дня Святого Валентина. </vt:lpstr>
      <vt:lpstr>Этапы занятия: 1. Самоопределение к деятельности 2. Актуализация вопроса, рассматриваемого на занятии 3. Постановка учебных задач 4. Организация взаимодействия учителя с учащимися по овладению темы занятия 5. Рефлексия деятельности </vt:lpstr>
      <vt:lpstr>Организация взаимодействия учителя  с учащимися по овладению темы занятия.  1.Просмотр видеоролика о происхождении Дня Святого Валентина.        2. Деление на группы.      3. Ознакомление с правилами конкурсов. </vt:lpstr>
      <vt:lpstr>Конкурс 1. «Правильное окончание»    Конкурс 2. «Забавные стихи»                     Конкурс 3. «Любители сказок»    Конкурс 4. «Давайте немного отдохнем» </vt:lpstr>
      <vt:lpstr>   Конкурс 5. «В поисках слов»    Конкурс 6. «Найди отличия»                    Конкурс 7. «Быстрый кроссворд»    Конкурс8. «Головоломка»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 MY VALENTINE!  Открытое внеклассное мероприятие по английскому языку.                                         Подготовили учителя английского языка                                                                                       МБОУ «СОШ №37» г. Кемерово:                                                                                    Мартиросян Диана Размиковна,                                                                                        diana-yan@mail.ru,  +79516131451                                                                                Королева Ирина Леонидовна,                                                                                                           korolevadena2005@yandex.ru, +79059023665</dc:title>
  <dc:creator>D</dc:creator>
  <cp:lastModifiedBy>Acer</cp:lastModifiedBy>
  <cp:revision>12</cp:revision>
  <dcterms:created xsi:type="dcterms:W3CDTF">2019-11-14T14:08:06Z</dcterms:created>
  <dcterms:modified xsi:type="dcterms:W3CDTF">2019-11-15T01:30:43Z</dcterms:modified>
</cp:coreProperties>
</file>