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95" r:id="rId4"/>
    <p:sldId id="294" r:id="rId5"/>
    <p:sldId id="286" r:id="rId6"/>
    <p:sldId id="296" r:id="rId7"/>
    <p:sldId id="291" r:id="rId8"/>
    <p:sldId id="292" r:id="rId9"/>
    <p:sldId id="297" r:id="rId10"/>
    <p:sldId id="258" r:id="rId11"/>
    <p:sldId id="260" r:id="rId12"/>
    <p:sldId id="261" r:id="rId13"/>
    <p:sldId id="262" r:id="rId14"/>
    <p:sldId id="264" r:id="rId15"/>
    <p:sldId id="265" r:id="rId16"/>
    <p:sldId id="300" r:id="rId17"/>
    <p:sldId id="277" r:id="rId18"/>
    <p:sldId id="278" r:id="rId19"/>
    <p:sldId id="301" r:id="rId20"/>
    <p:sldId id="299" r:id="rId21"/>
    <p:sldId id="302" r:id="rId22"/>
    <p:sldId id="303" r:id="rId23"/>
    <p:sldId id="307" r:id="rId24"/>
    <p:sldId id="308" r:id="rId25"/>
    <p:sldId id="318" r:id="rId26"/>
    <p:sldId id="319" r:id="rId27"/>
    <p:sldId id="309" r:id="rId28"/>
    <p:sldId id="310" r:id="rId29"/>
    <p:sldId id="311" r:id="rId30"/>
    <p:sldId id="31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413" autoAdjust="0"/>
    <p:restoredTop sz="94717" autoAdjust="0"/>
  </p:normalViewPr>
  <p:slideViewPr>
    <p:cSldViewPr>
      <p:cViewPr>
        <p:scale>
          <a:sx n="80" d="100"/>
          <a:sy n="80" d="100"/>
        </p:scale>
        <p:origin x="-978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D6137E-73BC-4B27-981D-58DDD520DFB2}" type="datetimeFigureOut">
              <a:rPr lang="ru-RU" smtClean="0"/>
              <a:pPr/>
              <a:t>24.07.2019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4AC4051-897E-44E2-BD57-45EEAE4FDC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D6137E-73BC-4B27-981D-58DDD520DFB2}" type="datetimeFigureOut">
              <a:rPr lang="ru-RU" smtClean="0"/>
              <a:pPr/>
              <a:t>24.07.2019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C4051-897E-44E2-BD57-45EEAE4FDC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D6137E-73BC-4B27-981D-58DDD520DFB2}" type="datetimeFigureOut">
              <a:rPr lang="ru-RU" smtClean="0"/>
              <a:pPr/>
              <a:t>24.07.2019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C4051-897E-44E2-BD57-45EEAE4FDC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D6137E-73BC-4B27-981D-58DDD520DFB2}" type="datetimeFigureOut">
              <a:rPr lang="ru-RU" smtClean="0"/>
              <a:pPr/>
              <a:t>24.07.2019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C4051-897E-44E2-BD57-45EEAE4FDCE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D6137E-73BC-4B27-981D-58DDD520DFB2}" type="datetimeFigureOut">
              <a:rPr lang="ru-RU" smtClean="0"/>
              <a:pPr/>
              <a:t>24.07.2019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C4051-897E-44E2-BD57-45EEAE4FDCE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D6137E-73BC-4B27-981D-58DDD520DFB2}" type="datetimeFigureOut">
              <a:rPr lang="ru-RU" smtClean="0"/>
              <a:pPr/>
              <a:t>24.07.2019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C4051-897E-44E2-BD57-45EEAE4FDCE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D6137E-73BC-4B27-981D-58DDD520DFB2}" type="datetimeFigureOut">
              <a:rPr lang="ru-RU" smtClean="0"/>
              <a:pPr/>
              <a:t>24.07.2019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C4051-897E-44E2-BD57-45EEAE4FDC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D6137E-73BC-4B27-981D-58DDD520DFB2}" type="datetimeFigureOut">
              <a:rPr lang="ru-RU" smtClean="0"/>
              <a:pPr/>
              <a:t>24.07.2019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C4051-897E-44E2-BD57-45EEAE4FDCE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D6137E-73BC-4B27-981D-58DDD520DFB2}" type="datetimeFigureOut">
              <a:rPr lang="ru-RU" smtClean="0"/>
              <a:pPr/>
              <a:t>24.07.2019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C4051-897E-44E2-BD57-45EEAE4FDC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DD6137E-73BC-4B27-981D-58DDD520DFB2}" type="datetimeFigureOut">
              <a:rPr lang="ru-RU" smtClean="0"/>
              <a:pPr/>
              <a:t>24.07.2019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C4051-897E-44E2-BD57-45EEAE4FDC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DD6137E-73BC-4B27-981D-58DDD520DFB2}" type="datetimeFigureOut">
              <a:rPr lang="ru-RU" smtClean="0"/>
              <a:pPr/>
              <a:t>24.07.2019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4AC4051-897E-44E2-BD57-45EEAE4FDCE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DD6137E-73BC-4B27-981D-58DDD520DFB2}" type="datetimeFigureOut">
              <a:rPr lang="ru-RU" smtClean="0"/>
              <a:pPr/>
              <a:t>24.07.2019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4AC4051-897E-44E2-BD57-45EEAE4FDC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im0-tub-ru.yandex.net/i?id=42b46d5f6966cf5a9417092fe9816ba4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84044" cy="433122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573016"/>
            <a:ext cx="8064474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Трехмерное моделирование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 системе КОМПАС-3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5352" y="0"/>
            <a:ext cx="41386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Arial" charset="0"/>
              <a:cs typeface="Arial" charset="0"/>
            </a:endParaRPr>
          </a:p>
          <a:p>
            <a:pPr algn="ctr"/>
            <a:r>
              <a:rPr lang="ru-RU" sz="2800" b="1" dirty="0" smtClean="0">
                <a:latin typeface="Arial" charset="0"/>
                <a:cs typeface="Arial" charset="0"/>
              </a:rPr>
              <a:t>      Дисциплина: </a:t>
            </a:r>
          </a:p>
          <a:p>
            <a:pPr algn="ctr"/>
            <a:r>
              <a:rPr lang="ru-RU" sz="2800" b="1" dirty="0" smtClean="0">
                <a:latin typeface="Arial" charset="0"/>
                <a:cs typeface="Arial" charset="0"/>
              </a:rPr>
              <a:t> КОМПЬЮТЕРНАЯ ГРАФИКА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6286520"/>
            <a:ext cx="5628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charset="0"/>
                <a:cs typeface="Arial" charset="0"/>
              </a:rPr>
              <a:t>Преподаватель :Нугуманова  </a:t>
            </a:r>
            <a:r>
              <a:rPr lang="ru-RU" b="1" dirty="0" smtClean="0">
                <a:latin typeface="Arial" charset="0"/>
                <a:cs typeface="Arial" charset="0"/>
              </a:rPr>
              <a:t>Резеда </a:t>
            </a:r>
            <a:r>
              <a:rPr lang="ru-RU" b="1" dirty="0" smtClean="0">
                <a:latin typeface="Arial" charset="0"/>
                <a:cs typeface="Arial" charset="0"/>
              </a:rPr>
              <a:t>Аминовна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545582" cy="83671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  <a:t>Операция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  <a:t>«Приклеить выдавливанием»</a:t>
            </a:r>
            <a:b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</a:br>
            <a:endParaRPr lang="ru-RU" sz="3600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12776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457200">
              <a:spcBef>
                <a:spcPct val="50000"/>
              </a:spcBef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 существующей модели добавляется (приклеивается) элемент, представляющий собой тело выдавливания</a:t>
            </a:r>
            <a:endParaRPr lang="ru-RU" sz="2800" b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180078"/>
            <a:ext cx="3924300" cy="266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3923928" y="4332206"/>
            <a:ext cx="1008112" cy="2696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892046"/>
            <a:ext cx="3672408" cy="3394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>
            <a:off x="6084168" y="3540118"/>
            <a:ext cx="1008112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17032"/>
            <a:ext cx="412637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00166" y="1214422"/>
            <a:ext cx="65722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      </a:t>
            </a:r>
            <a:endParaRPr lang="ru-RU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8640"/>
            <a:ext cx="3700939" cy="27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1520" y="692696"/>
            <a:ext cx="445808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Левой клавишей мышки щелкнуть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на грань призмы, к которой будет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приклеиваться объект.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Поверхность грани выделится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зеленым цветом.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На панели «Текущее состояние»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активизировать кнопку         «Эскиз»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 flipV="1">
            <a:off x="1907704" y="4869160"/>
            <a:ext cx="720080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564904"/>
            <a:ext cx="432048" cy="415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716016" y="3861048"/>
            <a:ext cx="40559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На развернувшейся плоскости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начертить  эскиз объекта -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прямоугольник высотой 60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и  шириной  25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572000" y="1484784"/>
            <a:ext cx="93610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996" y="476672"/>
            <a:ext cx="4181980" cy="3077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717032"/>
            <a:ext cx="4032448" cy="2984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716016" y="620688"/>
            <a:ext cx="42615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Выйти из команды «Эскиз».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На «Инструментальной панели»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активизировать  команду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«Операция выдавливания»,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задав параметр выдавливания-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расстояние 40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581128"/>
            <a:ext cx="50041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Операцию завершить командой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«Создать объект» на «Панели свойств»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15015"/>
            <a:ext cx="3672408" cy="3394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3995936" y="3883167"/>
            <a:ext cx="1008112" cy="2696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587023"/>
            <a:ext cx="3518247" cy="3413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83568" y="0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Операция 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«Вырезать  выдавливанием»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1285860"/>
            <a:ext cx="82153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457200">
              <a:spcBef>
                <a:spcPct val="50000"/>
              </a:spcBef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Из  модели вырезается  элемент, представляющий собой тело выдавливания</a:t>
            </a:r>
            <a:endParaRPr lang="ru-RU" sz="2800" b="1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6012160" y="3667143"/>
            <a:ext cx="864096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024336" cy="308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484784"/>
            <a:ext cx="2914379" cy="2895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780928"/>
            <a:ext cx="2834059" cy="295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>
            <a:off x="899592" y="1268760"/>
            <a:ext cx="576064" cy="5040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491880" y="2492896"/>
            <a:ext cx="576064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444208" y="4005064"/>
            <a:ext cx="576064" cy="5040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63888" y="476672"/>
            <a:ext cx="54595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Клавишей мышки выбрать  грань модели,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включить  команду «Эскиз».</a:t>
            </a: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84168" y="1628800"/>
            <a:ext cx="29424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Создать изображение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окружности </a:t>
            </a:r>
            <a:r>
              <a:rPr lang="ru-RU" sz="2000" b="1" dirty="0" smtClean="0">
                <a:latin typeface="Arial" pitchFamily="34" charset="0"/>
                <a:cs typeface="Arial" pitchFamily="34" charset="0"/>
                <a:sym typeface="Symbol"/>
              </a:rPr>
              <a:t></a:t>
            </a:r>
            <a:r>
              <a:rPr lang="ru-RU" sz="2000" dirty="0" smtClean="0">
                <a:latin typeface="Arial" pitchFamily="34" charset="0"/>
                <a:cs typeface="Arial" pitchFamily="34" charset="0"/>
                <a:sym typeface="Symbol"/>
              </a:rPr>
              <a:t> 20.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4509120"/>
            <a:ext cx="85689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Выйти из команды «Эскиз».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На «Инструментальной панели» включить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команду        «Вырезать выдавливанием»,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задав  расстояние 30  на «Панели свойств».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Закончить операцию командой «Создать объект»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515719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64219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Операция  «Вращение»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85860"/>
            <a:ext cx="86439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  Объемный  элемент  создается в  результате вращения эскиза  вокруг  оси, лежащей в его плоскости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852936"/>
            <a:ext cx="386356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068960"/>
            <a:ext cx="379070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3923928" y="3789040"/>
            <a:ext cx="1008112" cy="2696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933056"/>
            <a:ext cx="5040560" cy="239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6204" y="188640"/>
            <a:ext cx="8019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Алгоритм  построения  модели «Вал» 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836712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000" dirty="0" smtClean="0">
                <a:latin typeface="Arial" pitchFamily="34" charset="0"/>
                <a:cs typeface="Arial" pitchFamily="34" charset="0"/>
              </a:rPr>
              <a:t>Создать новый документ- «Деталь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ru-RU" sz="2000" dirty="0" smtClean="0">
                <a:latin typeface="Arial" pitchFamily="34" charset="0"/>
                <a:cs typeface="Arial" pitchFamily="34" charset="0"/>
              </a:rPr>
              <a:t>В «Дереве моделей» выбрать плоскость ,например,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ZY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ru-RU" sz="2000" dirty="0" smtClean="0">
                <a:latin typeface="Arial" pitchFamily="34" charset="0"/>
                <a:cs typeface="Arial" pitchFamily="34" charset="0"/>
              </a:rPr>
              <a:t>Включить команду «Эскиз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7016" y="1772816"/>
            <a:ext cx="8856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На  развернувшейся плоскости создать эскиз вала :</a:t>
            </a:r>
          </a:p>
          <a:p>
            <a:pPr marL="177800" indent="-95250">
              <a:buFont typeface="Wingdings" pitchFamily="2" charset="2"/>
              <a:buChar char="§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Из точки начала координат начертить горизонтальную осевую линию;</a:t>
            </a:r>
          </a:p>
          <a:p>
            <a:pPr marL="450850" indent="-368300">
              <a:buFont typeface="Wingdings" pitchFamily="2" charset="2"/>
              <a:buChar char="§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Построить  произвольную  ломаную линию (эскиз), выдерживая внешние очертания  вала  с нужным количеством ступеней приблизительно нужных размеров;</a:t>
            </a:r>
          </a:p>
          <a:p>
            <a:pPr marL="450850" indent="-368300">
              <a:buFont typeface="Wingdings" pitchFamily="2" charset="2"/>
              <a:buChar char="§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Контур эскиза не должен пересекать ось вращения.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059832" y="5949280"/>
            <a:ext cx="792088" cy="21602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67744" y="4653136"/>
            <a:ext cx="891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Эскиз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5949280"/>
            <a:ext cx="599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Ось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059832" y="5013176"/>
            <a:ext cx="792088" cy="43204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4968552" cy="304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148064" y="33265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0850" indent="-177800"/>
            <a:r>
              <a:rPr lang="ru-RU" dirty="0" smtClean="0">
                <a:latin typeface="Arial" pitchFamily="34" charset="0"/>
                <a:cs typeface="Arial" pitchFamily="34" charset="0"/>
              </a:rPr>
              <a:t>   Для получения точной </a:t>
            </a:r>
          </a:p>
          <a:p>
            <a:pPr marL="450850" indent="-177800"/>
            <a:r>
              <a:rPr lang="ru-RU" dirty="0" smtClean="0">
                <a:latin typeface="Arial" pitchFamily="34" charset="0"/>
                <a:cs typeface="Arial" pitchFamily="34" charset="0"/>
              </a:rPr>
              <a:t> геометрии  контура проставить</a:t>
            </a:r>
          </a:p>
          <a:p>
            <a:pPr marL="450850" indent="-177800"/>
            <a:r>
              <a:rPr lang="ru-RU" dirty="0" smtClean="0">
                <a:latin typeface="Arial" pitchFamily="34" charset="0"/>
                <a:cs typeface="Arial" pitchFamily="34" charset="0"/>
              </a:rPr>
              <a:t> размеры , меняя  значения</a:t>
            </a:r>
          </a:p>
          <a:p>
            <a:pPr marL="450850" indent="-177800"/>
            <a:r>
              <a:rPr lang="ru-RU" dirty="0" smtClean="0">
                <a:latin typeface="Arial" pitchFamily="34" charset="0"/>
                <a:cs typeface="Arial" pitchFamily="34" charset="0"/>
              </a:rPr>
              <a:t> на нужные во всплывающем</a:t>
            </a:r>
          </a:p>
          <a:p>
            <a:pPr marL="450850" indent="-177800"/>
            <a:r>
              <a:rPr lang="ru-RU" dirty="0" smtClean="0">
                <a:latin typeface="Arial" pitchFamily="34" charset="0"/>
                <a:cs typeface="Arial" pitchFamily="34" charset="0"/>
              </a:rPr>
              <a:t> окне</a:t>
            </a:r>
          </a:p>
          <a:p>
            <a:pPr marL="450850" indent="-17780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615950" indent="-34290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450850" indent="-177800"/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779912" y="1628800"/>
            <a:ext cx="1656184" cy="21602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39752" y="3140968"/>
            <a:ext cx="5318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Полученный  исправленный эскиз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491277"/>
            <a:ext cx="8892480" cy="336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8541555" cy="5407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0"/>
            <a:ext cx="893424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177800"/>
            <a:r>
              <a:rPr lang="ru-RU" dirty="0" smtClean="0">
                <a:latin typeface="Arial" pitchFamily="34" charset="0"/>
                <a:cs typeface="Arial" pitchFamily="34" charset="0"/>
              </a:rPr>
              <a:t> Отключить команду «Эскиз».</a:t>
            </a:r>
          </a:p>
          <a:p>
            <a:pPr marL="450850" indent="-177800"/>
            <a:r>
              <a:rPr lang="ru-RU" dirty="0" smtClean="0">
                <a:latin typeface="Arial" pitchFamily="34" charset="0"/>
                <a:cs typeface="Arial" pitchFamily="34" charset="0"/>
              </a:rPr>
              <a:t> Нажать кнопку      «Операция Вращения»  на  «Инструментальной панели».</a:t>
            </a:r>
          </a:p>
          <a:p>
            <a:pPr marL="450850" indent="-177800"/>
            <a:r>
              <a:rPr lang="ru-RU" dirty="0" smtClean="0">
                <a:latin typeface="Arial" pitchFamily="34" charset="0"/>
                <a:cs typeface="Arial" pitchFamily="34" charset="0"/>
              </a:rPr>
              <a:t> На «Панели свойств» выбрать тип построения  «Сфероид».</a:t>
            </a:r>
          </a:p>
          <a:p>
            <a:pPr marL="450850" indent="-177800"/>
            <a:r>
              <a:rPr lang="ru-RU" dirty="0" smtClean="0">
                <a:latin typeface="Arial" pitchFamily="34" charset="0"/>
                <a:cs typeface="Arial" pitchFamily="34" charset="0"/>
              </a:rPr>
              <a:t> Завершить операцию с помощью команды        «Создать объект».</a:t>
            </a:r>
          </a:p>
          <a:p>
            <a:pPr marL="450850" indent="-17780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450850" indent="-177800"/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450850" indent="-177800"/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32656"/>
            <a:ext cx="288032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068960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 flipV="1">
            <a:off x="755576" y="3068960"/>
            <a:ext cx="504056" cy="432048"/>
          </a:xfrm>
          <a:prstGeom prst="wedgeRectCallout">
            <a:avLst>
              <a:gd name="adj1" fmla="val -136122"/>
              <a:gd name="adj2" fmla="val 45891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733256"/>
            <a:ext cx="432048" cy="35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AutoShape 9"/>
          <p:cNvSpPr>
            <a:spLocks noChangeArrowheads="1"/>
          </p:cNvSpPr>
          <p:nvPr/>
        </p:nvSpPr>
        <p:spPr bwMode="auto">
          <a:xfrm flipV="1">
            <a:off x="755576" y="5661248"/>
            <a:ext cx="504056" cy="432048"/>
          </a:xfrm>
          <a:prstGeom prst="wedgeRectCallout">
            <a:avLst>
              <a:gd name="adj1" fmla="val -103138"/>
              <a:gd name="adj2" fmla="val -11078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836712"/>
            <a:ext cx="432048" cy="35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5733256"/>
            <a:ext cx="648072" cy="40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AutoShape 9"/>
          <p:cNvSpPr>
            <a:spLocks noChangeArrowheads="1"/>
          </p:cNvSpPr>
          <p:nvPr/>
        </p:nvSpPr>
        <p:spPr bwMode="auto">
          <a:xfrm flipV="1">
            <a:off x="2627784" y="5661248"/>
            <a:ext cx="792088" cy="432048"/>
          </a:xfrm>
          <a:prstGeom prst="wedgeRectCallout">
            <a:avLst>
              <a:gd name="adj1" fmla="val 48285"/>
              <a:gd name="adj2" fmla="val -105283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Кинематическая операция  </a:t>
            </a:r>
            <a:b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071546"/>
            <a:ext cx="80010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   Поверхность  элемента формируется  при перемещении эскиза вдоль направляющей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93486"/>
            <a:ext cx="2088232" cy="287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3929058" y="3845614"/>
            <a:ext cx="1008112" cy="2696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069750"/>
            <a:ext cx="801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Эскиз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357562"/>
            <a:ext cx="185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Направляющая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1259632" y="4997742"/>
            <a:ext cx="1008112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403648" y="3701598"/>
            <a:ext cx="1224136" cy="5040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765494"/>
            <a:ext cx="2304256" cy="287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 descr="C:\Users\313-10\Desktop\РА\Р.А. Презентации\3 д моделирование\ТИТУЛЬ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8077" y="428604"/>
            <a:ext cx="3095923" cy="209343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596" y="642918"/>
            <a:ext cx="61206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Моделирование в системе КОМПАС-3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– сложный процесс,  результатом которого является законченная трехмерная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твердотельная модель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2928934"/>
            <a:ext cx="810441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Процесс  моделирования состоит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 последовательном выполнении операций объединения, вычитания и пересечения над простыми объемными элементами (призмами, пирамидами, цилиндрами и т.д.), из которых и состоит большинство механических деталей.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4509120"/>
            <a:ext cx="716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354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Алгоритм  построения  модели  «Труба» 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692696"/>
            <a:ext cx="52565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dirty="0" smtClean="0">
                <a:latin typeface="Arial" pitchFamily="34" charset="0"/>
                <a:cs typeface="Arial" pitchFamily="34" charset="0"/>
              </a:rPr>
              <a:t>  Создать новый документ- «Деталь».</a:t>
            </a:r>
          </a:p>
          <a:p>
            <a:pPr marL="457200" indent="-457200"/>
            <a:r>
              <a:rPr lang="ru-RU" dirty="0" smtClean="0">
                <a:latin typeface="Arial" pitchFamily="34" charset="0"/>
                <a:cs typeface="Arial" pitchFamily="34" charset="0"/>
              </a:rPr>
              <a:t>  В «Дереве моделей» выбрать плоскость  Х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/>
            <a:r>
              <a:rPr lang="ru-RU" dirty="0" smtClean="0">
                <a:latin typeface="Arial" pitchFamily="34" charset="0"/>
                <a:cs typeface="Arial" pitchFamily="34" charset="0"/>
              </a:rPr>
              <a:t>  Включить команду «Эскиз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На  развернувшейся плоскости создать линию  направляющей из точки начала координат.</a:t>
            </a:r>
          </a:p>
          <a:p>
            <a:pPr marL="457200" indent="-457200"/>
            <a:r>
              <a:rPr lang="ru-RU" dirty="0" smtClean="0">
                <a:latin typeface="Arial" pitchFamily="34" charset="0"/>
                <a:cs typeface="Arial" pitchFamily="34" charset="0"/>
              </a:rPr>
              <a:t>  Выйти из команды «Эскиз».</a:t>
            </a:r>
          </a:p>
          <a:p>
            <a:pPr marL="457200" indent="-45720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549676"/>
            <a:ext cx="59046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Включить команду «Эскиз» и 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плоскости построить эскиз окружности </a:t>
            </a:r>
            <a:r>
              <a:rPr lang="ru-RU" b="1" dirty="0" smtClean="0">
                <a:latin typeface="Arial" pitchFamily="34" charset="0"/>
                <a:cs typeface="Arial" pitchFamily="34" charset="0"/>
                <a:sym typeface="Symbol"/>
              </a:rPr>
              <a:t></a:t>
            </a:r>
            <a:r>
              <a:rPr lang="ru-RU" dirty="0" smtClean="0">
                <a:latin typeface="Arial" pitchFamily="34" charset="0"/>
                <a:cs typeface="Arial" pitchFamily="34" charset="0"/>
                <a:sym typeface="Symbol"/>
              </a:rPr>
              <a:t> 20 </a:t>
            </a:r>
            <a:r>
              <a:rPr lang="ru-RU" dirty="0" smtClean="0">
                <a:latin typeface="Arial" pitchFamily="34" charset="0"/>
                <a:cs typeface="Arial" pitchFamily="34" charset="0"/>
                <a:sym typeface="Symbol"/>
              </a:rPr>
              <a:t>с </a:t>
            </a:r>
            <a:r>
              <a:rPr lang="ru-RU" dirty="0" smtClean="0">
                <a:latin typeface="Arial" pitchFamily="34" charset="0"/>
                <a:cs typeface="Arial" pitchFamily="34" charset="0"/>
                <a:sym typeface="Symbol"/>
              </a:rPr>
              <a:t>центром в точке начала координат.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Выйти из команды «Эскиз».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</a:t>
            </a:r>
            <a:endParaRPr lang="ru-RU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  <a:sym typeface="Symbol"/>
              </a:rPr>
              <a:t>  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  <a:sym typeface="Symbol"/>
              </a:rPr>
              <a:t>  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3003871" cy="3213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971600" y="1556792"/>
            <a:ext cx="185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Направляющая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H="1">
            <a:off x="2393141" y="1893083"/>
            <a:ext cx="428628" cy="3571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212976"/>
            <a:ext cx="2376264" cy="327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8172400" y="6165304"/>
            <a:ext cx="801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Эскиз</a:t>
            </a:r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flipH="1" flipV="1">
            <a:off x="7524328" y="5805264"/>
            <a:ext cx="720080" cy="43204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3563888" y="2638653"/>
            <a:ext cx="5580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550" indent="95250"/>
            <a:r>
              <a:rPr lang="ru-RU" dirty="0" smtClean="0">
                <a:latin typeface="Arial" pitchFamily="34" charset="0"/>
                <a:cs typeface="Arial" pitchFamily="34" charset="0"/>
              </a:rPr>
              <a:t>Выбрать плоскость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ZX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,перпендикулярную   плоскости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XY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5572140"/>
            <a:ext cx="8572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Включив команду         «Кинематическая» на «Инструментальной  панели» ,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щелкнуть на эскиз окружности, а затем  на  линию  направляющей.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Перемещение окружности вдоль направляющей в итоге  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          создаст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модель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арматуры круглого сечения.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            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84723"/>
            <a:ext cx="6427440" cy="5415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5429264"/>
            <a:ext cx="428628" cy="514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013393"/>
            <a:ext cx="535784" cy="64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4857752" y="4228103"/>
            <a:ext cx="484061" cy="2561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5500694" y="3728037"/>
            <a:ext cx="857256" cy="71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utoShape 9"/>
          <p:cNvSpPr>
            <a:spLocks noChangeArrowheads="1"/>
          </p:cNvSpPr>
          <p:nvPr/>
        </p:nvSpPr>
        <p:spPr bwMode="auto">
          <a:xfrm flipV="1">
            <a:off x="642910" y="1084831"/>
            <a:ext cx="504056" cy="432048"/>
          </a:xfrm>
          <a:prstGeom prst="wedgeRectCallout">
            <a:avLst>
              <a:gd name="adj1" fmla="val 147881"/>
              <a:gd name="adj2" fmla="val -93553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14290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Для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получения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модели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трубы, необходимо  задействовать команду  «Тонкая стенка» на «Панели свойств», задав  тип построения  и толщину стенки.   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857232"/>
            <a:ext cx="6177508" cy="516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5000636"/>
            <a:ext cx="6643734" cy="137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55346"/>
            <a:ext cx="2952328" cy="2083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331640" y="188641"/>
            <a:ext cx="631844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Операция по сечениям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071546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Построение  объемного элемента  по нескольким эскизам (сечениям)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2547234"/>
            <a:ext cx="12044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Эскизы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(сечения)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115616" y="3123298"/>
            <a:ext cx="792088" cy="100811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339752" y="3123298"/>
            <a:ext cx="792088" cy="108012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трелка вправо 4"/>
          <p:cNvSpPr/>
          <p:nvPr/>
        </p:nvSpPr>
        <p:spPr>
          <a:xfrm>
            <a:off x="3707904" y="4131410"/>
            <a:ext cx="1008112" cy="2696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2097543" y="3193565"/>
            <a:ext cx="26185" cy="72182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55346"/>
            <a:ext cx="31651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357430"/>
            <a:ext cx="6500858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14282" y="0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Алгоритм  построения  модели  по сечениям 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285816" y="1000108"/>
            <a:ext cx="9429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Создать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новый документ-«Деталь».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«Дереве моделей» выбрать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плоскость.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ru-RU" dirty="0" smtClean="0">
                <a:latin typeface="Arial" pitchFamily="34" charset="0"/>
                <a:cs typeface="Arial" pitchFamily="34" charset="0"/>
              </a:rPr>
              <a:t>       На «Компактной панели» выбрать команду       «Вспомогательная  геометрия».</a:t>
            </a:r>
          </a:p>
          <a:p>
            <a:pPr marL="457200" indent="-457200"/>
            <a:r>
              <a:rPr lang="ru-RU" dirty="0" smtClean="0">
                <a:latin typeface="Arial" pitchFamily="34" charset="0"/>
                <a:cs typeface="Arial" pitchFamily="34" charset="0"/>
              </a:rPr>
              <a:t>       На «Инструментальной панели» задействовать команду         «Смещенная плоскость» и построить три параллельные плоскости на расстоянии 50 мм друг от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друга.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628" y="521495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857224" y="3929066"/>
            <a:ext cx="429198" cy="428628"/>
          </a:xfrm>
          <a:prstGeom prst="wedgeRectCallout">
            <a:avLst>
              <a:gd name="adj1" fmla="val 147381"/>
              <a:gd name="adj2" fmla="val -5519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000504"/>
            <a:ext cx="32003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571612"/>
            <a:ext cx="32003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785786" y="2928934"/>
            <a:ext cx="500636" cy="428628"/>
          </a:xfrm>
          <a:prstGeom prst="wedgeRectCallout">
            <a:avLst>
              <a:gd name="adj1" fmla="val 147381"/>
              <a:gd name="adj2" fmla="val -5519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285860"/>
            <a:ext cx="357190" cy="340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000372"/>
            <a:ext cx="37505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357950" y="500063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43834" y="485776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7010404" cy="403280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857884" y="471488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29520" y="428625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5072074"/>
            <a:ext cx="785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Æ"/>
            </a:pPr>
            <a:r>
              <a:rPr lang="ru-RU" sz="1400" dirty="0" smtClean="0">
                <a:latin typeface="Arial" pitchFamily="34" charset="0"/>
                <a:cs typeface="Arial" pitchFamily="34" charset="0"/>
                <a:sym typeface="Symbol"/>
              </a:rPr>
              <a:t>20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  <a:sym typeface="Symbol"/>
              </a:rPr>
              <a:t>Эскиз1 </a:t>
            </a:r>
            <a:endParaRPr lang="ru-RU" sz="14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 flipH="1" flipV="1">
            <a:off x="3181239" y="4607157"/>
            <a:ext cx="498356" cy="43147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71934" y="478632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rot="5400000" flipH="1" flipV="1">
            <a:off x="4967189" y="4605447"/>
            <a:ext cx="498356" cy="43147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6537970" y="3963360"/>
            <a:ext cx="928694" cy="28860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572000" y="5072074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  <a:sym typeface="Symbol"/>
              </a:rPr>
              <a:t>40х40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  <a:sym typeface="Symbol"/>
              </a:rPr>
              <a:t>Эскиз 2 </a:t>
            </a:r>
            <a:endParaRPr lang="ru-RU" sz="1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357950" y="4572008"/>
            <a:ext cx="764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  <a:sym typeface="Symbol"/>
              </a:rPr>
              <a:t>30х10</a:t>
            </a:r>
            <a:r>
              <a:rPr lang="ru-RU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  <a:sym typeface="Symbol"/>
              </a:rPr>
              <a:t>Эскиз3</a:t>
            </a:r>
            <a:endParaRPr lang="ru-RU" sz="1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14348" y="35716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На   созданных плоскостях с помощью команды «Эскиз»  начертить   геометрические фигуры:  окружность  </a:t>
            </a:r>
            <a:r>
              <a:rPr lang="ru-RU" b="1" dirty="0" smtClean="0">
                <a:latin typeface="Arial" pitchFamily="34" charset="0"/>
                <a:cs typeface="Arial" pitchFamily="34" charset="0"/>
                <a:sym typeface="Symbol"/>
              </a:rPr>
              <a:t></a:t>
            </a:r>
            <a:r>
              <a:rPr lang="ru-RU" dirty="0" smtClean="0">
                <a:latin typeface="Arial" pitchFamily="34" charset="0"/>
                <a:cs typeface="Arial" pitchFamily="34" charset="0"/>
                <a:sym typeface="Symbol"/>
              </a:rPr>
              <a:t> 20, квадрат 40х40 и прямоугольник  30х10.</a:t>
            </a:r>
            <a:endParaRPr lang="ru-RU" dirty="0"/>
          </a:p>
        </p:txBody>
      </p:sp>
      <p:sp useBgFill="1">
        <p:nvSpPr>
          <p:cNvPr id="33" name="Прямоугольник 32"/>
          <p:cNvSpPr/>
          <p:nvPr/>
        </p:nvSpPr>
        <p:spPr>
          <a:xfrm>
            <a:off x="1357290" y="2285992"/>
            <a:ext cx="1214446" cy="142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606722"/>
            <a:ext cx="6929486" cy="442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 flipH="1">
            <a:off x="4861742" y="1500174"/>
            <a:ext cx="72008" cy="27363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933750" y="1500174"/>
            <a:ext cx="1296144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6085878" y="2292262"/>
            <a:ext cx="144016" cy="2808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861742" y="4236478"/>
            <a:ext cx="1224136" cy="864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133550" y="2436278"/>
            <a:ext cx="0" cy="23042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133550" y="2436278"/>
            <a:ext cx="1152128" cy="648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4213670" y="3084350"/>
            <a:ext cx="72008" cy="23042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133550" y="4740534"/>
            <a:ext cx="1080120" cy="648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853630" y="4884550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69854" y="4812542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643834" y="4296516"/>
            <a:ext cx="269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 flipV="1">
            <a:off x="500034" y="2000240"/>
            <a:ext cx="512606" cy="438888"/>
          </a:xfrm>
          <a:prstGeom prst="wedgeRectCallout">
            <a:avLst>
              <a:gd name="adj1" fmla="val 80969"/>
              <a:gd name="adj2" fmla="val -15671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42910" y="285728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Активизировать команду          «Операция по сечениям» и поочередно  указать на сечения в том порядке, в котором они следуют  в «Дереве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моделей»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 (Эскиз1, эскиз2, эскиз3)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14290"/>
            <a:ext cx="414338" cy="42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997777"/>
            <a:ext cx="428628" cy="443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500174"/>
            <a:ext cx="5315615" cy="3507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357290" y="571480"/>
            <a:ext cx="71948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Если полученный фантом модели соответствует  задуманному,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завершить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операцию  командой  «Создать объект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единительная линия 14"/>
          <p:cNvCxnSpPr/>
          <p:nvPr/>
        </p:nvCxnSpPr>
        <p:spPr>
          <a:xfrm>
            <a:off x="71407" y="1142984"/>
            <a:ext cx="51435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-2250328" y="3464719"/>
            <a:ext cx="471490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42845" y="5856304"/>
            <a:ext cx="51435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2893208" y="3464719"/>
            <a:ext cx="471490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1214422"/>
            <a:ext cx="501165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214554"/>
            <a:ext cx="288197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Стрелка вправо 27"/>
          <p:cNvSpPr/>
          <p:nvPr/>
        </p:nvSpPr>
        <p:spPr>
          <a:xfrm>
            <a:off x="5072066" y="3500438"/>
            <a:ext cx="1008112" cy="2696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85786" y="642918"/>
            <a:ext cx="8329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Задание :Выполнить объемную модель детали по ассоциативному чертежу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2571736" y="142852"/>
            <a:ext cx="3756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Практическая работа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28926" y="642918"/>
            <a:ext cx="3923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Контрольные вопросы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571612"/>
            <a:ext cx="81439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 чем состоит процесс твердотельного  моделирования?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Дайте определение эскиза.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Какие требования предъявляются к эскизу?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Что такое операция твердотельного моделирования?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Перечислите основные операции  трехмерного моделирования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в системе КОМПАС-3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D.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47029"/>
            <a:ext cx="8745388" cy="5910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2660204" y="2974267"/>
            <a:ext cx="1152128" cy="432048"/>
          </a:xfrm>
          <a:prstGeom prst="wedgeRectCallout">
            <a:avLst>
              <a:gd name="adj1" fmla="val -251423"/>
              <a:gd name="adj2" fmla="val -24086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Компактная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панель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732212" y="5206515"/>
            <a:ext cx="1152128" cy="432048"/>
          </a:xfrm>
          <a:prstGeom prst="wedgeRectCallout">
            <a:avLst>
              <a:gd name="adj1" fmla="val -136673"/>
              <a:gd name="adj2" fmla="val -29032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Дерево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моделей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588196" y="2254187"/>
            <a:ext cx="1152128" cy="432048"/>
          </a:xfrm>
          <a:prstGeom prst="wedgeRectCallout">
            <a:avLst>
              <a:gd name="adj1" fmla="val -187255"/>
              <a:gd name="adj2" fmla="val -28391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Стандартная панель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4964460" y="2038163"/>
            <a:ext cx="936104" cy="648072"/>
          </a:xfrm>
          <a:prstGeom prst="wedgeRectCallout">
            <a:avLst>
              <a:gd name="adj1" fmla="val -294"/>
              <a:gd name="adj2" fmla="val -16714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Панель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Текущее состояние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8204820" y="2326195"/>
            <a:ext cx="792088" cy="432047"/>
          </a:xfrm>
          <a:prstGeom prst="wedgeRectCallout">
            <a:avLst>
              <a:gd name="adj1" fmla="val -127135"/>
              <a:gd name="adj2" fmla="val -2980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Панель      Вид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7196708" y="5278523"/>
            <a:ext cx="864096" cy="360040"/>
          </a:xfrm>
          <a:prstGeom prst="wedgeRectCallout">
            <a:avLst>
              <a:gd name="adj1" fmla="val -127017"/>
              <a:gd name="adj2" fmla="val -23948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Модель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3020244" y="5854587"/>
            <a:ext cx="1409700" cy="360040"/>
          </a:xfrm>
          <a:prstGeom prst="wedgeRectCallout">
            <a:avLst>
              <a:gd name="adj1" fmla="val -65451"/>
              <a:gd name="adj2" fmla="val 15305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Панель свойств</a:t>
            </a: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2660204" y="4054387"/>
            <a:ext cx="1656184" cy="432048"/>
          </a:xfrm>
          <a:prstGeom prst="wedgeRectCallout">
            <a:avLst>
              <a:gd name="adj1" fmla="val -190698"/>
              <a:gd name="adj2" fmla="val -27531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нструментальная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панель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43042" y="142852"/>
            <a:ext cx="65026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Главное окно системы КОМПАС-3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683568" y="404664"/>
            <a:ext cx="792088" cy="432048"/>
          </a:xfrm>
          <a:prstGeom prst="wedgeRectCallout">
            <a:avLst>
              <a:gd name="adj1" fmla="val -94244"/>
              <a:gd name="adj2" fmla="val 8723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Главное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меню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357430"/>
            <a:ext cx="65982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24744"/>
            <a:ext cx="691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ЭСКИЗОМ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называется плоская фигура (контур), на основе которого образуется тело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844824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Под контуром  эскиза понимается  любой линейный объект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или совокупность  последовательно соединенных линейных  геометрических объектов ( отрезков, дуг, кривых и т.д.)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924944"/>
            <a:ext cx="2756331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924944"/>
            <a:ext cx="2088232" cy="1678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924944"/>
            <a:ext cx="2088232" cy="158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75856" y="4653136"/>
            <a:ext cx="28016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Требования к эскизу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4941168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Эскиз можно строить только на плоскости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Контур эскиза должен быть замкнутый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На эскизе не должно быть самопересечений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линий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Контур эскиза выполняется стилем линии  «Основная»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404664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Трехмерное моделирование   базируется  на  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понятиях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ЭСКИЗ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ОПЕРАЦИЯ НАД ЭСКИЗОМ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332656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60648"/>
            <a:ext cx="83884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ОПЕРАЦИЯ НАД ЭСКИЗОМ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– формообразующее  перемещение эскиза в пространстве (например, выдавливание перпендикулярно плоскости эскиза, перемещение эскиза по заданной траектории, вращение  вокруг  оси и т. д.)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501008"/>
            <a:ext cx="1800200" cy="120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 rot="1263566">
            <a:off x="5343959" y="4725647"/>
            <a:ext cx="1008112" cy="528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520" y="4581128"/>
            <a:ext cx="201622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528" y="2060848"/>
            <a:ext cx="2027485" cy="1888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вправо 11"/>
          <p:cNvSpPr/>
          <p:nvPr/>
        </p:nvSpPr>
        <p:spPr>
          <a:xfrm rot="20239544">
            <a:off x="5327639" y="3480241"/>
            <a:ext cx="1022744" cy="484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 rot="11843302">
            <a:off x="2403879" y="3596103"/>
            <a:ext cx="1125317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2132856"/>
            <a:ext cx="188092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923928" y="3203684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Эскиз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1772816"/>
            <a:ext cx="1837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Выдавливание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4293096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Вращение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388" y="1844824"/>
            <a:ext cx="2101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Кинематическая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 rot="9537016">
            <a:off x="2475887" y="4820240"/>
            <a:ext cx="1125317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4797152"/>
            <a:ext cx="215902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6429388" y="4499828"/>
            <a:ext cx="2159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По сечениям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8229600" cy="418058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  <a:t>Операция «Выдавливание»</a:t>
            </a:r>
            <a:b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</a:br>
            <a:endParaRPr lang="ru-RU" sz="3600" dirty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071546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Построение элемента  путем перемещения  эскиза в направлении, перпендикулярном его плоскости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36406"/>
            <a:ext cx="395532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836406"/>
            <a:ext cx="3924300" cy="266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3851920" y="4132550"/>
            <a:ext cx="1008112" cy="2696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92093"/>
            <a:ext cx="7502143" cy="3565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06412" y="0"/>
            <a:ext cx="8635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Алгоритм  построения  модели «Призма»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14356"/>
            <a:ext cx="5143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 панели «Главное меню» в команде «Файл» выбрать тип   документа –«Деталь». </a:t>
            </a:r>
          </a:p>
          <a:p>
            <a:pPr marL="342900" indent="-342900"/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В «Дереве моделей» указать плоскость, на которой  следует создавать  эскиз модели.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548680"/>
            <a:ext cx="3672408" cy="200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Прямая со стрелкой 11"/>
          <p:cNvCxnSpPr/>
          <p:nvPr/>
        </p:nvCxnSpPr>
        <p:spPr>
          <a:xfrm rot="16200000" flipH="1">
            <a:off x="4786314" y="1928802"/>
            <a:ext cx="357190" cy="3571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1619672" y="4077072"/>
            <a:ext cx="576064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0" y="2564904"/>
            <a:ext cx="9684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Включить команду         «Эскиз» на панели «Текущее состояние»,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что означает начало построения эскиза.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AutoShape 5"/>
          <p:cNvSpPr>
            <a:spLocks noChangeArrowheads="1"/>
          </p:cNvSpPr>
          <p:nvPr/>
        </p:nvSpPr>
        <p:spPr bwMode="auto">
          <a:xfrm rot="10597235" flipH="1" flipV="1">
            <a:off x="5232405" y="3803029"/>
            <a:ext cx="479391" cy="432566"/>
          </a:xfrm>
          <a:prstGeom prst="wedgeRectCallout">
            <a:avLst>
              <a:gd name="adj1" fmla="val -81800"/>
              <a:gd name="adj2" fmla="val -12884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789040"/>
            <a:ext cx="432048" cy="45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627652"/>
            <a:ext cx="357190" cy="37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6768752" cy="448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3419872" y="5445224"/>
            <a:ext cx="4896544" cy="504056"/>
          </a:xfrm>
          <a:prstGeom prst="wedgeRectCallout">
            <a:avLst>
              <a:gd name="adj1" fmla="val -43964"/>
              <a:gd name="adj2" fmla="val -11589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 flipV="1">
            <a:off x="1475656" y="2996951"/>
            <a:ext cx="504056" cy="432047"/>
          </a:xfrm>
          <a:prstGeom prst="wedgeRectCallout">
            <a:avLst>
              <a:gd name="adj1" fmla="val -125013"/>
              <a:gd name="adj2" fmla="val -71699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2999" y="0"/>
            <a:ext cx="79512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На развернувшейся  плоскости начертить эскиз основания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призмы- прямоугольник  с  размерами : высота- 60 ,  ширина-100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068960"/>
            <a:ext cx="432048" cy="298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517232"/>
            <a:ext cx="467846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699792" y="6165304"/>
            <a:ext cx="55502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Повторно нажать на кнопку «Эскиз»  для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завершения  построения  эскиза.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225" y="1742457"/>
            <a:ext cx="7056784" cy="460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9"/>
          <p:cNvSpPr>
            <a:spLocks noChangeArrowheads="1"/>
          </p:cNvSpPr>
          <p:nvPr/>
        </p:nvSpPr>
        <p:spPr bwMode="auto">
          <a:xfrm flipV="1">
            <a:off x="2447288" y="3501008"/>
            <a:ext cx="504056" cy="432048"/>
          </a:xfrm>
          <a:prstGeom prst="wedgeRectCallout">
            <a:avLst>
              <a:gd name="adj1" fmla="val -129054"/>
              <a:gd name="adj2" fmla="val 111858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 flipV="1">
            <a:off x="5183592" y="6425952"/>
            <a:ext cx="3960440" cy="432047"/>
          </a:xfrm>
          <a:prstGeom prst="wedgeRectCallout">
            <a:avLst>
              <a:gd name="adj1" fmla="val -47479"/>
              <a:gd name="adj2" fmla="val 125027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5600" y="6497960"/>
            <a:ext cx="378042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5280" y="5273824"/>
            <a:ext cx="432048" cy="35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AutoShape 9"/>
          <p:cNvSpPr>
            <a:spLocks noChangeArrowheads="1"/>
          </p:cNvSpPr>
          <p:nvPr/>
        </p:nvSpPr>
        <p:spPr bwMode="auto">
          <a:xfrm flipV="1">
            <a:off x="2303272" y="5201816"/>
            <a:ext cx="504056" cy="432048"/>
          </a:xfrm>
          <a:prstGeom prst="wedgeRectCallout">
            <a:avLst>
              <a:gd name="adj1" fmla="val -83490"/>
              <a:gd name="adj2" fmla="val -13783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0"/>
            <a:ext cx="8964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В «Компактной панели» активизировать команду  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Редактирование   детали»  и на «Инструментальной панели» включить  команду        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«Операция выдавливания».  На «Панели свойств» задать  параметр выдавливания - расстояние  30 и направление выдавливания – прямое.   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После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появления фантома модели завершить операцию командой       -«Создать объект»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9296" y="3501008"/>
            <a:ext cx="432048" cy="415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3290" y="357166"/>
            <a:ext cx="432048" cy="415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58214" y="1214422"/>
            <a:ext cx="432048" cy="35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19496" y="6425952"/>
            <a:ext cx="70567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51144" y="2348880"/>
            <a:ext cx="449192" cy="42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AutoShape 9"/>
          <p:cNvSpPr>
            <a:spLocks noChangeArrowheads="1"/>
          </p:cNvSpPr>
          <p:nvPr/>
        </p:nvSpPr>
        <p:spPr bwMode="auto">
          <a:xfrm flipV="1">
            <a:off x="1223152" y="2348880"/>
            <a:ext cx="504056" cy="432048"/>
          </a:xfrm>
          <a:prstGeom prst="wedgeRectCallout">
            <a:avLst>
              <a:gd name="adj1" fmla="val 85600"/>
              <a:gd name="adj2" fmla="val 122853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62644" y="-24"/>
            <a:ext cx="42393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4175480" y="6425952"/>
            <a:ext cx="864096" cy="432048"/>
          </a:xfrm>
          <a:prstGeom prst="wedgeRectCallout">
            <a:avLst>
              <a:gd name="adj1" fmla="val -40493"/>
              <a:gd name="adj2" fmla="val -129867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4662</TotalTime>
  <Words>1069</Words>
  <Application>Microsoft Office PowerPoint</Application>
  <PresentationFormat>Экран (4:3)</PresentationFormat>
  <Paragraphs>177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Открытая</vt:lpstr>
      <vt:lpstr>Трехмерное моделирование  в системе КОМПАС-3D</vt:lpstr>
      <vt:lpstr>Слайд 2</vt:lpstr>
      <vt:lpstr>Слайд 3</vt:lpstr>
      <vt:lpstr>Слайд 4</vt:lpstr>
      <vt:lpstr>Слайд 5</vt:lpstr>
      <vt:lpstr>Операция «Выдавливание» </vt:lpstr>
      <vt:lpstr>Слайд 7</vt:lpstr>
      <vt:lpstr>Слайд 8</vt:lpstr>
      <vt:lpstr>Слайд 9</vt:lpstr>
      <vt:lpstr>Операция  «Приклеить выдавливанием» </vt:lpstr>
      <vt:lpstr>Слайд 11</vt:lpstr>
      <vt:lpstr>Слайд 12</vt:lpstr>
      <vt:lpstr>Слайд 13</vt:lpstr>
      <vt:lpstr>Слайд 14</vt:lpstr>
      <vt:lpstr> Операция  «Вращение»  </vt:lpstr>
      <vt:lpstr>Слайд 16</vt:lpstr>
      <vt:lpstr>Слайд 17</vt:lpstr>
      <vt:lpstr>Слайд 18</vt:lpstr>
      <vt:lpstr>Кинематическая операция   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ВГКПТЭиС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оформления чертежей</dc:title>
  <dc:creator>Елена</dc:creator>
  <cp:lastModifiedBy>Камиль</cp:lastModifiedBy>
  <cp:revision>322</cp:revision>
  <dcterms:created xsi:type="dcterms:W3CDTF">2009-09-02T11:12:36Z</dcterms:created>
  <dcterms:modified xsi:type="dcterms:W3CDTF">2019-07-24T10:58:24Z</dcterms:modified>
</cp:coreProperties>
</file>