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6" r:id="rId2"/>
    <p:sldId id="265" r:id="rId3"/>
    <p:sldId id="264" r:id="rId4"/>
    <p:sldId id="263" r:id="rId5"/>
    <p:sldId id="274" r:id="rId6"/>
    <p:sldId id="267" r:id="rId7"/>
    <p:sldId id="271" r:id="rId8"/>
    <p:sldId id="270" r:id="rId9"/>
    <p:sldId id="269" r:id="rId10"/>
    <p:sldId id="268" r:id="rId11"/>
    <p:sldId id="260" r:id="rId12"/>
    <p:sldId id="272" r:id="rId13"/>
    <p:sldId id="286" r:id="rId14"/>
    <p:sldId id="273" r:id="rId15"/>
    <p:sldId id="276" r:id="rId16"/>
    <p:sldId id="275" r:id="rId17"/>
    <p:sldId id="277" r:id="rId18"/>
    <p:sldId id="278" r:id="rId19"/>
    <p:sldId id="284" r:id="rId20"/>
    <p:sldId id="285" r:id="rId21"/>
    <p:sldId id="279" r:id="rId22"/>
    <p:sldId id="280" r:id="rId23"/>
    <p:sldId id="282" r:id="rId24"/>
    <p:sldId id="283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121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D685A6-8946-41C2-842F-8D2359BF411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B5764-2216-41AF-AE91-9DA53682F15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D685A6-8946-41C2-842F-8D2359BF411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B5764-2216-41AF-AE91-9DA53682F15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D685A6-8946-41C2-842F-8D2359BF411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B5764-2216-41AF-AE91-9DA53682F15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D685A6-8946-41C2-842F-8D2359BF411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B5764-2216-41AF-AE91-9DA53682F15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D685A6-8946-41C2-842F-8D2359BF411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B5764-2216-41AF-AE91-9DA53682F15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D685A6-8946-41C2-842F-8D2359BF411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B5764-2216-41AF-AE91-9DA53682F15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D685A6-8946-41C2-842F-8D2359BF411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B5764-2216-41AF-AE91-9DA53682F15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D685A6-8946-41C2-842F-8D2359BF411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B5764-2216-41AF-AE91-9DA53682F15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D685A6-8946-41C2-842F-8D2359BF411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B5764-2216-41AF-AE91-9DA53682F15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D685A6-8946-41C2-842F-8D2359BF411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B5764-2216-41AF-AE91-9DA53682F15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D685A6-8946-41C2-842F-8D2359BF411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B5764-2216-41AF-AE91-9DA53682F15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D685A6-8946-41C2-842F-8D2359BF411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CB5764-2216-41AF-AE91-9DA53682F15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0.png"/><Relationship Id="rId4" Type="http://schemas.openxmlformats.org/officeDocument/2006/relationships/image" Target="../media/image39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7" Type="http://schemas.openxmlformats.org/officeDocument/2006/relationships/image" Target="../media/image46.gif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5.jpeg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jpeg"/><Relationship Id="rId13" Type="http://schemas.openxmlformats.org/officeDocument/2006/relationships/image" Target="../media/image65.jpeg"/><Relationship Id="rId18" Type="http://schemas.openxmlformats.org/officeDocument/2006/relationships/image" Target="../media/image70.jpeg"/><Relationship Id="rId26" Type="http://schemas.openxmlformats.org/officeDocument/2006/relationships/image" Target="../media/image78.png"/><Relationship Id="rId39" Type="http://schemas.openxmlformats.org/officeDocument/2006/relationships/image" Target="../media/image91.jpeg"/><Relationship Id="rId3" Type="http://schemas.openxmlformats.org/officeDocument/2006/relationships/image" Target="../media/image55.jpeg"/><Relationship Id="rId21" Type="http://schemas.openxmlformats.org/officeDocument/2006/relationships/image" Target="../media/image73.jpeg"/><Relationship Id="rId34" Type="http://schemas.openxmlformats.org/officeDocument/2006/relationships/image" Target="../media/image86.png"/><Relationship Id="rId42" Type="http://schemas.openxmlformats.org/officeDocument/2006/relationships/image" Target="../media/image94.png"/><Relationship Id="rId7" Type="http://schemas.openxmlformats.org/officeDocument/2006/relationships/image" Target="../media/image59.jpeg"/><Relationship Id="rId12" Type="http://schemas.openxmlformats.org/officeDocument/2006/relationships/image" Target="../media/image64.png"/><Relationship Id="rId17" Type="http://schemas.openxmlformats.org/officeDocument/2006/relationships/image" Target="../media/image69.png"/><Relationship Id="rId25" Type="http://schemas.openxmlformats.org/officeDocument/2006/relationships/image" Target="../media/image77.jpeg"/><Relationship Id="rId33" Type="http://schemas.openxmlformats.org/officeDocument/2006/relationships/image" Target="../media/image85.jpeg"/><Relationship Id="rId38" Type="http://schemas.openxmlformats.org/officeDocument/2006/relationships/image" Target="../media/image90.png"/><Relationship Id="rId46" Type="http://schemas.openxmlformats.org/officeDocument/2006/relationships/image" Target="../media/image98.png"/><Relationship Id="rId2" Type="http://schemas.openxmlformats.org/officeDocument/2006/relationships/image" Target="../media/image54.jpeg"/><Relationship Id="rId16" Type="http://schemas.openxmlformats.org/officeDocument/2006/relationships/image" Target="../media/image68.png"/><Relationship Id="rId20" Type="http://schemas.openxmlformats.org/officeDocument/2006/relationships/image" Target="../media/image72.jpeg"/><Relationship Id="rId29" Type="http://schemas.openxmlformats.org/officeDocument/2006/relationships/image" Target="../media/image81.png"/><Relationship Id="rId41" Type="http://schemas.openxmlformats.org/officeDocument/2006/relationships/image" Target="../media/image93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8.jpeg"/><Relationship Id="rId11" Type="http://schemas.openxmlformats.org/officeDocument/2006/relationships/image" Target="../media/image63.png"/><Relationship Id="rId24" Type="http://schemas.openxmlformats.org/officeDocument/2006/relationships/image" Target="../media/image76.png"/><Relationship Id="rId32" Type="http://schemas.openxmlformats.org/officeDocument/2006/relationships/image" Target="../media/image84.jpeg"/><Relationship Id="rId37" Type="http://schemas.openxmlformats.org/officeDocument/2006/relationships/image" Target="../media/image89.jpeg"/><Relationship Id="rId40" Type="http://schemas.openxmlformats.org/officeDocument/2006/relationships/image" Target="../media/image92.jpeg"/><Relationship Id="rId45" Type="http://schemas.openxmlformats.org/officeDocument/2006/relationships/image" Target="../media/image97.png"/><Relationship Id="rId5" Type="http://schemas.openxmlformats.org/officeDocument/2006/relationships/image" Target="../media/image57.jpeg"/><Relationship Id="rId15" Type="http://schemas.openxmlformats.org/officeDocument/2006/relationships/image" Target="../media/image67.png"/><Relationship Id="rId23" Type="http://schemas.openxmlformats.org/officeDocument/2006/relationships/image" Target="../media/image75.jpeg"/><Relationship Id="rId28" Type="http://schemas.openxmlformats.org/officeDocument/2006/relationships/image" Target="../media/image80.jpeg"/><Relationship Id="rId36" Type="http://schemas.openxmlformats.org/officeDocument/2006/relationships/image" Target="../media/image88.png"/><Relationship Id="rId10" Type="http://schemas.openxmlformats.org/officeDocument/2006/relationships/image" Target="../media/image62.png"/><Relationship Id="rId19" Type="http://schemas.openxmlformats.org/officeDocument/2006/relationships/image" Target="../media/image71.png"/><Relationship Id="rId31" Type="http://schemas.openxmlformats.org/officeDocument/2006/relationships/image" Target="../media/image83.jpeg"/><Relationship Id="rId44" Type="http://schemas.openxmlformats.org/officeDocument/2006/relationships/image" Target="../media/image96.png"/><Relationship Id="rId4" Type="http://schemas.openxmlformats.org/officeDocument/2006/relationships/image" Target="../media/image56.jpeg"/><Relationship Id="rId9" Type="http://schemas.openxmlformats.org/officeDocument/2006/relationships/image" Target="../media/image61.jpeg"/><Relationship Id="rId14" Type="http://schemas.openxmlformats.org/officeDocument/2006/relationships/image" Target="../media/image66.jpeg"/><Relationship Id="rId22" Type="http://schemas.openxmlformats.org/officeDocument/2006/relationships/image" Target="../media/image74.jpeg"/><Relationship Id="rId27" Type="http://schemas.openxmlformats.org/officeDocument/2006/relationships/image" Target="../media/image79.png"/><Relationship Id="rId30" Type="http://schemas.openxmlformats.org/officeDocument/2006/relationships/image" Target="../media/image82.png"/><Relationship Id="rId35" Type="http://schemas.openxmlformats.org/officeDocument/2006/relationships/image" Target="../media/image87.jpeg"/><Relationship Id="rId43" Type="http://schemas.openxmlformats.org/officeDocument/2006/relationships/image" Target="../media/image9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gif"/><Relationship Id="rId2" Type="http://schemas.openxmlformats.org/officeDocument/2006/relationships/image" Target="../media/image99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10" Type="http://schemas.openxmlformats.org/officeDocument/2006/relationships/image" Target="../media/image12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7" Type="http://schemas.openxmlformats.org/officeDocument/2006/relationships/image" Target="../media/image21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188640"/>
            <a:ext cx="87129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Муниципальное бюджетное дошкольное образовательное учреждение </a:t>
            </a:r>
          </a:p>
          <a:p>
            <a:pPr algn="ctr"/>
            <a:r>
              <a:rPr lang="ru-RU" dirty="0" smtClean="0"/>
              <a:t> детский сад комбинированного вида № 86 города Ангарска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755576" y="1124744"/>
            <a:ext cx="756084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/>
              <a:t> </a:t>
            </a: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Использование наглядного моделирования в развитии связной речи у дошкольников с ОНР</a:t>
            </a:r>
            <a:endParaRPr lang="ru-RU" sz="280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E:\Таня\фото - сад\Для Тани\20150407_10460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2996952"/>
            <a:ext cx="3264363" cy="2448272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755576" y="5949280"/>
            <a:ext cx="770485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Подготовила: учитель – логопед Гречухина Татьяна Александровна</a:t>
            </a:r>
            <a:endParaRPr lang="ru-RU" dirty="0"/>
          </a:p>
        </p:txBody>
      </p:sp>
      <p:pic>
        <p:nvPicPr>
          <p:cNvPr id="1027" name="Picture 3" descr="C:\Users\Таня\Desktop\PB01064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2996952"/>
            <a:ext cx="3593581" cy="25202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1357049" y="-248453"/>
            <a:ext cx="6429902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Рассказ-описание пейзажной картины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123" name="Rectangle 3"/>
          <p:cNvSpPr>
            <a:spLocks noChangeArrowheads="1"/>
          </p:cNvSpPr>
          <p:nvPr/>
        </p:nvSpPr>
        <p:spPr bwMode="auto">
          <a:xfrm>
            <a:off x="179512" y="980728"/>
            <a:ext cx="8784976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Работа по таким картинам строится в несколько этапов: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39552" y="1700808"/>
            <a:ext cx="76328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683568" y="1772816"/>
            <a:ext cx="7200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5126" name="Rectangle 6"/>
          <p:cNvSpPr>
            <a:spLocks noChangeArrowheads="1"/>
          </p:cNvSpPr>
          <p:nvPr/>
        </p:nvSpPr>
        <p:spPr bwMode="auto">
          <a:xfrm>
            <a:off x="467544" y="1556792"/>
            <a:ext cx="7848872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457200" algn="l"/>
              </a:tabLst>
            </a:pPr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выделение значимых объектов картины;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рассматривание их и подробное описание внешнего вида и свойств каждого объекта;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определение взаимосвязи между отдельными объектами картины;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объединение мини-рассказов в единый сюжет.</a:t>
            </a:r>
          </a:p>
        </p:txBody>
      </p:sp>
      <p:pic>
        <p:nvPicPr>
          <p:cNvPr id="5127" name="Picture 7" descr="C:\Users\Таня\Desktop\PB01065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3933056"/>
            <a:ext cx="4178921" cy="2683090"/>
          </a:xfrm>
          <a:prstGeom prst="rect">
            <a:avLst/>
          </a:prstGeom>
          <a:noFill/>
        </p:spPr>
      </p:pic>
      <p:pic>
        <p:nvPicPr>
          <p:cNvPr id="5130" name="Picture 10" descr="C:\Users\Таня\Desktop\PB03068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38352" y="3861048"/>
            <a:ext cx="4074126" cy="27363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03848" y="260648"/>
            <a:ext cx="224426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ru-RU" sz="2400" b="1" i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Оживлялки</a:t>
            </a:r>
            <a:r>
              <a:rPr lang="ru-RU" sz="2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” </a:t>
            </a:r>
            <a:endParaRPr lang="ru-RU" sz="24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7" name="Picture 1" descr="C:\Users\Таня\Desktop\PB03068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764704"/>
            <a:ext cx="8424936" cy="5798453"/>
          </a:xfrm>
          <a:prstGeom prst="rect">
            <a:avLst/>
          </a:prstGeom>
          <a:noFill/>
        </p:spPr>
      </p:pic>
      <p:pic>
        <p:nvPicPr>
          <p:cNvPr id="4099" name="Picture 3" descr="C:\Users\Таня\Desktop\PB03067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799272"/>
            <a:ext cx="8496944" cy="5798080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09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0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323528" y="77239"/>
            <a:ext cx="8424936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Фрагментарное рассказывание по пейзажной картине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67544" y="1196753"/>
            <a:ext cx="820891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Дети сначала составляют рассказы об отдельных  фрагментах картины, а затем объединяют их в единое высказывание.</a:t>
            </a:r>
          </a:p>
          <a:p>
            <a:pPr algn="just"/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67544" y="2348880"/>
            <a:ext cx="813690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Работа над каждым из фрагментов проходит аналогично работе по составлению описания целой картины.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4034" name="Picture 2" descr="C:\Users\Таня\Desktop\PB07068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83768" y="3356992"/>
            <a:ext cx="4692357" cy="32403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10" name="Picture 2" descr="C:\Users\Таня\Desktop\grabar-5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7704" y="908720"/>
            <a:ext cx="5774148" cy="4864720"/>
          </a:xfrm>
          <a:prstGeom prst="rect">
            <a:avLst/>
          </a:prstGeom>
          <a:noFill/>
        </p:spPr>
      </p:pic>
      <p:pic>
        <p:nvPicPr>
          <p:cNvPr id="68611" name="Picture 3"/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rgbClr val="C00000">
                <a:tint val="45000"/>
                <a:satMod val="400000"/>
              </a:srgbClr>
            </a:duotone>
          </a:blip>
          <a:srcRect/>
          <a:stretch>
            <a:fillRect/>
          </a:stretch>
        </p:blipFill>
        <p:spPr bwMode="auto">
          <a:xfrm>
            <a:off x="1907704" y="908720"/>
            <a:ext cx="3096344" cy="2376264"/>
          </a:xfrm>
          <a:prstGeom prst="rect">
            <a:avLst/>
          </a:prstGeom>
          <a:blipFill>
            <a:blip r:embed="rId4" cstate="print">
              <a:duotone>
                <a:prstClr val="black"/>
                <a:srgbClr val="C00000">
                  <a:tint val="45000"/>
                  <a:satMod val="400000"/>
                </a:srgbClr>
              </a:duotone>
            </a:blip>
            <a:tile tx="0" ty="0" sx="100000" sy="100000" flip="none" algn="tl"/>
          </a:blipFill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4572000" y="3429000"/>
            <a:ext cx="72008" cy="2160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8612" name="Picture 4"/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rgbClr val="FFFF00">
                <a:tint val="45000"/>
                <a:satMod val="400000"/>
              </a:srgbClr>
            </a:duotone>
          </a:blip>
          <a:srcRect/>
          <a:stretch>
            <a:fillRect/>
          </a:stretch>
        </p:blipFill>
        <p:spPr bwMode="auto">
          <a:xfrm>
            <a:off x="5004048" y="3212976"/>
            <a:ext cx="2708795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rgbClr val="00B050">
                <a:tint val="45000"/>
                <a:satMod val="400000"/>
              </a:srgbClr>
            </a:duotone>
          </a:blip>
          <a:srcRect/>
          <a:stretch>
            <a:fillRect/>
          </a:stretch>
        </p:blipFill>
        <p:spPr bwMode="auto">
          <a:xfrm>
            <a:off x="5004048" y="908720"/>
            <a:ext cx="2708795" cy="2376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rgbClr val="0070C0">
                <a:tint val="45000"/>
                <a:satMod val="400000"/>
              </a:srgbClr>
            </a:duotone>
          </a:blip>
          <a:srcRect/>
          <a:stretch>
            <a:fillRect/>
          </a:stretch>
        </p:blipFill>
        <p:spPr bwMode="auto">
          <a:xfrm>
            <a:off x="1907704" y="3284984"/>
            <a:ext cx="3096343" cy="2448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8613" name="Picture 5" descr="C:\Users\Таня\Desktop\grabar-5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7704" y="908720"/>
            <a:ext cx="5850731" cy="4929241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686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2000"/>
                                        <p:tgtEl>
                                          <p:spTgt spid="686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8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2000"/>
                                        <p:tgtEl>
                                          <p:spTgt spid="686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8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1535560" y="-248453"/>
            <a:ext cx="6072881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Сравнительное описание предметов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251520" y="323364"/>
            <a:ext cx="864096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Элементами модели описательного рассказа становятся символы-заместители объекта: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251520" y="1340768"/>
            <a:ext cx="8352928" cy="40010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457200" algn="l"/>
              </a:tabLst>
            </a:pPr>
            <a:endParaRPr lang="ru-RU" sz="1400" dirty="0" smtClean="0">
              <a:solidFill>
                <a:srgbClr val="000000"/>
              </a:solidFill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457200" algn="l"/>
              </a:tabLst>
            </a:pPr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принадлежность к родовидовому понятию;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>
                <a:tab pos="457200" algn="l"/>
              </a:tabLst>
            </a:pPr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величина;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цвет;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форма;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составляющие детали;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качество поверхности;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материал, из которого изготовлен объект (для неживых предметов);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как он используется (какую пользу приносит)?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 что нравится (не нравится)?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C:\Users\Таня\Desktop\PB01064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404664"/>
            <a:ext cx="4136949" cy="2664296"/>
          </a:xfrm>
          <a:prstGeom prst="rect">
            <a:avLst/>
          </a:prstGeom>
          <a:noFill/>
        </p:spPr>
      </p:pic>
      <p:pic>
        <p:nvPicPr>
          <p:cNvPr id="27651" name="Picture 3" descr="C:\Users\Таня\Desktop\20150407_10462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3501008"/>
            <a:ext cx="3936436" cy="2952328"/>
          </a:xfrm>
          <a:prstGeom prst="rect">
            <a:avLst/>
          </a:prstGeom>
          <a:noFill/>
        </p:spPr>
      </p:pic>
      <p:pic>
        <p:nvPicPr>
          <p:cNvPr id="27653" name="Picture 5" descr="C:\Users\Таня\Desktop\onr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6016" y="188640"/>
            <a:ext cx="4018046" cy="1944216"/>
          </a:xfrm>
          <a:prstGeom prst="rect">
            <a:avLst/>
          </a:prstGeom>
          <a:noFill/>
        </p:spPr>
      </p:pic>
      <p:pic>
        <p:nvPicPr>
          <p:cNvPr id="27654" name="Picture 6" descr="C:\Users\Таня\Desktop\image002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436096" y="2708920"/>
            <a:ext cx="2783855" cy="3880977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27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843808" y="188640"/>
            <a:ext cx="342446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Творческий рассказ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51520" y="836712"/>
            <a:ext cx="8712968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</a:pPr>
            <a:r>
              <a:rPr lang="ru-RU" dirty="0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Последовательность работы по формированию навыка составления связного творческого высказывания следующая:</a:t>
            </a: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457200" algn="l"/>
              </a:tabLst>
            </a:pPr>
            <a:endParaRPr lang="ru-RU" sz="2000" dirty="0" smtClean="0">
              <a:solidFill>
                <a:srgbClr val="00000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457200" algn="l"/>
              </a:tabLst>
            </a:pP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ребенку предлагается придумать ситуацию, которая могла бы произойти с конкретными персонажами в определенном месте, модель рассказа (сказки) задается взрослым;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457200" algn="l"/>
              </a:tabLst>
            </a:pP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взрослый предлагает конкретные персонажи рассказа, а пространственное оформление модели ребенок придумывает самостоятельно;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457200" algn="l"/>
              </a:tabLst>
            </a:pP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конкретные персонажи заменяются их силуэтными изображениями, что позволяет ребенку проявить творчество в характерологическом оформлении героев рассказа;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457200" algn="l"/>
              </a:tabLst>
            </a:pP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ребенку предлагается составить рассказ или сказку по модели, элементами которой являются неопределенные заместители персонажей рассказа – геометрические фигуры, логопедом задается тема рассказа: например, “Весенняя сказка”;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457200" algn="l"/>
              </a:tabLst>
            </a:pP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и, наконец, ребенок самостоятельно выбирает тему и героев своего рассказа.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Picture 1" descr="C:\Users\Таня\Desktop\detsad-330586-145605141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75816" y="2780928"/>
            <a:ext cx="3976504" cy="1512168"/>
          </a:xfrm>
          <a:prstGeom prst="rect">
            <a:avLst/>
          </a:prstGeom>
          <a:noFill/>
        </p:spPr>
      </p:pic>
      <p:pic>
        <p:nvPicPr>
          <p:cNvPr id="28674" name="Picture 2" descr="C:\Users\Таня\Desktop\карта-мира-из-фетра-силуэты-6-450x33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8104" y="196420"/>
            <a:ext cx="2952328" cy="2007583"/>
          </a:xfrm>
          <a:prstGeom prst="rect">
            <a:avLst/>
          </a:prstGeom>
          <a:noFill/>
        </p:spPr>
      </p:pic>
      <p:pic>
        <p:nvPicPr>
          <p:cNvPr id="28675" name="Picture 3" descr="C:\Users\Таня\Desktop\mini_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188640"/>
            <a:ext cx="3110503" cy="2151484"/>
          </a:xfrm>
          <a:prstGeom prst="rect">
            <a:avLst/>
          </a:prstGeom>
          <a:noFill/>
        </p:spPr>
      </p:pic>
      <p:pic>
        <p:nvPicPr>
          <p:cNvPr id="28676" name="Picture 4" descr="C:\Users\Таня\Desktop\геометрические-формы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520" y="2492896"/>
            <a:ext cx="3024336" cy="2016224"/>
          </a:xfrm>
          <a:prstGeom prst="rect">
            <a:avLst/>
          </a:prstGeom>
          <a:noFill/>
        </p:spPr>
      </p:pic>
      <p:pic>
        <p:nvPicPr>
          <p:cNvPr id="28677" name="Picture 5" descr="C:\Users\Таня\Desktop\4267bd33e0ad5586a49fdd5677367466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668344" y="2708920"/>
            <a:ext cx="1292110" cy="1394891"/>
          </a:xfrm>
          <a:prstGeom prst="rect">
            <a:avLst/>
          </a:prstGeom>
          <a:noFill/>
        </p:spPr>
      </p:pic>
      <p:pic>
        <p:nvPicPr>
          <p:cNvPr id="28678" name="Picture 6" descr="C:\Users\Таня\Desktop\rooster-outline-coloring-page.gif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551344" y="188641"/>
            <a:ext cx="1505267" cy="2088232"/>
          </a:xfrm>
          <a:prstGeom prst="rect">
            <a:avLst/>
          </a:prstGeom>
          <a:noFill/>
        </p:spPr>
      </p:pic>
      <p:sp>
        <p:nvSpPr>
          <p:cNvPr id="28679" name="Rectangle 7"/>
          <p:cNvSpPr>
            <a:spLocks noChangeArrowheads="1"/>
          </p:cNvSpPr>
          <p:nvPr/>
        </p:nvSpPr>
        <p:spPr bwMode="auto">
          <a:xfrm>
            <a:off x="539552" y="4696398"/>
            <a:ext cx="7992888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творческий рассказ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– составление модели рассказа – рассказ по модели,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пересказ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– слушание текста – составление модели – пересказ текста по модели.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1"/>
          <p:cNvSpPr>
            <a:spLocks noChangeArrowheads="1"/>
          </p:cNvSpPr>
          <p:nvPr/>
        </p:nvSpPr>
        <p:spPr bwMode="auto">
          <a:xfrm>
            <a:off x="395536" y="219998"/>
            <a:ext cx="7992888" cy="34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96875" algn="l"/>
              </a:tabLst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ВЫВОДЫ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96875" algn="l"/>
              </a:tabLs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Используя в работе наглядное моделирование, мы учим детей: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96875" algn="l"/>
              </a:tabLst>
            </a:pP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396875" algn="l"/>
              </a:tabLst>
            </a:pPr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д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обывать информацию, проводить исследование, делать сравнения, составлять чёткий внутренний план умственных действий, речевого высказывания;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396875" algn="l"/>
              </a:tabLst>
            </a:pPr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ф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ормулировать и высказывать суждения, делать умозаключения.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9698" name="Picture 2" descr="C:\Users\Таня\Desktop\a989afe9cc7b90362c6fc5f023e5846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32240" y="3645024"/>
            <a:ext cx="2132607" cy="2932335"/>
          </a:xfrm>
          <a:prstGeom prst="rect">
            <a:avLst/>
          </a:prstGeom>
          <a:noFill/>
        </p:spPr>
      </p:pic>
      <p:pic>
        <p:nvPicPr>
          <p:cNvPr id="29699" name="Picture 3" descr="C:\Users\Таня\Desktop\007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3861048"/>
            <a:ext cx="2063173" cy="2736304"/>
          </a:xfrm>
          <a:prstGeom prst="rect">
            <a:avLst/>
          </a:prstGeom>
          <a:noFill/>
        </p:spPr>
      </p:pic>
      <p:pic>
        <p:nvPicPr>
          <p:cNvPr id="29701" name="Picture 5" descr="C:\Users\Таня\Desktop\mMNYOJ2hids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55776" y="3861048"/>
            <a:ext cx="1872208" cy="2631444"/>
          </a:xfrm>
          <a:prstGeom prst="rect">
            <a:avLst/>
          </a:prstGeom>
          <a:noFill/>
        </p:spPr>
      </p:pic>
      <p:pic>
        <p:nvPicPr>
          <p:cNvPr id="29702" name="Picture 6" descr="C:\Users\Таня\Desktop\100707309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35549" y="3717032"/>
            <a:ext cx="2065549" cy="2808312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user\Desktop\7521019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7902" y="1988840"/>
            <a:ext cx="4496098" cy="428628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971600" y="0"/>
            <a:ext cx="756084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 smtClean="0">
                <a:solidFill>
                  <a:srgbClr val="FF0000"/>
                </a:solidFill>
              </a:rPr>
              <a:t> 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Если систематически использовать метод наглядно – практического моделирования, то:</a:t>
            </a:r>
            <a:endParaRPr lang="ru-RU" sz="24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79512" y="1052736"/>
            <a:ext cx="5184576" cy="4653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расширятся представления ребенка об окружающем мире, 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разовьются психические процессы, 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сформируется связная речь, 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что в дальнейшем приведет: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к развитию познавательной активности и коммуникативных навыков, которые в свою очередь помогут в социальной адаптации ребенка и его успешности в школе.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332656"/>
            <a:ext cx="561662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«Учите ребёнка каким –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нибудь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неизвестным ему пяти словам – он будет долго и напрасно мучиться, но свяжите двадцать таких слов с картинками, и он их усвоит на лету».</a:t>
            </a:r>
          </a:p>
          <a:p>
            <a:pPr lvl="0" algn="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rgbClr val="C00000"/>
                </a:solidFill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                                                                                        К.Ушинский                                                                    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Comic Sans MS" pitchFamily="66" charset="0"/>
              <a:ea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Users\Таня\Desktop\0_97cb7_91df90b7_XL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38712" y="3343275"/>
            <a:ext cx="3521719" cy="3125526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8964488" cy="6832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</a:rPr>
              <a:t>Рекомендуемая литература:</a:t>
            </a:r>
          </a:p>
          <a:p>
            <a:r>
              <a:rPr lang="ru-RU" b="1" dirty="0" smtClean="0"/>
              <a:t>1.</a:t>
            </a:r>
            <a:r>
              <a:rPr lang="ru-RU" dirty="0" smtClean="0"/>
              <a:t> </a:t>
            </a:r>
            <a:r>
              <a:rPr lang="ru-RU" dirty="0" err="1" smtClean="0"/>
              <a:t>Арбекова</a:t>
            </a:r>
            <a:r>
              <a:rPr lang="ru-RU" dirty="0" smtClean="0"/>
              <a:t> Н.Е. развиваем связную речь у детей 6-7 лет с ОНР. – М.: Издательство ГНОМ, 2010. </a:t>
            </a:r>
          </a:p>
          <a:p>
            <a:r>
              <a:rPr lang="ru-RU" b="1" dirty="0" smtClean="0"/>
              <a:t>2.</a:t>
            </a:r>
            <a:r>
              <a:rPr lang="ru-RU" dirty="0" smtClean="0"/>
              <a:t> Белоусова Л.Е. Научиться пересказывать? Это просто! – СПб.: Издательский Дом «Литера»,2008.</a:t>
            </a:r>
          </a:p>
          <a:p>
            <a:r>
              <a:rPr lang="ru-RU" b="1" dirty="0" smtClean="0"/>
              <a:t>3.</a:t>
            </a:r>
            <a:r>
              <a:rPr lang="ru-RU" dirty="0" smtClean="0"/>
              <a:t> </a:t>
            </a:r>
            <a:r>
              <a:rPr lang="ru-RU" dirty="0" err="1" smtClean="0"/>
              <a:t>Бойкова</a:t>
            </a:r>
            <a:r>
              <a:rPr lang="ru-RU" dirty="0" smtClean="0"/>
              <a:t> С.В. Занятия с логопедом по развитию связной речи у детей (5-7 лет): В помощь учителям – логопедам, воспитателям речевых групп и родителям. – СПб.: КРАО, 2010.</a:t>
            </a:r>
          </a:p>
          <a:p>
            <a:r>
              <a:rPr lang="ru-RU" b="1" dirty="0" smtClean="0"/>
              <a:t>4.</a:t>
            </a:r>
            <a:r>
              <a:rPr lang="ru-RU" dirty="0" smtClean="0"/>
              <a:t> </a:t>
            </a:r>
            <a:r>
              <a:rPr lang="ru-RU" dirty="0" err="1" smtClean="0"/>
              <a:t>Болшева</a:t>
            </a:r>
            <a:r>
              <a:rPr lang="ru-RU" dirty="0" smtClean="0"/>
              <a:t> Т.В. Учимся по сказке. Развитие мышления дошкольников с помощью мнемотехники.- СПб.: Издательство «ДЕТСТВО- ПРЕСС», 2001.</a:t>
            </a:r>
          </a:p>
          <a:p>
            <a:r>
              <a:rPr lang="ru-RU" b="1" dirty="0" smtClean="0"/>
              <a:t>5. </a:t>
            </a:r>
            <a:r>
              <a:rPr lang="ru-RU" dirty="0" err="1" smtClean="0"/>
              <a:t>Боровских</a:t>
            </a:r>
            <a:r>
              <a:rPr lang="ru-RU" dirty="0" smtClean="0"/>
              <a:t> Л.А. Я логично говорю. Тетрадь для развития связной речи детей. – М.: АРКТИ, 2000.</a:t>
            </a:r>
          </a:p>
          <a:p>
            <a:r>
              <a:rPr lang="ru-RU" b="1" dirty="0" smtClean="0"/>
              <a:t>6.</a:t>
            </a:r>
            <a:r>
              <a:rPr lang="ru-RU" dirty="0" smtClean="0"/>
              <a:t> Брежнева Е.А., Брежнев Н.В. Хочу всё знать: Рабочая тетрадь по развитию речи детей старшего дошкольного возраста с методическими рекомендациями: Пособие для логопеда: В 2 ч. – М.: </a:t>
            </a:r>
            <a:r>
              <a:rPr lang="ru-RU" dirty="0" err="1" smtClean="0"/>
              <a:t>Гуманит</a:t>
            </a:r>
            <a:r>
              <a:rPr lang="ru-RU" dirty="0" smtClean="0"/>
              <a:t>. изд. центр ВЛАДОС, 2003.</a:t>
            </a:r>
          </a:p>
          <a:p>
            <a:r>
              <a:rPr lang="ru-RU" b="1" dirty="0" smtClean="0"/>
              <a:t>7. </a:t>
            </a:r>
            <a:r>
              <a:rPr lang="ru-RU" dirty="0" err="1" smtClean="0"/>
              <a:t>ВасильеваС.А</a:t>
            </a:r>
            <a:r>
              <a:rPr lang="ru-RU" dirty="0" smtClean="0"/>
              <a:t>. Рабочая тетрадь по развитию речи дошкольников. – М.: Школа – Пресс, 1999.</a:t>
            </a:r>
          </a:p>
          <a:p>
            <a:r>
              <a:rPr lang="ru-RU" b="1" dirty="0" smtClean="0"/>
              <a:t>8.</a:t>
            </a:r>
            <a:r>
              <a:rPr lang="ru-RU" dirty="0" smtClean="0"/>
              <a:t> </a:t>
            </a:r>
            <a:r>
              <a:rPr lang="ru-RU" dirty="0" err="1" smtClean="0"/>
              <a:t>Глухов</a:t>
            </a:r>
            <a:r>
              <a:rPr lang="ru-RU" dirty="0" smtClean="0"/>
              <a:t> В.П. Формирование связной речи детей дошкольного возраста с общим  речевым недоразвитием. – М.: АРКТИ, 2002.</a:t>
            </a:r>
          </a:p>
          <a:p>
            <a:r>
              <a:rPr lang="ru-RU" b="1" dirty="0" smtClean="0"/>
              <a:t>9. </a:t>
            </a:r>
            <a:r>
              <a:rPr lang="ru-RU" dirty="0" err="1" smtClean="0"/>
              <a:t>ТеремковаН.Э</a:t>
            </a:r>
            <a:r>
              <a:rPr lang="ru-RU" dirty="0" smtClean="0"/>
              <a:t>. Логопедические домашние задания для детей 5 – 7 </a:t>
            </a:r>
            <a:r>
              <a:rPr lang="ru-RU" dirty="0" err="1" smtClean="0"/>
              <a:t>тлет</a:t>
            </a:r>
            <a:r>
              <a:rPr lang="ru-RU" dirty="0" smtClean="0"/>
              <a:t> с ОНР. – М.: Издательство «ГНОМ и Д», 2005.</a:t>
            </a:r>
          </a:p>
          <a:p>
            <a:r>
              <a:rPr lang="ru-RU" b="1" dirty="0" smtClean="0"/>
              <a:t>10.</a:t>
            </a:r>
            <a:r>
              <a:rPr lang="ru-RU" dirty="0" smtClean="0"/>
              <a:t> Ткаченко Т.А. Схемы для составления дошкольниками описательных и сравнительных рассказов. Приложение к пособиям «Учим говорить правильно» - М.: Издательство ГНОМ  и Д, 2001.</a:t>
            </a:r>
            <a:endParaRPr lang="ru-RU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Oval 1"/>
          <p:cNvSpPr>
            <a:spLocks noChangeArrowheads="1"/>
          </p:cNvSpPr>
          <p:nvPr/>
        </p:nvSpPr>
        <p:spPr bwMode="auto">
          <a:xfrm>
            <a:off x="971600" y="1484784"/>
            <a:ext cx="1060797" cy="947886"/>
          </a:xfrm>
          <a:prstGeom prst="ellipse">
            <a:avLst/>
          </a:prstGeom>
          <a:solidFill>
            <a:srgbClr val="FF00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770" name="AutoShape 2"/>
          <p:cNvSpPr>
            <a:spLocks noChangeArrowheads="1"/>
          </p:cNvSpPr>
          <p:nvPr/>
        </p:nvSpPr>
        <p:spPr bwMode="auto">
          <a:xfrm>
            <a:off x="1043608" y="2780928"/>
            <a:ext cx="1054125" cy="1058341"/>
          </a:xfrm>
          <a:prstGeom prst="triangle">
            <a:avLst>
              <a:gd name="adj" fmla="val 50000"/>
            </a:avLst>
          </a:prstGeom>
          <a:solidFill>
            <a:srgbClr val="0070C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Oval 1"/>
          <p:cNvSpPr>
            <a:spLocks noChangeArrowheads="1"/>
          </p:cNvSpPr>
          <p:nvPr/>
        </p:nvSpPr>
        <p:spPr bwMode="auto">
          <a:xfrm>
            <a:off x="2987824" y="1484784"/>
            <a:ext cx="1060797" cy="947886"/>
          </a:xfrm>
          <a:prstGeom prst="ellipse">
            <a:avLst/>
          </a:prstGeom>
          <a:solidFill>
            <a:srgbClr val="FF00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Oval 1"/>
          <p:cNvSpPr>
            <a:spLocks noChangeArrowheads="1"/>
          </p:cNvSpPr>
          <p:nvPr/>
        </p:nvSpPr>
        <p:spPr bwMode="auto">
          <a:xfrm>
            <a:off x="2987824" y="2708920"/>
            <a:ext cx="1060797" cy="947886"/>
          </a:xfrm>
          <a:prstGeom prst="ellipse">
            <a:avLst/>
          </a:prstGeom>
          <a:solidFill>
            <a:srgbClr val="FF00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Oval 1"/>
          <p:cNvSpPr>
            <a:spLocks noChangeArrowheads="1"/>
          </p:cNvSpPr>
          <p:nvPr/>
        </p:nvSpPr>
        <p:spPr bwMode="auto">
          <a:xfrm>
            <a:off x="1043608" y="4149080"/>
            <a:ext cx="1060797" cy="947886"/>
          </a:xfrm>
          <a:prstGeom prst="ellipse">
            <a:avLst/>
          </a:prstGeom>
          <a:solidFill>
            <a:srgbClr val="FF00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2"/>
          <p:cNvSpPr>
            <a:spLocks noChangeArrowheads="1"/>
          </p:cNvSpPr>
          <p:nvPr/>
        </p:nvSpPr>
        <p:spPr bwMode="auto">
          <a:xfrm>
            <a:off x="1043608" y="5373216"/>
            <a:ext cx="1054125" cy="1058341"/>
          </a:xfrm>
          <a:prstGeom prst="triangle">
            <a:avLst>
              <a:gd name="adj" fmla="val 50000"/>
            </a:avLst>
          </a:prstGeom>
          <a:solidFill>
            <a:srgbClr val="0070C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AutoShape 2"/>
          <p:cNvSpPr>
            <a:spLocks noChangeArrowheads="1"/>
          </p:cNvSpPr>
          <p:nvPr/>
        </p:nvSpPr>
        <p:spPr bwMode="auto">
          <a:xfrm>
            <a:off x="3059832" y="3933056"/>
            <a:ext cx="1054125" cy="1058341"/>
          </a:xfrm>
          <a:prstGeom prst="triangle">
            <a:avLst>
              <a:gd name="adj" fmla="val 50000"/>
            </a:avLst>
          </a:prstGeom>
          <a:solidFill>
            <a:srgbClr val="0070C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" name="AutoShape 2"/>
          <p:cNvSpPr>
            <a:spLocks noChangeArrowheads="1"/>
          </p:cNvSpPr>
          <p:nvPr/>
        </p:nvSpPr>
        <p:spPr bwMode="auto">
          <a:xfrm>
            <a:off x="3059832" y="5301208"/>
            <a:ext cx="1054125" cy="1058341"/>
          </a:xfrm>
          <a:prstGeom prst="triangle">
            <a:avLst>
              <a:gd name="adj" fmla="val 50000"/>
            </a:avLst>
          </a:prstGeom>
          <a:solidFill>
            <a:srgbClr val="0070C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2267744" y="188640"/>
            <a:ext cx="39604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ДЫХАТЕЛЬНАЯ ГИМНАСТИКА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99592" y="908720"/>
            <a:ext cx="320953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  вдох                       выдох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AutoShape 2"/>
          <p:cNvSpPr>
            <a:spLocks noChangeArrowheads="1"/>
          </p:cNvSpPr>
          <p:nvPr/>
        </p:nvSpPr>
        <p:spPr bwMode="auto">
          <a:xfrm>
            <a:off x="6588224" y="4725144"/>
            <a:ext cx="622077" cy="648072"/>
          </a:xfrm>
          <a:prstGeom prst="triangle">
            <a:avLst>
              <a:gd name="adj" fmla="val 50000"/>
            </a:avLst>
          </a:prstGeom>
          <a:solidFill>
            <a:srgbClr val="0070C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3" name="Oval 1"/>
          <p:cNvSpPr>
            <a:spLocks noChangeArrowheads="1"/>
          </p:cNvSpPr>
          <p:nvPr/>
        </p:nvSpPr>
        <p:spPr bwMode="auto">
          <a:xfrm>
            <a:off x="6660232" y="5877272"/>
            <a:ext cx="628749" cy="576064"/>
          </a:xfrm>
          <a:prstGeom prst="ellipse">
            <a:avLst/>
          </a:prstGeom>
          <a:solidFill>
            <a:srgbClr val="FF00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7524328" y="4869160"/>
            <a:ext cx="8640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- нос</a:t>
            </a:r>
            <a:endParaRPr lang="ru-RU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7596336" y="6021288"/>
            <a:ext cx="6480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- рот</a:t>
            </a:r>
            <a:endParaRPr lang="ru-RU" b="1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4524271_upr_dl_glaz (696x700, 23Kb)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772816"/>
            <a:ext cx="3312368" cy="41044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763688" y="620688"/>
            <a:ext cx="51845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ГИМНАСТИКА ДЛЯ ГЛАЗ</a:t>
            </a:r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1745" name="Picture 1" descr="C:\Users\Таня\Desktop\img06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8064" y="1700808"/>
            <a:ext cx="2989545" cy="4113678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55776" y="260648"/>
            <a:ext cx="38164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РЕЧЕВАЯ ЗАРЯДКА</a:t>
            </a:r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467544" y="836711"/>
          <a:ext cx="8136903" cy="5688632"/>
        </p:xfrm>
        <a:graphic>
          <a:graphicData uri="http://schemas.openxmlformats.org/drawingml/2006/table">
            <a:tbl>
              <a:tblPr/>
              <a:tblGrid>
                <a:gridCol w="1276329"/>
                <a:gridCol w="1136599"/>
                <a:gridCol w="1153880"/>
                <a:gridCol w="1113392"/>
                <a:gridCol w="1072907"/>
                <a:gridCol w="1154373"/>
                <a:gridCol w="1229423"/>
              </a:tblGrid>
              <a:tr h="82277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283" marR="252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283" marR="252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283" marR="252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283" marR="252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283" marR="252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283" marR="252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400"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72453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283" marR="252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283" marR="252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283" marR="252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283" marR="252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283" marR="252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283" marR="252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400"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404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283" marR="252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283" marR="252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283" marR="252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283" marR="252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283" marR="252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283" marR="252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283" marR="252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129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283" marR="252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283" marR="252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283" marR="252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283" marR="252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283" marR="252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283" marR="252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283" marR="252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1461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283" marR="252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283" marR="252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283" marR="252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283" marR="252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283" marR="252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283" marR="252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400" dirty="0"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6003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283" marR="252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283" marR="252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283" marR="252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283" marR="252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283" marR="252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b="1" cap="none" spc="0" dirty="0">
                          <a:ln w="10541" cmpd="sng">
                            <a:solidFill>
                              <a:schemeClr val="accent1">
                                <a:shade val="88000"/>
                                <a:satMod val="11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1">
                                  <a:tint val="40000"/>
                                  <a:satMod val="250000"/>
                                </a:schemeClr>
                              </a:gs>
                              <a:gs pos="9000">
                                <a:schemeClr val="accent1">
                                  <a:tint val="52000"/>
                                  <a:satMod val="300000"/>
                                </a:schemeClr>
                              </a:gs>
                              <a:gs pos="50000">
                                <a:schemeClr val="accent1">
                                  <a:shade val="20000"/>
                                  <a:satMod val="300000"/>
                                </a:schemeClr>
                              </a:gs>
                              <a:gs pos="79000">
                                <a:schemeClr val="accent1">
                                  <a:tint val="52000"/>
                                  <a:satMod val="300000"/>
                                </a:schemeClr>
                              </a:gs>
                              <a:gs pos="100000">
                                <a:schemeClr val="accent1">
                                  <a:tint val="40000"/>
                                  <a:satMod val="250000"/>
                                </a:schemeClr>
                              </a:gs>
                            </a:gsLst>
                            <a:lin ang="5400000"/>
                          </a:gra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25283" marR="252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283" marR="252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272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283" marR="252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283" marR="252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283" marR="252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283" marR="252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283" marR="252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283" marR="252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283" marR="252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5861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283" marR="252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283" marR="252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283" marR="252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283" marR="252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283" marR="252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283" marR="252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400" dirty="0"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33844" name="Рисунок 2" descr="globus-fizyczny-o-25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5301" t="14685" r="20273" b="17603"/>
          <a:stretch>
            <a:fillRect/>
          </a:stretch>
        </p:blipFill>
        <p:spPr bwMode="auto">
          <a:xfrm>
            <a:off x="2051720" y="836712"/>
            <a:ext cx="638399" cy="792088"/>
          </a:xfrm>
          <a:prstGeom prst="rect">
            <a:avLst/>
          </a:prstGeom>
          <a:noFill/>
        </p:spPr>
      </p:pic>
      <p:pic>
        <p:nvPicPr>
          <p:cNvPr id="33843" name="Рисунок 3" descr="vintage-red-phone-buttons-dial-ring-isolated-white-background-monochromatic-line-art-retro-design-vector-illustration-46645259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923" t="14851" r="5515" b="2969"/>
          <a:stretch>
            <a:fillRect/>
          </a:stretch>
        </p:blipFill>
        <p:spPr bwMode="auto">
          <a:xfrm>
            <a:off x="3059832" y="908720"/>
            <a:ext cx="761181" cy="702175"/>
          </a:xfrm>
          <a:prstGeom prst="rect">
            <a:avLst/>
          </a:prstGeom>
          <a:noFill/>
        </p:spPr>
      </p:pic>
      <p:pic>
        <p:nvPicPr>
          <p:cNvPr id="33842" name="Рисунок 6" descr="kak-risovat-pistolet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139952" y="1052735"/>
            <a:ext cx="880912" cy="601257"/>
          </a:xfrm>
          <a:prstGeom prst="rect">
            <a:avLst/>
          </a:prstGeom>
          <a:noFill/>
        </p:spPr>
      </p:pic>
      <p:pic>
        <p:nvPicPr>
          <p:cNvPr id="33841" name="Рисунок 7" descr="9162618044446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679" t="8333" r="8882" b="7143"/>
          <a:stretch>
            <a:fillRect/>
          </a:stretch>
        </p:blipFill>
        <p:spPr bwMode="auto">
          <a:xfrm>
            <a:off x="5364088" y="908720"/>
            <a:ext cx="674142" cy="692696"/>
          </a:xfrm>
          <a:prstGeom prst="rect">
            <a:avLst/>
          </a:prstGeom>
          <a:noFill/>
        </p:spPr>
      </p:pic>
      <p:pic>
        <p:nvPicPr>
          <p:cNvPr id="33840" name="Рисунок 8" descr="224603836_w200_h200_021_naturmort_v_pole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444208" y="908720"/>
            <a:ext cx="496830" cy="692696"/>
          </a:xfrm>
          <a:prstGeom prst="rect">
            <a:avLst/>
          </a:prstGeom>
          <a:noFill/>
        </p:spPr>
      </p:pic>
      <p:pic>
        <p:nvPicPr>
          <p:cNvPr id="33839" name="Рисунок 10" descr="f_49d49f445bd0d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5617" t="20969" r="9882" b="29031"/>
          <a:stretch>
            <a:fillRect/>
          </a:stretch>
        </p:blipFill>
        <p:spPr bwMode="auto">
          <a:xfrm>
            <a:off x="755576" y="1700808"/>
            <a:ext cx="800426" cy="576064"/>
          </a:xfrm>
          <a:prstGeom prst="rect">
            <a:avLst/>
          </a:prstGeom>
          <a:noFill/>
        </p:spPr>
      </p:pic>
      <p:pic>
        <p:nvPicPr>
          <p:cNvPr id="33837" name="Рисунок 12" descr="airplaine_pictures_for_kids_18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915816" y="1700808"/>
            <a:ext cx="1110385" cy="576064"/>
          </a:xfrm>
          <a:prstGeom prst="rect">
            <a:avLst/>
          </a:prstGeom>
          <a:noFill/>
        </p:spPr>
      </p:pic>
      <p:pic>
        <p:nvPicPr>
          <p:cNvPr id="33834" name="Рисунок 16" descr="c2d8de3ab664d98a07bb4b8b29244a1d_thumb_1680x1280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AFEFF"/>
              </a:clrFrom>
              <a:clrTo>
                <a:srgbClr val="FAFEFF">
                  <a:alpha val="0"/>
                </a:srgbClr>
              </a:clrTo>
            </a:clrChange>
          </a:blip>
          <a:srcRect l="11607"/>
          <a:stretch>
            <a:fillRect/>
          </a:stretch>
        </p:blipFill>
        <p:spPr bwMode="auto">
          <a:xfrm>
            <a:off x="6497761" y="1628800"/>
            <a:ext cx="533798" cy="792088"/>
          </a:xfrm>
          <a:prstGeom prst="rect">
            <a:avLst/>
          </a:prstGeom>
          <a:noFill/>
        </p:spPr>
      </p:pic>
      <p:pic>
        <p:nvPicPr>
          <p:cNvPr id="33833" name="Рисунок 17" descr="1192019_krasivye-cifry-dlya-detei-v-kartinkah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827584" y="2420888"/>
            <a:ext cx="482037" cy="648072"/>
          </a:xfrm>
          <a:prstGeom prst="rect">
            <a:avLst/>
          </a:prstGeom>
          <a:noFill/>
        </p:spPr>
      </p:pic>
      <p:pic>
        <p:nvPicPr>
          <p:cNvPr id="33832" name="Рисунок 18" descr="Mouse-clip-art-1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1907704" y="2492896"/>
            <a:ext cx="581499" cy="576064"/>
          </a:xfrm>
          <a:prstGeom prst="rect">
            <a:avLst/>
          </a:prstGeom>
          <a:noFill/>
        </p:spPr>
      </p:pic>
      <p:pic>
        <p:nvPicPr>
          <p:cNvPr id="33831" name="Рисунок 19" descr="19890298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3275856" y="2492896"/>
            <a:ext cx="430949" cy="576064"/>
          </a:xfrm>
          <a:prstGeom prst="rect">
            <a:avLst/>
          </a:prstGeom>
          <a:noFill/>
        </p:spPr>
      </p:pic>
      <p:pic>
        <p:nvPicPr>
          <p:cNvPr id="33830" name="Рисунок 20" descr="книга"/>
          <p:cNvPicPr>
            <a:picLocks noChangeAspect="1" noChangeArrowheads="1"/>
          </p:cNvPicPr>
          <p:nvPr/>
        </p:nvPicPr>
        <p:blipFill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093932" y="2420888"/>
            <a:ext cx="982124" cy="648072"/>
          </a:xfrm>
          <a:prstGeom prst="rect">
            <a:avLst/>
          </a:prstGeom>
          <a:noFill/>
        </p:spPr>
      </p:pic>
      <p:pic>
        <p:nvPicPr>
          <p:cNvPr id="33829" name="Рисунок 21" descr="282166-1"/>
          <p:cNvPicPr>
            <a:picLocks noChangeAspect="1" noChangeArrowheads="1"/>
          </p:cNvPicPr>
          <p:nvPr/>
        </p:nvPicPr>
        <p:blipFill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5256" t="8961" r="16641" b="8755"/>
          <a:stretch>
            <a:fillRect/>
          </a:stretch>
        </p:blipFill>
        <p:spPr bwMode="auto">
          <a:xfrm>
            <a:off x="5508104" y="2420888"/>
            <a:ext cx="446518" cy="720518"/>
          </a:xfrm>
          <a:prstGeom prst="rect">
            <a:avLst/>
          </a:prstGeom>
          <a:noFill/>
        </p:spPr>
      </p:pic>
      <p:pic>
        <p:nvPicPr>
          <p:cNvPr id="33828" name="Рисунок 22" descr="Actions-help-hint-icon"/>
          <p:cNvPicPr>
            <a:picLocks noChangeAspect="1" noChangeArrowheads="1"/>
          </p:cNvPicPr>
          <p:nvPr/>
        </p:nvPicPr>
        <p:blipFill>
          <a:blip r:embed="rId15" cstate="print"/>
          <a:srcRect l="14285" r="12698"/>
          <a:stretch>
            <a:fillRect/>
          </a:stretch>
        </p:blipFill>
        <p:spPr bwMode="auto">
          <a:xfrm>
            <a:off x="6516216" y="2420887"/>
            <a:ext cx="484140" cy="665693"/>
          </a:xfrm>
          <a:prstGeom prst="rect">
            <a:avLst/>
          </a:prstGeom>
          <a:noFill/>
        </p:spPr>
      </p:pic>
      <p:pic>
        <p:nvPicPr>
          <p:cNvPr id="33827" name="Рисунок 23" descr="hello_html_2ad6b037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7668344" y="2420888"/>
            <a:ext cx="588304" cy="620688"/>
          </a:xfrm>
          <a:prstGeom prst="rect">
            <a:avLst/>
          </a:prstGeom>
          <a:noFill/>
        </p:spPr>
      </p:pic>
      <p:pic>
        <p:nvPicPr>
          <p:cNvPr id="33826" name="Рисунок 24" descr="stul_mini"/>
          <p:cNvPicPr>
            <a:picLocks noChangeAspect="1" noChangeArrowheads="1"/>
          </p:cNvPicPr>
          <p:nvPr/>
        </p:nvPicPr>
        <p:blipFill>
          <a:blip r:embed="rId1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71600" y="3068960"/>
            <a:ext cx="411996" cy="692696"/>
          </a:xfrm>
          <a:prstGeom prst="rect">
            <a:avLst/>
          </a:prstGeom>
          <a:noFill/>
        </p:spPr>
      </p:pic>
      <p:pic>
        <p:nvPicPr>
          <p:cNvPr id="33825" name="Рисунок 25" descr="d6b8ed94ff99bfae603fb9864112f0ee"/>
          <p:cNvPicPr>
            <a:picLocks noChangeAspect="1" noChangeArrowheads="1"/>
          </p:cNvPicPr>
          <p:nvPr/>
        </p:nvPicPr>
        <p:blipFill>
          <a:blip r:embed="rId1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9091"/>
          <a:stretch>
            <a:fillRect/>
          </a:stretch>
        </p:blipFill>
        <p:spPr bwMode="auto">
          <a:xfrm>
            <a:off x="1834946" y="3140968"/>
            <a:ext cx="839050" cy="576064"/>
          </a:xfrm>
          <a:prstGeom prst="rect">
            <a:avLst/>
          </a:prstGeom>
          <a:noFill/>
        </p:spPr>
      </p:pic>
      <p:pic>
        <p:nvPicPr>
          <p:cNvPr id="33824" name="Рисунок 26" descr="star-picture-color"/>
          <p:cNvPicPr>
            <a:picLocks noChangeAspect="1" noChangeArrowheads="1"/>
          </p:cNvPicPr>
          <p:nvPr/>
        </p:nvPicPr>
        <p:blipFill>
          <a:blip r:embed="rId19" cstate="print"/>
          <a:srcRect l="14961" r="14648"/>
          <a:stretch>
            <a:fillRect/>
          </a:stretch>
        </p:blipFill>
        <p:spPr bwMode="auto">
          <a:xfrm>
            <a:off x="3131840" y="3068960"/>
            <a:ext cx="584413" cy="576064"/>
          </a:xfrm>
          <a:prstGeom prst="rect">
            <a:avLst/>
          </a:prstGeom>
          <a:noFill/>
        </p:spPr>
      </p:pic>
      <p:pic>
        <p:nvPicPr>
          <p:cNvPr id="33823" name="Рисунок 27" descr="48688806"/>
          <p:cNvPicPr>
            <a:picLocks noChangeAspect="1" noChangeArrowheads="1"/>
          </p:cNvPicPr>
          <p:nvPr/>
        </p:nvPicPr>
        <p:blipFill>
          <a:blip r:embed="rId2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490" t="7407" r="6322"/>
          <a:stretch>
            <a:fillRect/>
          </a:stretch>
        </p:blipFill>
        <p:spPr bwMode="auto">
          <a:xfrm>
            <a:off x="4283968" y="3140968"/>
            <a:ext cx="712229" cy="548680"/>
          </a:xfrm>
          <a:prstGeom prst="rect">
            <a:avLst/>
          </a:prstGeom>
          <a:noFill/>
        </p:spPr>
      </p:pic>
      <p:pic>
        <p:nvPicPr>
          <p:cNvPr id="33822" name="Рисунок 28" descr="img_big_48897"/>
          <p:cNvPicPr>
            <a:picLocks noChangeAspect="1" noChangeArrowheads="1"/>
          </p:cNvPicPr>
          <p:nvPr/>
        </p:nvPicPr>
        <p:blipFill>
          <a:blip r:embed="rId2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5994" r="10583"/>
          <a:stretch>
            <a:fillRect/>
          </a:stretch>
        </p:blipFill>
        <p:spPr bwMode="auto">
          <a:xfrm flipH="1">
            <a:off x="5508104" y="3140968"/>
            <a:ext cx="443238" cy="601828"/>
          </a:xfrm>
          <a:prstGeom prst="rect">
            <a:avLst/>
          </a:prstGeom>
          <a:noFill/>
        </p:spPr>
      </p:pic>
      <p:pic>
        <p:nvPicPr>
          <p:cNvPr id="33821" name="Рисунок 29" descr="tmp751110723869868034"/>
          <p:cNvPicPr>
            <a:picLocks noChangeAspect="1" noChangeArrowheads="1"/>
          </p:cNvPicPr>
          <p:nvPr/>
        </p:nvPicPr>
        <p:blipFill>
          <a:blip r:embed="rId2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44208" y="3140968"/>
            <a:ext cx="664747" cy="548680"/>
          </a:xfrm>
          <a:prstGeom prst="rect">
            <a:avLst/>
          </a:prstGeom>
          <a:noFill/>
        </p:spPr>
      </p:pic>
      <p:pic>
        <p:nvPicPr>
          <p:cNvPr id="33820" name="Рисунок 30" descr="agadav02n"/>
          <p:cNvPicPr>
            <a:picLocks noChangeAspect="1" noChangeArrowheads="1"/>
          </p:cNvPicPr>
          <p:nvPr/>
        </p:nvPicPr>
        <p:blipFill>
          <a:blip r:embed="rId23" cstate="print">
            <a:clrChange>
              <a:clrFrom>
                <a:srgbClr val="F1F1F1"/>
              </a:clrFrom>
              <a:clrTo>
                <a:srgbClr val="F1F1F1">
                  <a:alpha val="0"/>
                </a:srgbClr>
              </a:clrTo>
            </a:clrChange>
          </a:blip>
          <a:srcRect t="19403" b="13432"/>
          <a:stretch>
            <a:fillRect/>
          </a:stretch>
        </p:blipFill>
        <p:spPr bwMode="auto">
          <a:xfrm>
            <a:off x="7596336" y="3212976"/>
            <a:ext cx="818778" cy="467873"/>
          </a:xfrm>
          <a:prstGeom prst="rect">
            <a:avLst/>
          </a:prstGeom>
          <a:noFill/>
        </p:spPr>
      </p:pic>
      <p:pic>
        <p:nvPicPr>
          <p:cNvPr id="33816" name="Рисунок 44" descr="sani_mini"/>
          <p:cNvPicPr>
            <a:picLocks noChangeAspect="1" noChangeArrowheads="1"/>
          </p:cNvPicPr>
          <p:nvPr/>
        </p:nvPicPr>
        <p:blipFill>
          <a:blip r:embed="rId2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89112" y="3789040"/>
            <a:ext cx="989474" cy="576064"/>
          </a:xfrm>
          <a:prstGeom prst="rect">
            <a:avLst/>
          </a:prstGeom>
          <a:noFill/>
        </p:spPr>
      </p:pic>
      <p:pic>
        <p:nvPicPr>
          <p:cNvPr id="33814" name="Рисунок 46" descr="97983614"/>
          <p:cNvPicPr>
            <a:picLocks noChangeAspect="1" noChangeArrowheads="1"/>
          </p:cNvPicPr>
          <p:nvPr/>
        </p:nvPicPr>
        <p:blipFill>
          <a:blip r:embed="rId2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220072" y="3789040"/>
            <a:ext cx="883298" cy="576064"/>
          </a:xfrm>
          <a:prstGeom prst="rect">
            <a:avLst/>
          </a:prstGeom>
          <a:noFill/>
        </p:spPr>
      </p:pic>
      <p:pic>
        <p:nvPicPr>
          <p:cNvPr id="33811" name="Рисунок 52" descr="dream-house-149899_960_720"/>
          <p:cNvPicPr>
            <a:picLocks noChangeAspect="1" noChangeArrowheads="1"/>
          </p:cNvPicPr>
          <p:nvPr/>
        </p:nvPicPr>
        <p:blipFill>
          <a:blip r:embed="rId26" cstate="print"/>
          <a:srcRect l="14418" r="8296"/>
          <a:stretch>
            <a:fillRect/>
          </a:stretch>
        </p:blipFill>
        <p:spPr bwMode="auto">
          <a:xfrm>
            <a:off x="827584" y="4365104"/>
            <a:ext cx="539621" cy="650200"/>
          </a:xfrm>
          <a:prstGeom prst="rect">
            <a:avLst/>
          </a:prstGeom>
          <a:noFill/>
        </p:spPr>
      </p:pic>
      <p:pic>
        <p:nvPicPr>
          <p:cNvPr id="33809" name="Рисунок 54" descr="0_8d68a_c68ee4f9_orig"/>
          <p:cNvPicPr>
            <a:picLocks noChangeAspect="1" noChangeArrowheads="1"/>
          </p:cNvPicPr>
          <p:nvPr/>
        </p:nvPicPr>
        <p:blipFill>
          <a:blip r:embed="rId27" cstate="print"/>
          <a:srcRect/>
          <a:stretch>
            <a:fillRect/>
          </a:stretch>
        </p:blipFill>
        <p:spPr bwMode="auto">
          <a:xfrm>
            <a:off x="3059832" y="4365104"/>
            <a:ext cx="786562" cy="620688"/>
          </a:xfrm>
          <a:prstGeom prst="rect">
            <a:avLst/>
          </a:prstGeom>
          <a:noFill/>
        </p:spPr>
      </p:pic>
      <p:pic>
        <p:nvPicPr>
          <p:cNvPr id="33808" name="Рисунок 55" descr="16fd4bae8a0b"/>
          <p:cNvPicPr>
            <a:picLocks noChangeAspect="1" noChangeArrowheads="1"/>
          </p:cNvPicPr>
          <p:nvPr/>
        </p:nvPicPr>
        <p:blipFill>
          <a:blip r:embed="rId28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9495380">
            <a:off x="4054935" y="4541815"/>
            <a:ext cx="1029294" cy="469359"/>
          </a:xfrm>
          <a:prstGeom prst="rect">
            <a:avLst/>
          </a:prstGeom>
          <a:noFill/>
        </p:spPr>
      </p:pic>
      <p:pic>
        <p:nvPicPr>
          <p:cNvPr id="33806" name="Рисунок 57" descr="1447062817_drova"/>
          <p:cNvPicPr>
            <a:picLocks noChangeAspect="1" noChangeArrowheads="1"/>
          </p:cNvPicPr>
          <p:nvPr/>
        </p:nvPicPr>
        <p:blipFill>
          <a:blip r:embed="rId29" cstate="print"/>
          <a:srcRect l="13020" r="13968"/>
          <a:stretch>
            <a:fillRect/>
          </a:stretch>
        </p:blipFill>
        <p:spPr bwMode="auto">
          <a:xfrm>
            <a:off x="7524328" y="4437112"/>
            <a:ext cx="784324" cy="620688"/>
          </a:xfrm>
          <a:prstGeom prst="rect">
            <a:avLst/>
          </a:prstGeom>
          <a:noFill/>
        </p:spPr>
      </p:pic>
      <p:pic>
        <p:nvPicPr>
          <p:cNvPr id="33805" name="Рисунок 58" descr="10446785_w0_h430_senator"/>
          <p:cNvPicPr>
            <a:picLocks noChangeAspect="1" noChangeArrowheads="1"/>
          </p:cNvPicPr>
          <p:nvPr/>
        </p:nvPicPr>
        <p:blipFill>
          <a:blip r:embed="rId30" cstate="print"/>
          <a:srcRect/>
          <a:stretch>
            <a:fillRect/>
          </a:stretch>
        </p:blipFill>
        <p:spPr bwMode="auto">
          <a:xfrm>
            <a:off x="899592" y="5085184"/>
            <a:ext cx="637177" cy="548680"/>
          </a:xfrm>
          <a:prstGeom prst="rect">
            <a:avLst/>
          </a:prstGeom>
          <a:noFill/>
        </p:spPr>
      </p:pic>
      <p:pic>
        <p:nvPicPr>
          <p:cNvPr id="33804" name="Рисунок 59" descr="486621cef7417d68c38e5bd04c64676a"/>
          <p:cNvPicPr>
            <a:picLocks noChangeAspect="1" noChangeArrowheads="1"/>
          </p:cNvPicPr>
          <p:nvPr/>
        </p:nvPicPr>
        <p:blipFill>
          <a:blip r:embed="rId3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15746"/>
          <a:stretch>
            <a:fillRect/>
          </a:stretch>
        </p:blipFill>
        <p:spPr bwMode="auto">
          <a:xfrm>
            <a:off x="1835696" y="5085184"/>
            <a:ext cx="1005480" cy="476672"/>
          </a:xfrm>
          <a:prstGeom prst="rect">
            <a:avLst/>
          </a:prstGeom>
          <a:noFill/>
        </p:spPr>
      </p:pic>
      <p:pic>
        <p:nvPicPr>
          <p:cNvPr id="33803" name="Рисунок 60" descr="img_56d57eee3c244"/>
          <p:cNvPicPr>
            <a:picLocks noChangeAspect="1" noChangeArrowheads="1"/>
          </p:cNvPicPr>
          <p:nvPr/>
        </p:nvPicPr>
        <p:blipFill>
          <a:blip r:embed="rId3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03848" y="5085184"/>
            <a:ext cx="548680" cy="548680"/>
          </a:xfrm>
          <a:prstGeom prst="rect">
            <a:avLst/>
          </a:prstGeom>
          <a:noFill/>
        </p:spPr>
      </p:pic>
      <p:pic>
        <p:nvPicPr>
          <p:cNvPr id="33801" name="Рисунок 62" descr="пластиковые-окна-300x300"/>
          <p:cNvPicPr>
            <a:picLocks noChangeAspect="1" noChangeArrowheads="1"/>
          </p:cNvPicPr>
          <p:nvPr/>
        </p:nvPicPr>
        <p:blipFill>
          <a:blip r:embed="rId33" cstate="print"/>
          <a:srcRect l="9239" t="5746" r="9190"/>
          <a:stretch>
            <a:fillRect/>
          </a:stretch>
        </p:blipFill>
        <p:spPr bwMode="auto">
          <a:xfrm>
            <a:off x="5513941" y="5085184"/>
            <a:ext cx="498219" cy="576064"/>
          </a:xfrm>
          <a:prstGeom prst="rect">
            <a:avLst/>
          </a:prstGeom>
          <a:noFill/>
        </p:spPr>
      </p:pic>
      <p:pic>
        <p:nvPicPr>
          <p:cNvPr id="33800" name="Рисунок 63" descr="candle"/>
          <p:cNvPicPr>
            <a:picLocks noChangeAspect="1" noChangeArrowheads="1"/>
          </p:cNvPicPr>
          <p:nvPr/>
        </p:nvPicPr>
        <p:blipFill>
          <a:blip r:embed="rId34" cstate="print"/>
          <a:srcRect l="20589" r="24921"/>
          <a:stretch>
            <a:fillRect/>
          </a:stretch>
        </p:blipFill>
        <p:spPr bwMode="auto">
          <a:xfrm>
            <a:off x="6588224" y="5013176"/>
            <a:ext cx="374525" cy="688642"/>
          </a:xfrm>
          <a:prstGeom prst="rect">
            <a:avLst/>
          </a:prstGeom>
          <a:noFill/>
        </p:spPr>
      </p:pic>
      <p:pic>
        <p:nvPicPr>
          <p:cNvPr id="33799" name="Рисунок 64" descr="7-6"/>
          <p:cNvPicPr>
            <a:picLocks noChangeAspect="1" noChangeArrowheads="1"/>
          </p:cNvPicPr>
          <p:nvPr/>
        </p:nvPicPr>
        <p:blipFill>
          <a:blip r:embed="rId3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5203" r="27663"/>
          <a:stretch>
            <a:fillRect/>
          </a:stretch>
        </p:blipFill>
        <p:spPr bwMode="auto">
          <a:xfrm>
            <a:off x="7812360" y="5085185"/>
            <a:ext cx="467544" cy="539150"/>
          </a:xfrm>
          <a:prstGeom prst="rect">
            <a:avLst/>
          </a:prstGeom>
          <a:noFill/>
        </p:spPr>
      </p:pic>
      <p:pic>
        <p:nvPicPr>
          <p:cNvPr id="33798" name="Рисунок 65" descr="Love_Heart_symbol_inglow.svg"/>
          <p:cNvPicPr>
            <a:picLocks noChangeAspect="1" noChangeArrowheads="1"/>
          </p:cNvPicPr>
          <p:nvPr/>
        </p:nvPicPr>
        <p:blipFill>
          <a:blip r:embed="rId36" cstate="print"/>
          <a:srcRect l="8791" t="7143" r="5446"/>
          <a:stretch>
            <a:fillRect/>
          </a:stretch>
        </p:blipFill>
        <p:spPr bwMode="auto">
          <a:xfrm>
            <a:off x="755576" y="5733256"/>
            <a:ext cx="739527" cy="733515"/>
          </a:xfrm>
          <a:prstGeom prst="rect">
            <a:avLst/>
          </a:prstGeom>
          <a:noFill/>
        </p:spPr>
      </p:pic>
      <p:pic>
        <p:nvPicPr>
          <p:cNvPr id="33797" name="Рисунок 66" descr="41_1"/>
          <p:cNvPicPr>
            <a:picLocks noChangeAspect="1" noChangeArrowheads="1"/>
          </p:cNvPicPr>
          <p:nvPr/>
        </p:nvPicPr>
        <p:blipFill>
          <a:blip r:embed="rId37" cstate="print">
            <a:clrChange>
              <a:clrFrom>
                <a:srgbClr val="FFFCFD"/>
              </a:clrFrom>
              <a:clrTo>
                <a:srgbClr val="FFFCFD">
                  <a:alpha val="0"/>
                </a:srgbClr>
              </a:clrTo>
            </a:clrChange>
          </a:blip>
          <a:srcRect l="5936" t="10892" r="5591" b="11880"/>
          <a:stretch>
            <a:fillRect/>
          </a:stretch>
        </p:blipFill>
        <p:spPr bwMode="auto">
          <a:xfrm>
            <a:off x="1979712" y="5805264"/>
            <a:ext cx="838126" cy="720080"/>
          </a:xfrm>
          <a:prstGeom prst="rect">
            <a:avLst/>
          </a:prstGeom>
          <a:noFill/>
        </p:spPr>
      </p:pic>
      <p:pic>
        <p:nvPicPr>
          <p:cNvPr id="33796" name="Рисунок 67" descr="109176243_13"/>
          <p:cNvPicPr>
            <a:picLocks noChangeAspect="1" noChangeArrowheads="1"/>
          </p:cNvPicPr>
          <p:nvPr/>
        </p:nvPicPr>
        <p:blipFill>
          <a:blip r:embed="rId38" cstate="print"/>
          <a:srcRect l="9084" t="6580" r="10010"/>
          <a:stretch>
            <a:fillRect/>
          </a:stretch>
        </p:blipFill>
        <p:spPr bwMode="auto">
          <a:xfrm>
            <a:off x="3059832" y="5805264"/>
            <a:ext cx="827584" cy="725728"/>
          </a:xfrm>
          <a:prstGeom prst="rect">
            <a:avLst/>
          </a:prstGeom>
          <a:noFill/>
        </p:spPr>
      </p:pic>
      <p:pic>
        <p:nvPicPr>
          <p:cNvPr id="33795" name="Рисунок 68" descr="pejjzazh"/>
          <p:cNvPicPr>
            <a:picLocks noChangeAspect="1" noChangeArrowheads="1"/>
          </p:cNvPicPr>
          <p:nvPr/>
        </p:nvPicPr>
        <p:blipFill>
          <a:blip r:embed="rId39" cstate="print"/>
          <a:srcRect/>
          <a:stretch>
            <a:fillRect/>
          </a:stretch>
        </p:blipFill>
        <p:spPr bwMode="auto">
          <a:xfrm>
            <a:off x="4067944" y="5733256"/>
            <a:ext cx="1043608" cy="639876"/>
          </a:xfrm>
          <a:prstGeom prst="rect">
            <a:avLst/>
          </a:prstGeom>
          <a:noFill/>
        </p:spPr>
      </p:pic>
      <p:pic>
        <p:nvPicPr>
          <p:cNvPr id="33794" name="Рисунок 69" descr="947161_BIG_0_0"/>
          <p:cNvPicPr>
            <a:picLocks noChangeAspect="1" noChangeArrowheads="1"/>
          </p:cNvPicPr>
          <p:nvPr/>
        </p:nvPicPr>
        <p:blipFill>
          <a:blip r:embed="rId40" cstate="print"/>
          <a:srcRect t="9232" b="12296"/>
          <a:stretch>
            <a:fillRect/>
          </a:stretch>
        </p:blipFill>
        <p:spPr bwMode="auto">
          <a:xfrm>
            <a:off x="5220072" y="5805264"/>
            <a:ext cx="905244" cy="576064"/>
          </a:xfrm>
          <a:prstGeom prst="rect">
            <a:avLst/>
          </a:prstGeom>
          <a:noFill/>
        </p:spPr>
      </p:pic>
      <p:pic>
        <p:nvPicPr>
          <p:cNvPr id="33793" name="Рисунок 74" descr="z_07"/>
          <p:cNvPicPr>
            <a:picLocks noChangeAspect="1" noChangeArrowheads="1"/>
          </p:cNvPicPr>
          <p:nvPr/>
        </p:nvPicPr>
        <p:blipFill>
          <a:blip r:embed="rId41" cstate="print"/>
          <a:srcRect l="1920" r="2538"/>
          <a:stretch>
            <a:fillRect/>
          </a:stretch>
        </p:blipFill>
        <p:spPr bwMode="auto">
          <a:xfrm>
            <a:off x="6444208" y="5877272"/>
            <a:ext cx="827584" cy="627822"/>
          </a:xfrm>
          <a:prstGeom prst="rect">
            <a:avLst/>
          </a:prstGeom>
          <a:noFill/>
        </p:spPr>
      </p:pic>
      <p:pic>
        <p:nvPicPr>
          <p:cNvPr id="4" name="Picture 28" descr="C:\Users\Таня\Desktop\28-300x300.png"/>
          <p:cNvPicPr>
            <a:picLocks noChangeAspect="1" noChangeArrowheads="1"/>
          </p:cNvPicPr>
          <p:nvPr/>
        </p:nvPicPr>
        <p:blipFill>
          <a:blip r:embed="rId42" cstate="print"/>
          <a:srcRect/>
          <a:stretch>
            <a:fillRect/>
          </a:stretch>
        </p:blipFill>
        <p:spPr bwMode="auto">
          <a:xfrm>
            <a:off x="683568" y="836712"/>
            <a:ext cx="772443" cy="772443"/>
          </a:xfrm>
          <a:prstGeom prst="rect">
            <a:avLst/>
          </a:prstGeom>
          <a:noFill/>
        </p:spPr>
      </p:pic>
      <p:pic>
        <p:nvPicPr>
          <p:cNvPr id="5" name="Picture 29" descr="C:\Users\Таня\Desktop\couch-147558_960_720.png"/>
          <p:cNvPicPr>
            <a:picLocks noChangeAspect="1" noChangeArrowheads="1"/>
          </p:cNvPicPr>
          <p:nvPr/>
        </p:nvPicPr>
        <p:blipFill>
          <a:blip r:embed="rId43" cstate="print"/>
          <a:srcRect/>
          <a:stretch>
            <a:fillRect/>
          </a:stretch>
        </p:blipFill>
        <p:spPr bwMode="auto">
          <a:xfrm>
            <a:off x="1835697" y="4509120"/>
            <a:ext cx="864096" cy="432048"/>
          </a:xfrm>
          <a:prstGeom prst="rect">
            <a:avLst/>
          </a:prstGeom>
          <a:noFill/>
        </p:spPr>
      </p:pic>
      <p:pic>
        <p:nvPicPr>
          <p:cNvPr id="6" name="Picture 30" descr="C:\Users\Таня\Desktop\triangle6.png"/>
          <p:cNvPicPr>
            <a:picLocks noChangeAspect="1" noChangeArrowheads="1"/>
          </p:cNvPicPr>
          <p:nvPr/>
        </p:nvPicPr>
        <p:blipFill>
          <a:blip r:embed="rId44" cstate="print"/>
          <a:srcRect/>
          <a:stretch>
            <a:fillRect/>
          </a:stretch>
        </p:blipFill>
        <p:spPr bwMode="auto">
          <a:xfrm>
            <a:off x="5364088" y="4365104"/>
            <a:ext cx="648072" cy="648072"/>
          </a:xfrm>
          <a:prstGeom prst="rect">
            <a:avLst/>
          </a:prstGeom>
          <a:noFill/>
        </p:spPr>
      </p:pic>
      <p:pic>
        <p:nvPicPr>
          <p:cNvPr id="8" name="Picture 32" descr="C:\Users\Таня\Desktop\8283_0-450x450.png"/>
          <p:cNvPicPr>
            <a:picLocks noChangeAspect="1" noChangeArrowheads="1"/>
          </p:cNvPicPr>
          <p:nvPr/>
        </p:nvPicPr>
        <p:blipFill>
          <a:blip r:embed="rId45" cstate="print"/>
          <a:srcRect/>
          <a:stretch>
            <a:fillRect/>
          </a:stretch>
        </p:blipFill>
        <p:spPr bwMode="auto">
          <a:xfrm>
            <a:off x="4283968" y="4941168"/>
            <a:ext cx="792088" cy="792088"/>
          </a:xfrm>
          <a:prstGeom prst="rect">
            <a:avLst/>
          </a:prstGeom>
          <a:noFill/>
        </p:spPr>
      </p:pic>
      <p:sp>
        <p:nvSpPr>
          <p:cNvPr id="63" name="TextBox 62"/>
          <p:cNvSpPr txBox="1"/>
          <p:nvPr/>
        </p:nvSpPr>
        <p:spPr>
          <a:xfrm>
            <a:off x="5292080" y="1484784"/>
            <a:ext cx="792088" cy="101566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6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4</a:t>
            </a:r>
            <a:endParaRPr lang="ru-RU" sz="6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4211960" y="1484784"/>
            <a:ext cx="661726" cy="101566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6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3</a:t>
            </a:r>
            <a:endParaRPr lang="ru-RU" sz="6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1907704" y="3501008"/>
            <a:ext cx="720080" cy="101566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6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4</a:t>
            </a:r>
            <a:endParaRPr lang="ru-RU" sz="6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755576" y="3645024"/>
            <a:ext cx="778744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25</a:t>
            </a:r>
            <a:endParaRPr lang="ru-RU" sz="4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4139952" y="3573016"/>
            <a:ext cx="1008112" cy="92333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10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6372200" y="3645024"/>
            <a:ext cx="1008112" cy="92333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22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9" name="Picture 33" descr="C:\Users\Таня\Desktop\spoon-free-2287295_960_720.png"/>
          <p:cNvPicPr>
            <a:picLocks noChangeAspect="1" noChangeArrowheads="1"/>
          </p:cNvPicPr>
          <p:nvPr/>
        </p:nvPicPr>
        <p:blipFill>
          <a:blip r:embed="rId46" cstate="print"/>
          <a:srcRect/>
          <a:stretch>
            <a:fillRect/>
          </a:stretch>
        </p:blipFill>
        <p:spPr bwMode="auto">
          <a:xfrm rot="17459041">
            <a:off x="1885262" y="1732161"/>
            <a:ext cx="942132" cy="599628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7" name="Picture 3" descr="C:\Users\Таня\Desktop\42047513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pic>
        <p:nvPicPr>
          <p:cNvPr id="36869" name="Picture 5" descr="C:\Users\Таня\Desktop\soleil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731796">
            <a:off x="1097374" y="-191345"/>
            <a:ext cx="4369668" cy="4384233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2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332657"/>
            <a:ext cx="8208912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CC0000"/>
                </a:solidFill>
                <a:effectLst/>
                <a:latin typeface="Times New Roman" pitchFamily="18" charset="0"/>
                <a:ea typeface="Cambria Math" pitchFamily="18" charset="0"/>
                <a:cs typeface="Times New Roman" pitchFamily="18" charset="0"/>
              </a:rPr>
              <a:t>Трудности</a:t>
            </a:r>
            <a:r>
              <a:rPr kumimoji="0" lang="ru-RU" sz="2800" b="1" i="1" u="none" strike="noStrike" cap="none" normalizeH="0" dirty="0" smtClean="0">
                <a:ln>
                  <a:noFill/>
                </a:ln>
                <a:solidFill>
                  <a:srgbClr val="FF0066"/>
                </a:solidFill>
                <a:effectLst/>
                <a:latin typeface="Times New Roman" pitchFamily="18" charset="0"/>
                <a:ea typeface="Cambria Math" pitchFamily="18" charset="0"/>
                <a:cs typeface="Times New Roman" pitchFamily="18" charset="0"/>
              </a:rPr>
              <a:t> </a:t>
            </a:r>
            <a:r>
              <a:rPr kumimoji="0" lang="ru-RU" sz="2800" b="1" i="1" u="none" strike="noStrike" cap="none" normalizeH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mbria Math" pitchFamily="18" charset="0"/>
                <a:cs typeface="Times New Roman" pitchFamily="18" charset="0"/>
              </a:rPr>
              <a:t>детей  в </a:t>
            </a:r>
            <a:r>
              <a:rPr lang="ru-RU" sz="2800" b="1" i="1" dirty="0" smtClean="0">
                <a:solidFill>
                  <a:srgbClr val="C00000"/>
                </a:solidFill>
                <a:latin typeface="Times New Roman" pitchFamily="18" charset="0"/>
                <a:ea typeface="Cambria Math" pitchFamily="18" charset="0"/>
                <a:cs typeface="Times New Roman" pitchFamily="18" charset="0"/>
              </a:rPr>
              <a:t>процессе программирования и воспроизведения </a:t>
            </a:r>
            <a:r>
              <a:rPr kumimoji="0" lang="ru-RU" sz="2800" b="1" i="1" u="none" strike="noStrike" cap="none" normalizeH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mbria Math" pitchFamily="18" charset="0"/>
                <a:cs typeface="Times New Roman" pitchFamily="18" charset="0"/>
              </a:rPr>
              <a:t>связных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i="1" dirty="0" smtClean="0">
                <a:solidFill>
                  <a:srgbClr val="C00000"/>
                </a:solidFill>
                <a:latin typeface="Times New Roman" pitchFamily="18" charset="0"/>
                <a:ea typeface="Cambria Math" pitchFamily="18" charset="0"/>
                <a:cs typeface="Times New Roman" pitchFamily="18" charset="0"/>
              </a:rPr>
              <a:t>    монологических высказываний:</a:t>
            </a:r>
          </a:p>
          <a:p>
            <a:pPr marL="457200" lvl="0" indent="-4572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ru-RU" sz="28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дефицит языковых средств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</a:t>
            </a:r>
          </a:p>
          <a:p>
            <a:pPr marL="457200" lvl="0" indent="-4572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ru-RU" sz="28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трудности актуализации слов, хранения и воспроизведения вербальной информации;</a:t>
            </a:r>
            <a:endParaRPr kumimoji="0" lang="ru-RU" sz="2800" b="0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457200" lvl="0" indent="-4572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отсутствие четкости и </a:t>
            </a:r>
            <a:r>
              <a:rPr lang="ru-RU" sz="28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логической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 последовательности изложения;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</a:p>
          <a:p>
            <a:pPr marL="457200" lvl="0" indent="-4572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преобладание однословных и простых предложений;</a:t>
            </a:r>
          </a:p>
          <a:p>
            <a:pPr marL="457200" lvl="0" indent="-4572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смысловые пропуски; </a:t>
            </a:r>
          </a:p>
          <a:p>
            <a:pPr marL="457200" lvl="0" indent="-4572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длительные паузы на границах фраз или их частей (не несущие смысловой нагрузки).  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Таня\Desktop\PB03067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88641"/>
            <a:ext cx="3744416" cy="2106314"/>
          </a:xfrm>
          <a:prstGeom prst="rect">
            <a:avLst/>
          </a:prstGeom>
          <a:noFill/>
        </p:spPr>
      </p:pic>
      <p:pic>
        <p:nvPicPr>
          <p:cNvPr id="3075" name="Picture 3" descr="C:\Users\Таня\Desktop\sviaznaya_rech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708920"/>
            <a:ext cx="2175288" cy="1601555"/>
          </a:xfrm>
          <a:prstGeom prst="rect">
            <a:avLst/>
          </a:prstGeom>
          <a:noFill/>
        </p:spPr>
      </p:pic>
      <p:pic>
        <p:nvPicPr>
          <p:cNvPr id="3076" name="Picture 4" descr="C:\Users\Таня\Desktop\3 (1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20272" y="476672"/>
            <a:ext cx="1943100" cy="2705100"/>
          </a:xfrm>
          <a:prstGeom prst="rect">
            <a:avLst/>
          </a:prstGeom>
          <a:noFill/>
        </p:spPr>
      </p:pic>
      <p:pic>
        <p:nvPicPr>
          <p:cNvPr id="3081" name="Picture 9" descr="C:\Users\Таня\Desktop\05lab4l8v132272338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139952" y="260648"/>
            <a:ext cx="2784308" cy="2088232"/>
          </a:xfrm>
          <a:prstGeom prst="rect">
            <a:avLst/>
          </a:prstGeom>
          <a:noFill/>
        </p:spPr>
      </p:pic>
      <p:pic>
        <p:nvPicPr>
          <p:cNvPr id="3083" name="Picture 11" descr="C:\Users\Таня\Desktop\3fc962375efb686b1cf2117795d38432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76056" y="2492896"/>
            <a:ext cx="1872208" cy="1926251"/>
          </a:xfrm>
          <a:prstGeom prst="rect">
            <a:avLst/>
          </a:prstGeom>
          <a:noFill/>
        </p:spPr>
      </p:pic>
      <p:pic>
        <p:nvPicPr>
          <p:cNvPr id="3084" name="Picture 12" descr="C:\Users\Таня\Desktop\scrn_big_1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23528" y="4653136"/>
            <a:ext cx="3007563" cy="1872208"/>
          </a:xfrm>
          <a:prstGeom prst="rect">
            <a:avLst/>
          </a:prstGeom>
          <a:noFill/>
        </p:spPr>
      </p:pic>
      <p:pic>
        <p:nvPicPr>
          <p:cNvPr id="3085" name="Picture 13" descr="C:\Users\Таня\Desktop\1861 n0116e razv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267744" y="2636912"/>
            <a:ext cx="2625586" cy="1816906"/>
          </a:xfrm>
          <a:prstGeom prst="rect">
            <a:avLst/>
          </a:prstGeom>
          <a:noFill/>
        </p:spPr>
      </p:pic>
      <p:pic>
        <p:nvPicPr>
          <p:cNvPr id="3088" name="Picture 16" descr="C:\Users\Таня\Desktop\htmlconvd-1kVj0Q5x1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 rot="5400000">
            <a:off x="4252746" y="4180302"/>
            <a:ext cx="2102929" cy="2904582"/>
          </a:xfrm>
          <a:prstGeom prst="rect">
            <a:avLst/>
          </a:prstGeom>
          <a:noFill/>
        </p:spPr>
      </p:pic>
      <p:pic>
        <p:nvPicPr>
          <p:cNvPr id="3089" name="Picture 17" descr="C:\Users\Таня\Desktop\100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982412" y="3645024"/>
            <a:ext cx="1981367" cy="2592288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3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0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0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0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0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0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0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0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0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0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0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0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332656"/>
            <a:ext cx="8424936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</a:pPr>
            <a:r>
              <a:rPr lang="ru-RU" sz="2400" dirty="0" smtClean="0">
                <a:solidFill>
                  <a:srgbClr val="C00000"/>
                </a:solidFill>
                <a:latin typeface="Times New Roman"/>
                <a:ea typeface="Calibri"/>
              </a:rPr>
              <a:t>Средства наглядного моделирования используются при обучении дошкольников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mbria Math" pitchFamily="18" charset="0"/>
                <a:cs typeface="Times New Roman" pitchFamily="18" charset="0"/>
              </a:rPr>
              <a:t>: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  <a:tabLst>
                <a:tab pos="457200" algn="l"/>
              </a:tabLst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mbria Math" pitchFamily="18" charset="0"/>
                <a:cs typeface="Times New Roman" pitchFamily="18" charset="0"/>
              </a:rPr>
              <a:t>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mbria Math" pitchFamily="18" charset="0"/>
                <a:cs typeface="Times New Roman" pitchFamily="18" charset="0"/>
              </a:rPr>
              <a:t>пересказу; 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mbria Math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  <a:tabLst>
                <a:tab pos="457200" algn="l"/>
              </a:tabLs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mbria Math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составлению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рассказов по серии картин, по сюжетной и пейзажной    картине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mbria Math" pitchFamily="18" charset="0"/>
                <a:cs typeface="Times New Roman" pitchFamily="18" charset="0"/>
              </a:rPr>
              <a:t>; 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mbria Math" pitchFamily="18" charset="0"/>
              <a:cs typeface="Times New Roman" pitchFamily="18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  <a:tabLst>
                <a:tab pos="457200" algn="l"/>
              </a:tabLs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mbria Math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составлению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описательного рассказа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о предметах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mbria Math" pitchFamily="18" charset="0"/>
                <a:cs typeface="Times New Roman" pitchFamily="18" charset="0"/>
              </a:rPr>
              <a:t>; 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  <a:tabLst>
                <a:tab pos="457200" algn="l"/>
              </a:tabLst>
            </a:pPr>
            <a:r>
              <a:rPr lang="ru-RU" sz="2400" b="1" dirty="0" smtClean="0">
                <a:solidFill>
                  <a:srgbClr val="000000"/>
                </a:solidFill>
                <a:latin typeface="Times New Roman" pitchFamily="18" charset="0"/>
                <a:ea typeface="Cambria Math" pitchFamily="18" charset="0"/>
                <a:cs typeface="Times New Roman" pitchFamily="18" charset="0"/>
              </a:rPr>
              <a:t> составлению рассказов из личного опыта;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mbria Math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  <a:tabLst>
                <a:tab pos="457200" algn="l"/>
              </a:tabLs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mbria Math" pitchFamily="18" charset="0"/>
                <a:cs typeface="Times New Roman" pitchFamily="18" charset="0"/>
              </a:rPr>
              <a:t> творческому рассказыванию.  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mbria Math" pitchFamily="18" charset="0"/>
              <a:cs typeface="Times New Roman" pitchFamily="18" charset="0"/>
            </a:endParaRPr>
          </a:p>
        </p:txBody>
      </p:sp>
      <p:pic>
        <p:nvPicPr>
          <p:cNvPr id="4098" name="Picture 2" descr="C:\Users\Таня\Desktop\PB01064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3356992"/>
            <a:ext cx="3131840" cy="2028871"/>
          </a:xfrm>
          <a:prstGeom prst="rect">
            <a:avLst/>
          </a:prstGeom>
          <a:noFill/>
        </p:spPr>
      </p:pic>
      <p:pic>
        <p:nvPicPr>
          <p:cNvPr id="4099" name="Picture 3" descr="C:\Users\Таня\Desktop\PB03066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15816" y="4954214"/>
            <a:ext cx="3384376" cy="1903786"/>
          </a:xfrm>
          <a:prstGeom prst="rect">
            <a:avLst/>
          </a:prstGeom>
          <a:noFill/>
        </p:spPr>
      </p:pic>
      <p:pic>
        <p:nvPicPr>
          <p:cNvPr id="4100" name="Picture 4" descr="C:\Users\Таня\Desktop\20150407_10483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40152" y="2996952"/>
            <a:ext cx="2880320" cy="2160240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347864" y="188640"/>
            <a:ext cx="230425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Пересказ</a:t>
            </a:r>
            <a:endParaRPr lang="ru-RU" sz="28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289" name="Rectangle 1"/>
          <p:cNvSpPr>
            <a:spLocks noChangeArrowheads="1"/>
          </p:cNvSpPr>
          <p:nvPr/>
        </p:nvSpPr>
        <p:spPr bwMode="auto">
          <a:xfrm>
            <a:off x="323528" y="580038"/>
            <a:ext cx="8280920" cy="43704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Работа по развитию навыка пересказа предполагает формирование следующих умений: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усвоение принципа замещения, то есть умения обозначать персонажи и основные атрибуты художественного произведения заместителями;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формирование умения передавать события при помощи заместителей (предметное моделирование);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передача последовательности эпизодов в соответствие с расположением заместителей, и начинается с рассказывания знакомых коротких сказок, типа “Репка”, “Колобок” и т.п.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3" name="Picture 1" descr="C:\Users\Таня\Desktop\PB02066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10894" y="3140968"/>
            <a:ext cx="3053594" cy="2808312"/>
          </a:xfrm>
          <a:prstGeom prst="rect">
            <a:avLst/>
          </a:prstGeom>
          <a:noFill/>
        </p:spPr>
      </p:pic>
      <p:pic>
        <p:nvPicPr>
          <p:cNvPr id="8194" name="Picture 2" descr="C:\Users\Таня\Desktop\scrn_big_1 (1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2780928"/>
            <a:ext cx="2592288" cy="3739808"/>
          </a:xfrm>
          <a:prstGeom prst="rect">
            <a:avLst/>
          </a:prstGeom>
          <a:noFill/>
        </p:spPr>
      </p:pic>
      <p:pic>
        <p:nvPicPr>
          <p:cNvPr id="8195" name="Picture 3" descr="C:\Users\Таня\Desktop\sviaznaya_rech1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63888" y="188640"/>
            <a:ext cx="2959008" cy="2395745"/>
          </a:xfrm>
          <a:prstGeom prst="rect">
            <a:avLst/>
          </a:prstGeom>
          <a:noFill/>
        </p:spPr>
      </p:pic>
      <p:pic>
        <p:nvPicPr>
          <p:cNvPr id="8196" name="Picture 4" descr="C:\Users\Таня\Desktop\scrn_big_1 (2)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59832" y="2780928"/>
            <a:ext cx="2794059" cy="3672408"/>
          </a:xfrm>
          <a:prstGeom prst="rect">
            <a:avLst/>
          </a:prstGeom>
          <a:noFill/>
        </p:spPr>
      </p:pic>
      <p:pic>
        <p:nvPicPr>
          <p:cNvPr id="8197" name="Picture 5" descr="C:\Users\Таня\Desktop\593cf866702b4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660232" y="188640"/>
            <a:ext cx="2276372" cy="2376264"/>
          </a:xfrm>
          <a:prstGeom prst="rect">
            <a:avLst/>
          </a:prstGeom>
          <a:noFill/>
        </p:spPr>
      </p:pic>
      <p:pic>
        <p:nvPicPr>
          <p:cNvPr id="8198" name="Picture 6" descr="C:\Users\Таня\Desktop\IMG_2145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51519" y="188640"/>
            <a:ext cx="3127503" cy="2376264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8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Rectangle 1"/>
          <p:cNvSpPr>
            <a:spLocks noChangeArrowheads="1"/>
          </p:cNvSpPr>
          <p:nvPr/>
        </p:nvSpPr>
        <p:spPr bwMode="auto">
          <a:xfrm>
            <a:off x="1907704" y="332656"/>
            <a:ext cx="521194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Рассказ по сюжетной картинке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611560" y="827420"/>
            <a:ext cx="8136904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Работа по формированию навыка рассказывания по картине состоит из 3-х этапов: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выделение значимых для развития сюжета фрагментов картины;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определение взаимосвязи между ними;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объединение фрагментов в единый сюжет.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2" name="Picture 4" descr="C:\Users\Таня\Desktop\700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3717032"/>
            <a:ext cx="2900626" cy="2160240"/>
          </a:xfrm>
          <a:prstGeom prst="rect">
            <a:avLst/>
          </a:prstGeom>
          <a:noFill/>
        </p:spPr>
      </p:pic>
      <p:pic>
        <p:nvPicPr>
          <p:cNvPr id="7173" name="Picture 5" descr="C:\Users\Таня\Desktop\detsad-330586-145605183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20852" y="3861048"/>
            <a:ext cx="2712990" cy="1872208"/>
          </a:xfrm>
          <a:prstGeom prst="rect">
            <a:avLst/>
          </a:prstGeom>
          <a:noFill/>
        </p:spPr>
      </p:pic>
      <p:pic>
        <p:nvPicPr>
          <p:cNvPr id="7175" name="Picture 7" descr="C:\Users\Таня\Desktop\PB01065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5400000">
            <a:off x="3184982" y="3951922"/>
            <a:ext cx="3084860" cy="23270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5" name="Picture 1" descr="C:\Users\Таня\Desktop\700 (2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6030" y="260648"/>
            <a:ext cx="4427554" cy="3312368"/>
          </a:xfrm>
          <a:prstGeom prst="rect">
            <a:avLst/>
          </a:prstGeom>
          <a:noFill/>
        </p:spPr>
      </p:pic>
      <p:pic>
        <p:nvPicPr>
          <p:cNvPr id="6146" name="Picture 2" descr="C:\Users\Таня\Desktop\PB01065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4005064"/>
            <a:ext cx="4423744" cy="2592288"/>
          </a:xfrm>
          <a:prstGeom prst="rect">
            <a:avLst/>
          </a:prstGeom>
          <a:noFill/>
        </p:spPr>
      </p:pic>
      <p:pic>
        <p:nvPicPr>
          <p:cNvPr id="6147" name="Picture 3" descr="C:\Users\Таня\Desktop\PB01066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5400000">
            <a:off x="5360126" y="912682"/>
            <a:ext cx="3328985" cy="2168934"/>
          </a:xfrm>
          <a:prstGeom prst="rect">
            <a:avLst/>
          </a:prstGeom>
          <a:noFill/>
        </p:spPr>
      </p:pic>
      <p:pic>
        <p:nvPicPr>
          <p:cNvPr id="6148" name="Picture 4" descr="C:\Users\Таня\Desktop\PB01065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88024" y="4005064"/>
            <a:ext cx="4178833" cy="252028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1250</TotalTime>
  <Words>896</Words>
  <Application>Microsoft Office PowerPoint</Application>
  <PresentationFormat>Экран (4:3)</PresentationFormat>
  <Paragraphs>107</Paragraphs>
  <Slides>24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1_Тема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</vt:vector>
  </TitlesOfParts>
  <Company>RePack by SPecialiST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Таня</dc:creator>
  <cp:lastModifiedBy>Таня</cp:lastModifiedBy>
  <cp:revision>126</cp:revision>
  <dcterms:created xsi:type="dcterms:W3CDTF">2017-11-05T03:30:04Z</dcterms:created>
  <dcterms:modified xsi:type="dcterms:W3CDTF">2022-03-26T07:52:35Z</dcterms:modified>
</cp:coreProperties>
</file>