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9" r:id="rId4"/>
  </p:sldMasterIdLst>
  <p:handoutMasterIdLst>
    <p:handoutMasterId r:id="rId20"/>
  </p:handoutMasterIdLst>
  <p:sldIdLst>
    <p:sldId id="257" r:id="rId5"/>
    <p:sldId id="260" r:id="rId6"/>
    <p:sldId id="275" r:id="rId7"/>
    <p:sldId id="259" r:id="rId8"/>
    <p:sldId id="266" r:id="rId9"/>
    <p:sldId id="261" r:id="rId10"/>
    <p:sldId id="264" r:id="rId11"/>
    <p:sldId id="272" r:id="rId12"/>
    <p:sldId id="265" r:id="rId13"/>
    <p:sldId id="262" r:id="rId14"/>
    <p:sldId id="268" r:id="rId15"/>
    <p:sldId id="267" r:id="rId16"/>
    <p:sldId id="276" r:id="rId17"/>
    <p:sldId id="277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9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5.png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1.png"/><Relationship Id="rId7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6.png"/><Relationship Id="rId11" Type="http://schemas.openxmlformats.org/officeDocument/2006/relationships/image" Target="../media/image28.png"/><Relationship Id="rId5" Type="http://schemas.openxmlformats.org/officeDocument/2006/relationships/image" Target="../media/image14.png"/><Relationship Id="rId10" Type="http://schemas.openxmlformats.org/officeDocument/2006/relationships/image" Target="../media/image13.png"/><Relationship Id="rId4" Type="http://schemas.openxmlformats.org/officeDocument/2006/relationships/image" Target="../media/image32.png"/><Relationship Id="rId9" Type="http://schemas.openxmlformats.org/officeDocument/2006/relationships/image" Target="../media/image1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9165" y="160118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41" y="5928607"/>
            <a:ext cx="1086121" cy="5692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41" y="249293"/>
            <a:ext cx="798187" cy="524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06" y="1390262"/>
            <a:ext cx="678815" cy="7182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474" y="1031437"/>
            <a:ext cx="762565" cy="1223076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5126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488" y="3856564"/>
            <a:ext cx="606578" cy="6679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004" y="4423435"/>
            <a:ext cx="870858" cy="8648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518" y="1031437"/>
            <a:ext cx="789025" cy="6467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6070" y="3193142"/>
            <a:ext cx="680703" cy="663421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4414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611" y="1153529"/>
            <a:ext cx="1390613" cy="11911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75" y="2281641"/>
            <a:ext cx="795802" cy="12763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881" y="5063752"/>
            <a:ext cx="1108023" cy="5642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762" y="63328"/>
            <a:ext cx="726094" cy="7683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84" y="428151"/>
            <a:ext cx="758559" cy="4943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288" y="6267711"/>
            <a:ext cx="2502011" cy="42539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2498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езуль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679045" y="2569706"/>
            <a:ext cx="5493984" cy="699587"/>
          </a:xfrm>
          <a:prstGeom prst="rect">
            <a:avLst/>
          </a:prstGeom>
        </p:spPr>
        <p:txBody>
          <a:bodyPr/>
          <a:lstStyle>
            <a:lvl1pPr>
              <a:defRPr sz="4000" b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253" y="3701964"/>
            <a:ext cx="1008264" cy="6034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488" y="3856564"/>
            <a:ext cx="606578" cy="66791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518" y="1031437"/>
            <a:ext cx="789025" cy="64674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707" y="144010"/>
            <a:ext cx="798187" cy="52400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421" y="4305451"/>
            <a:ext cx="365839" cy="29189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55" y="3514890"/>
            <a:ext cx="342592" cy="37414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783" y="3126050"/>
            <a:ext cx="331469" cy="77767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555" y="668011"/>
            <a:ext cx="1077995" cy="138791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801" y="1727119"/>
            <a:ext cx="623266" cy="65761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41" y="5928607"/>
            <a:ext cx="1086121" cy="56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81481E-6 C -0.00833 0.00278 -0.01823 0.0051 -0.0237 0.01181 C -0.02904 0.01945 -0.03255 0.02963 -0.03633 0.03982 C -0.04023 0.04977 -0.0401 0.06088 -0.03997 0.07223 C -0.03958 0.08264 -0.03867 0.09468 -0.03359 0.10695 C -0.02969 0.11852 -0.02148 0.13056 -0.01185 0.14121 C -0.00352 0.15163 0.00716 0.16088 0.01823 0.16922 C 0.02917 0.17663 0.04062 0.18311 0.05104 0.18704 C 0.06276 0.19121 0.07344 0.1926 0.08372 0.19028 C 0.09271 0.18843 0.10117 0.18496 0.10755 0.17778 C 0.11328 0.17153 0.11745 0.16065 0.11888 0.15047 C 0.12201 0.14213 0.12227 0.12987 0.11901 0.11783 C 0.11628 0.10649 0.10911 0.09514 0.09857 0.08588 C 0.0875 0.07686 0.07591 0.07431 0.06719 0.07593 C 0.05951 0.07848 0.05326 0.08565 0.05013 0.0963 C 0.04818 0.10764 0.0474 0.11852 0.05052 0.12987 C 0.05378 0.14098 0.0526 0.14213 0.0694 0.16389 C 0.08424 0.18519 0.10156 0.19075 0.11224 0.19723 C 0.12214 0.20278 0.13112 0.20371 0.14219 0.20625 C 0.1543 0.20788 0.16536 0.2051 0.17279 0.20163 C 0.18099 0.19885 0.18477 0.19144 0.19102 0.17963 C 0.19648 0.1669 0.19792 0.16065 0.19935 0.14977 C 0.20104 0.13959 0.20286 0.12917 0.20508 0.11899 " pathEditMode="relative" rAng="1020000" ptsTypes="AAAAAAAAAAAAAAAAAAAAA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121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7 L 0.13047 -0.08264 C 0.15768 -0.10069 0.19831 -0.11157 0.24115 -0.11157 C 0.28985 -0.11157 0.32891 -0.10069 0.35612 -0.08264 L 0.48698 -3.7037E-7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49" y="-5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L -0.47812 -0.014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6" y="-71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07838 0.00463 " pathEditMode="relative" rAng="0" ptsTypes="AA">
                                      <p:cBhvr>
                                        <p:cTn id="12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23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03242 0.200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100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L -0.18568 -0.1870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9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710" y="3719630"/>
            <a:ext cx="749676" cy="775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836" y="4946754"/>
            <a:ext cx="1313458" cy="4017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11" y="1608417"/>
            <a:ext cx="1180646" cy="6011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34" y="3462687"/>
            <a:ext cx="785245" cy="7783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252" y="560779"/>
            <a:ext cx="1131863" cy="969486"/>
          </a:xfrm>
          <a:prstGeom prst="rect">
            <a:avLst/>
          </a:prstGeom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140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95" y="1731776"/>
            <a:ext cx="973361" cy="12532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85" y="991277"/>
            <a:ext cx="523657" cy="14160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015" y="3758386"/>
            <a:ext cx="916723" cy="7314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7286" y="147017"/>
            <a:ext cx="722633" cy="717650"/>
          </a:xfrm>
          <a:prstGeom prst="rect">
            <a:avLst/>
          </a:prstGeom>
        </p:spPr>
      </p:pic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6519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971" y="182485"/>
            <a:ext cx="623266" cy="657619"/>
          </a:xfrm>
          <a:prstGeom prst="rect">
            <a:avLst/>
          </a:prstGeom>
        </p:spPr>
      </p:pic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7643" y="923337"/>
            <a:ext cx="798187" cy="524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67" y="3327816"/>
            <a:ext cx="342592" cy="3741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7089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098" y="696303"/>
            <a:ext cx="1077995" cy="13879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018" y="323990"/>
            <a:ext cx="526988" cy="14250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018" y="2105282"/>
            <a:ext cx="829574" cy="8238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413" y="5101326"/>
            <a:ext cx="895279" cy="4558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5" y="1529530"/>
            <a:ext cx="1153102" cy="987678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3335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873" y="3758386"/>
            <a:ext cx="861745" cy="7814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67" y="3327816"/>
            <a:ext cx="342592" cy="3741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8559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978" y="1491330"/>
            <a:ext cx="1404330" cy="7150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22" y="1749087"/>
            <a:ext cx="1175655" cy="10069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486" y="6032241"/>
            <a:ext cx="1008264" cy="6034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69348" y="4859421"/>
            <a:ext cx="1798138" cy="570115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287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288" y="6267711"/>
            <a:ext cx="2502011" cy="4253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4" y="2779905"/>
            <a:ext cx="331469" cy="7776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99" y="3843003"/>
            <a:ext cx="408487" cy="3451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987" y="1753346"/>
            <a:ext cx="342592" cy="3741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794" y="3643668"/>
            <a:ext cx="386095" cy="423459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2906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2630"/>
            <a:ext cx="2806383" cy="32453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310" y="2319185"/>
            <a:ext cx="3911690" cy="453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86" r:id="rId13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1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30.png"/><Relationship Id="rId7" Type="http://schemas.openxmlformats.org/officeDocument/2006/relationships/image" Target="../media/image52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56.jpg"/><Relationship Id="rId5" Type="http://schemas.openxmlformats.org/officeDocument/2006/relationships/image" Target="../media/image35.png"/><Relationship Id="rId10" Type="http://schemas.openxmlformats.org/officeDocument/2006/relationships/image" Target="../media/image55.jpg"/><Relationship Id="rId4" Type="http://schemas.openxmlformats.org/officeDocument/2006/relationships/image" Target="../media/image29.png"/><Relationship Id="rId9" Type="http://schemas.openxmlformats.org/officeDocument/2006/relationships/image" Target="../media/image5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image" Target="../media/image25.png"/><Relationship Id="rId7" Type="http://schemas.openxmlformats.org/officeDocument/2006/relationships/image" Target="../media/image40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4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15.png"/><Relationship Id="rId7" Type="http://schemas.openxmlformats.org/officeDocument/2006/relationships/image" Target="../media/image43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17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8.png"/><Relationship Id="rId9" Type="http://schemas.openxmlformats.org/officeDocument/2006/relationships/image" Target="../media/image4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660" y="4140883"/>
            <a:ext cx="1107942" cy="3388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49" y="1873862"/>
            <a:ext cx="958505" cy="4880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163" y="1097202"/>
            <a:ext cx="1393373" cy="11934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971" y="3792164"/>
            <a:ext cx="827313" cy="855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73" y="2931886"/>
            <a:ext cx="932845" cy="924662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69164" y="160117"/>
            <a:ext cx="10102881" cy="5983105"/>
          </a:xfrm>
        </p:spPr>
        <p:txBody>
          <a:bodyPr/>
          <a:lstStyle/>
          <a:p>
            <a:pPr lvl="0" algn="r">
              <a:lnSpc>
                <a:spcPct val="100000"/>
              </a:lnSpc>
              <a:defRPr/>
            </a:pP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40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>Экологическое </a:t>
            </a:r>
            <a:r>
              <a:rPr lang="ru-RU" sz="40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>воспитание дошкольников в рамках ФГОС в </a:t>
            </a:r>
            <a:r>
              <a:rPr lang="ru-RU" sz="40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>МБДОУ</a:t>
            </a: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/>
            </a:r>
            <a:br>
              <a:rPr lang="ru-RU" sz="36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18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>Выполнила воспитатель</a:t>
            </a:r>
            <a:r>
              <a:rPr lang="ru-RU" sz="18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>: </a:t>
            </a:r>
            <a:br>
              <a:rPr lang="ru-RU" sz="1800" b="1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</a:br>
            <a:r>
              <a:rPr lang="ru-RU" sz="1800" b="1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+mn-ea"/>
                <a:cs typeface="+mn-cs"/>
              </a:rPr>
              <a:t>Валитова Р.И. </a:t>
            </a:r>
            <a: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080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488" y="3856564"/>
            <a:ext cx="606578" cy="6679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004" y="4423435"/>
            <a:ext cx="870858" cy="8648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518" y="1031437"/>
            <a:ext cx="789025" cy="6467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6070" y="3193142"/>
            <a:ext cx="680703" cy="66342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2924" y="271658"/>
            <a:ext cx="503484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должен постепенно научиться ухаживать за пернатыми друзьями.</a:t>
            </a:r>
            <a:endParaRPr lang="ru-RU" sz="2000" b="1" dirty="0"/>
          </a:p>
          <a:p>
            <a:endParaRPr lang="ru-RU" alt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зимнее время – это подкормка птиц. Как хорошо смастерить для этого кормушку! Здесь можно не только подкармливать птиц, но и наблюдать за ними, за их поведением, повадками, внешнем виде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/>
          </a:p>
        </p:txBody>
      </p:sp>
      <p:pic>
        <p:nvPicPr>
          <p:cNvPr id="10" name="Объект 3"/>
          <p:cNvPicPr>
            <a:picLocks noGrp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121" y="3758192"/>
            <a:ext cx="3874242" cy="30258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5791200" y="339153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– вешают скворечники. Можно одновременно и выучить стихи, загадки о растительном и животном мире. Игра помогает воспитывать интерес детей к природе. </a:t>
            </a:r>
            <a:endParaRPr lang="ru-RU" sz="2400" b="1" dirty="0"/>
          </a:p>
        </p:txBody>
      </p:sp>
      <p:pic>
        <p:nvPicPr>
          <p:cNvPr id="2050" name="Picture 2" descr="C:\Users\Флорида\Desktop\20220322_110643 (1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0081" y="2881733"/>
            <a:ext cx="3374155" cy="3728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Флорида\Desktop\20220322_11072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971587" y="2891349"/>
            <a:ext cx="4528817" cy="330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15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611" y="1153529"/>
            <a:ext cx="1390613" cy="11911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75" y="2281641"/>
            <a:ext cx="795802" cy="12763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762" y="63328"/>
            <a:ext cx="726094" cy="7683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84" y="428151"/>
            <a:ext cx="758559" cy="4943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288" y="6267711"/>
            <a:ext cx="2502011" cy="42539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876288" y="18421"/>
            <a:ext cx="60412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Ценным также считается изготовление поделок из природного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материала, очень интересны поделки из «бросового» материала.</a:t>
            </a:r>
            <a:endParaRPr lang="ru-RU" sz="2000" b="1" dirty="0"/>
          </a:p>
        </p:txBody>
      </p:sp>
      <p:pic>
        <p:nvPicPr>
          <p:cNvPr id="11" name="Объект 3"/>
          <p:cNvPicPr>
            <a:picLocks noGrp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17" y="293098"/>
            <a:ext cx="3898193" cy="2570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014" y="1006567"/>
            <a:ext cx="2417116" cy="31871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141" y="1006567"/>
            <a:ext cx="4284133" cy="27280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65" y="3288855"/>
            <a:ext cx="4227689" cy="29788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856" y="3684338"/>
            <a:ext cx="5527319" cy="299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9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Флорида\Desktop\IMG-20220319-WA00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13" y="1"/>
            <a:ext cx="2469519" cy="333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Флорида\Desktop\IMG-20220319-WA0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405" y="3549107"/>
            <a:ext cx="2871311" cy="330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Флорида\Desktop\IMG-20220319-WA00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094" y="183539"/>
            <a:ext cx="2346552" cy="29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Флорида\Desktop\IMG-20220319-WA00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716" y="30320"/>
            <a:ext cx="2846909" cy="3305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Флорида\Desktop\20220322_1107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235" y="3549107"/>
            <a:ext cx="2540412" cy="288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Флорида\Desktop\20220322_1107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11174" y="440383"/>
            <a:ext cx="3121771" cy="248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4617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4711" y="244699"/>
            <a:ext cx="7456866" cy="6104585"/>
          </a:xfrm>
        </p:spPr>
        <p:txBody>
          <a:bodyPr/>
          <a:lstStyle/>
          <a:p>
            <a:pPr algn="ctr"/>
            <a:r>
              <a:rPr lang="en-US" sz="3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Всё </a:t>
            </a: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хорошее в детях из детства!</a:t>
            </a:r>
            <a:b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 истоки добра пробудить?</a:t>
            </a:r>
            <a:b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Прикоснуться к природе всем сердцем:</a:t>
            </a:r>
            <a:b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Удивиться, узнать, полюбить!</a:t>
            </a:r>
            <a:b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 хотим, чтоб земля расцветала.</a:t>
            </a:r>
            <a:b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Росли как цветы, малыши</a:t>
            </a:r>
            <a:b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Чтоб для них экология стала</a:t>
            </a:r>
            <a:b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 наукой, а частью души!</a:t>
            </a:r>
            <a:br>
              <a:rPr lang="ru-RU" sz="3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/>
              <a:t/>
            </a:r>
            <a:br>
              <a:rPr lang="ru-RU" sz="3200" b="1" i="1" dirty="0"/>
            </a:b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3011718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Флорида\Desktop\IMG-20220320-WA0015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915" y="1455313"/>
            <a:ext cx="10008212" cy="540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33342" y="682581"/>
            <a:ext cx="7843234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ea typeface="Calibri"/>
                <a:cs typeface="Times New Roman"/>
              </a:rPr>
              <a:t>Создание  и </a:t>
            </a:r>
            <a:r>
              <a:rPr lang="ru-RU" sz="3200" b="1" dirty="0" smtClean="0">
                <a:ea typeface="Calibri"/>
                <a:cs typeface="Times New Roman"/>
              </a:rPr>
              <a:t>ознакомление </a:t>
            </a:r>
            <a:r>
              <a:rPr lang="ru-RU" sz="3200" b="1" dirty="0" err="1">
                <a:ea typeface="Calibri"/>
                <a:cs typeface="Times New Roman"/>
              </a:rPr>
              <a:t>лепбука</a:t>
            </a:r>
            <a:endParaRPr lang="ru-RU" sz="32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410082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0512" y="2479395"/>
            <a:ext cx="5493984" cy="699587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206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Спасибо за внимание!</a:t>
            </a:r>
            <a:endParaRPr lang="ru-RU" sz="5400" b="1" dirty="0">
              <a:solidFill>
                <a:srgbClr val="002060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76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971" y="182485"/>
            <a:ext cx="623266" cy="6576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7643" y="923337"/>
            <a:ext cx="798187" cy="5240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67" y="3327816"/>
            <a:ext cx="342592" cy="3741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20015"/>
            <a:ext cx="8003822" cy="5051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111115"/>
                </a:solidFill>
                <a:latin typeface="Ubuntu-Medium"/>
              </a:rPr>
              <a:t>АКТУАЛЬНОСТЬ</a:t>
            </a:r>
          </a:p>
          <a:p>
            <a:pPr algn="ctr"/>
            <a:r>
              <a:rPr lang="ru-RU" sz="3200" dirty="0">
                <a:solidFill>
                  <a:srgbClr val="111115"/>
                </a:solidFill>
                <a:latin typeface="Times New Roman"/>
              </a:rPr>
              <a:t>Экологическое воспитание и образование детей – чрезвычайно актуальная проблема настоящего времени: только экологическое мировоззрение, экологическая культура ныне живущих людей могут вывести планету и человечество из того катастрофического состояния, в котором они пребывают сейчас.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822" y="182485"/>
            <a:ext cx="3851237" cy="26581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284120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7651" y="540913"/>
            <a:ext cx="6442253" cy="5409126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Verdana"/>
              </a:rPr>
              <a:t>Цель: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Verdana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Verdana"/>
              </a:rPr>
              <a:t>Воспитание экологически грамотного, социально активного дошкольника, ответственного за состояние окружающей среды, бережно относящегося к богатствам природы.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6119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0" y="147017"/>
            <a:ext cx="973361" cy="12532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51" y="1657821"/>
            <a:ext cx="523657" cy="141608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03798" y="147017"/>
            <a:ext cx="723792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Ubuntu-Medium"/>
              </a:rPr>
              <a:t>Задачи экологического воспитания </a:t>
            </a:r>
            <a:r>
              <a:rPr lang="ru-RU" dirty="0">
                <a:solidFill>
                  <a:srgbClr val="111115"/>
                </a:solidFill>
                <a:latin typeface="Ubuntu-Medium"/>
              </a:rPr>
              <a:t/>
            </a:r>
            <a:br>
              <a:rPr lang="ru-RU" dirty="0">
                <a:solidFill>
                  <a:srgbClr val="111115"/>
                </a:solidFill>
                <a:latin typeface="Ubuntu-Medium"/>
              </a:rPr>
            </a:br>
            <a:endParaRPr lang="ru-RU" dirty="0">
              <a:solidFill>
                <a:srgbClr val="111115"/>
              </a:solidFill>
              <a:latin typeface="Ubuntu-Medium"/>
            </a:endParaRP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Ubuntu-Medium"/>
              </a:rPr>
              <a:t> </a:t>
            </a:r>
            <a:r>
              <a:rPr lang="ru-RU" sz="2400" dirty="0">
                <a:solidFill>
                  <a:srgbClr val="002060"/>
                </a:solidFill>
                <a:latin typeface="Times New Roman"/>
              </a:rPr>
              <a:t>1. Понимание человеком </a:t>
            </a:r>
            <a:r>
              <a:rPr lang="ru-RU" sz="2400" dirty="0" err="1">
                <a:solidFill>
                  <a:srgbClr val="002060"/>
                </a:solidFill>
                <a:latin typeface="Times New Roman"/>
              </a:rPr>
              <a:t>самоценности</a:t>
            </a:r>
            <a:r>
              <a:rPr lang="ru-RU" sz="2400" dirty="0">
                <a:solidFill>
                  <a:srgbClr val="002060"/>
                </a:solidFill>
                <a:latin typeface="Times New Roman"/>
              </a:rPr>
              <a:t> природы.</a:t>
            </a:r>
            <a:br>
              <a:rPr lang="ru-RU" sz="2400" dirty="0">
                <a:solidFill>
                  <a:srgbClr val="002060"/>
                </a:solidFill>
                <a:latin typeface="Times New Roman"/>
              </a:rPr>
            </a:br>
            <a:r>
              <a:rPr lang="ru-RU" sz="2400" dirty="0">
                <a:solidFill>
                  <a:srgbClr val="002060"/>
                </a:solidFill>
                <a:latin typeface="Times New Roman"/>
              </a:rPr>
              <a:t>2. Осознание себя как части природы.</a:t>
            </a:r>
            <a:br>
              <a:rPr lang="ru-RU" sz="2400" dirty="0">
                <a:solidFill>
                  <a:srgbClr val="002060"/>
                </a:solidFill>
                <a:latin typeface="Times New Roman"/>
              </a:rPr>
            </a:br>
            <a:r>
              <a:rPr lang="ru-RU" sz="2400" dirty="0">
                <a:solidFill>
                  <a:srgbClr val="002060"/>
                </a:solidFill>
                <a:latin typeface="Times New Roman"/>
              </a:rPr>
              <a:t>3. Воспитание уважительного отношения ко всем без исключения объектам природы вне зависимости от наших симпатий и антипатий.</a:t>
            </a:r>
            <a:br>
              <a:rPr lang="ru-RU" sz="2400" dirty="0">
                <a:solidFill>
                  <a:srgbClr val="002060"/>
                </a:solidFill>
                <a:latin typeface="Times New Roman"/>
              </a:rPr>
            </a:br>
            <a:r>
              <a:rPr lang="ru-RU" sz="2400" dirty="0">
                <a:solidFill>
                  <a:srgbClr val="002060"/>
                </a:solidFill>
                <a:latin typeface="Times New Roman"/>
              </a:rPr>
              <a:t>4. Понимание взаимосвязей и взаимозависимости в природе.</a:t>
            </a:r>
            <a:br>
              <a:rPr lang="ru-RU" sz="2400" dirty="0">
                <a:solidFill>
                  <a:srgbClr val="002060"/>
                </a:solidFill>
                <a:latin typeface="Times New Roman"/>
              </a:rPr>
            </a:br>
            <a:r>
              <a:rPr lang="ru-RU" sz="2400" dirty="0">
                <a:solidFill>
                  <a:srgbClr val="002060"/>
                </a:solidFill>
                <a:latin typeface="Times New Roman"/>
              </a:rPr>
              <a:t>5. Воспитание активной жизненной позиции.</a:t>
            </a:r>
            <a:br>
              <a:rPr lang="ru-RU" sz="2400" dirty="0">
                <a:solidFill>
                  <a:srgbClr val="002060"/>
                </a:solidFill>
                <a:latin typeface="Times New Roman"/>
              </a:rPr>
            </a:br>
            <a:r>
              <a:rPr lang="ru-RU" sz="2400" dirty="0">
                <a:solidFill>
                  <a:srgbClr val="002060"/>
                </a:solidFill>
                <a:latin typeface="Times New Roman"/>
              </a:rPr>
              <a:t>6. Обучение азам экологической безопасности.</a:t>
            </a:r>
            <a:br>
              <a:rPr lang="ru-RU" sz="2400" dirty="0">
                <a:solidFill>
                  <a:srgbClr val="002060"/>
                </a:solidFill>
                <a:latin typeface="Times New Roman"/>
              </a:rPr>
            </a:br>
            <a:r>
              <a:rPr lang="ru-RU" sz="2400" dirty="0">
                <a:solidFill>
                  <a:srgbClr val="002060"/>
                </a:solidFill>
                <a:latin typeface="Times New Roman"/>
              </a:rPr>
              <a:t>7. Формирование эмоционально – положительного отношения к окружающему миру.</a:t>
            </a:r>
            <a:br>
              <a:rPr lang="ru-RU" sz="2400" dirty="0">
                <a:solidFill>
                  <a:srgbClr val="002060"/>
                </a:solidFill>
                <a:latin typeface="Times New Roman"/>
              </a:rPr>
            </a:br>
            <a:r>
              <a:rPr lang="ru-RU" sz="2400" dirty="0">
                <a:solidFill>
                  <a:srgbClr val="002060"/>
                </a:solidFill>
                <a:latin typeface="Times New Roman"/>
              </a:rPr>
              <a:t>8. Подведение к пониманию неповторимости и красоты окружающего мира.</a:t>
            </a:r>
            <a:endParaRPr lang="ru-RU" sz="2400" b="0" i="0" dirty="0">
              <a:solidFill>
                <a:srgbClr val="002060"/>
              </a:solidFill>
              <a:effectLst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633048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978" y="1491330"/>
            <a:ext cx="1404330" cy="7150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22" y="1749087"/>
            <a:ext cx="1175655" cy="10069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486" y="6032241"/>
            <a:ext cx="1008264" cy="6034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72549" y="921215"/>
            <a:ext cx="1798138" cy="5701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88405"/>
            <a:ext cx="557708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111115"/>
                </a:solidFill>
                <a:latin typeface="Ubuntu-Medium"/>
              </a:rPr>
              <a:t>Формы и методы работы</a:t>
            </a:r>
            <a:endParaRPr lang="en-US" sz="2400" b="1" dirty="0" smtClean="0">
              <a:solidFill>
                <a:srgbClr val="111115"/>
              </a:solidFill>
              <a:latin typeface="Ubuntu-Medium"/>
            </a:endParaRPr>
          </a:p>
          <a:p>
            <a:pPr algn="ctr"/>
            <a:endParaRPr lang="ru-RU" sz="2400" b="1" dirty="0" smtClean="0">
              <a:solidFill>
                <a:srgbClr val="111115"/>
              </a:solidFill>
              <a:latin typeface="Ubuntu-Medium"/>
            </a:endParaRPr>
          </a:p>
          <a:p>
            <a:pPr algn="ctr"/>
            <a:r>
              <a:rPr lang="ru-RU" sz="2400" dirty="0" smtClean="0">
                <a:solidFill>
                  <a:srgbClr val="111115"/>
                </a:solidFill>
                <a:latin typeface="Ubuntu-Medium"/>
              </a:rPr>
              <a:t>Экологические занятия.</a:t>
            </a:r>
            <a:br>
              <a:rPr lang="ru-RU" sz="2400" dirty="0" smtClean="0">
                <a:solidFill>
                  <a:srgbClr val="111115"/>
                </a:solidFill>
                <a:latin typeface="Ubuntu-Medium"/>
              </a:rPr>
            </a:br>
            <a:r>
              <a:rPr lang="ru-RU" sz="2400" dirty="0" smtClean="0">
                <a:solidFill>
                  <a:srgbClr val="111115"/>
                </a:solidFill>
                <a:latin typeface="Ubuntu-Medium"/>
              </a:rPr>
              <a:t>Экологические экскурсии, наблюдения</a:t>
            </a:r>
            <a:br>
              <a:rPr lang="ru-RU" sz="2400" dirty="0" smtClean="0">
                <a:solidFill>
                  <a:srgbClr val="111115"/>
                </a:solidFill>
                <a:latin typeface="Ubuntu-Medium"/>
              </a:rPr>
            </a:br>
            <a:r>
              <a:rPr lang="ru-RU" sz="2400" dirty="0" smtClean="0">
                <a:solidFill>
                  <a:srgbClr val="111115"/>
                </a:solidFill>
                <a:latin typeface="Ubuntu-Medium"/>
              </a:rPr>
              <a:t>- Уроки доброты.</a:t>
            </a:r>
            <a:br>
              <a:rPr lang="ru-RU" sz="2400" dirty="0" smtClean="0">
                <a:solidFill>
                  <a:srgbClr val="111115"/>
                </a:solidFill>
                <a:latin typeface="Ubuntu-Medium"/>
              </a:rPr>
            </a:br>
            <a:r>
              <a:rPr lang="ru-RU" sz="2400" dirty="0" smtClean="0">
                <a:solidFill>
                  <a:srgbClr val="111115"/>
                </a:solidFill>
                <a:latin typeface="Ubuntu-Medium"/>
              </a:rPr>
              <a:t>- Экологические кружки.</a:t>
            </a:r>
            <a:br>
              <a:rPr lang="ru-RU" sz="2400" dirty="0" smtClean="0">
                <a:solidFill>
                  <a:srgbClr val="111115"/>
                </a:solidFill>
                <a:latin typeface="Ubuntu-Medium"/>
              </a:rPr>
            </a:br>
            <a:r>
              <a:rPr lang="ru-RU" sz="2400" dirty="0" smtClean="0">
                <a:solidFill>
                  <a:srgbClr val="111115"/>
                </a:solidFill>
                <a:latin typeface="Ubuntu-Medium"/>
              </a:rPr>
              <a:t>- Экологические конкурсы.</a:t>
            </a:r>
            <a:br>
              <a:rPr lang="ru-RU" sz="2400" dirty="0" smtClean="0">
                <a:solidFill>
                  <a:srgbClr val="111115"/>
                </a:solidFill>
                <a:latin typeface="Ubuntu-Medium"/>
              </a:rPr>
            </a:br>
            <a:r>
              <a:rPr lang="ru-RU" sz="2400" dirty="0" smtClean="0">
                <a:solidFill>
                  <a:srgbClr val="111115"/>
                </a:solidFill>
                <a:latin typeface="Ubuntu-Medium"/>
              </a:rPr>
              <a:t>- Обсуждение и обыгрывание ситуаций.</a:t>
            </a:r>
            <a:br>
              <a:rPr lang="ru-RU" sz="2400" dirty="0" smtClean="0">
                <a:solidFill>
                  <a:srgbClr val="111115"/>
                </a:solidFill>
                <a:latin typeface="Ubuntu-Medium"/>
              </a:rPr>
            </a:br>
            <a:r>
              <a:rPr lang="ru-RU" sz="2400" dirty="0" smtClean="0">
                <a:solidFill>
                  <a:srgbClr val="111115"/>
                </a:solidFill>
                <a:latin typeface="Ubuntu-Medium"/>
              </a:rPr>
              <a:t>- Экологические праздники и фестивали.</a:t>
            </a:r>
            <a:br>
              <a:rPr lang="ru-RU" sz="2400" dirty="0" smtClean="0">
                <a:solidFill>
                  <a:srgbClr val="111115"/>
                </a:solidFill>
                <a:latin typeface="Ubuntu-Medium"/>
              </a:rPr>
            </a:br>
            <a:r>
              <a:rPr lang="ru-RU" sz="2400" dirty="0" smtClean="0">
                <a:solidFill>
                  <a:srgbClr val="111115"/>
                </a:solidFill>
                <a:latin typeface="Ubuntu-Medium"/>
              </a:rPr>
              <a:t>- Экологические </a:t>
            </a:r>
            <a:r>
              <a:rPr lang="ru-RU" sz="2400" dirty="0" smtClean="0">
                <a:solidFill>
                  <a:srgbClr val="111115"/>
                </a:solidFill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lang="ru-RU" sz="2400" dirty="0" smtClean="0">
                <a:solidFill>
                  <a:srgbClr val="111115"/>
                </a:solidFill>
                <a:latin typeface="Ubuntu-Medium"/>
              </a:rPr>
              <a:t> 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425" y="3934144"/>
            <a:ext cx="4182250" cy="27037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087" y="3219054"/>
            <a:ext cx="3037718" cy="23073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618" y="85620"/>
            <a:ext cx="5286375" cy="2743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480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7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098" y="696303"/>
            <a:ext cx="1077995" cy="13879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018" y="323990"/>
            <a:ext cx="526988" cy="14250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018" y="2105282"/>
            <a:ext cx="829574" cy="823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413" y="5101326"/>
            <a:ext cx="895279" cy="4558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5" y="1529530"/>
            <a:ext cx="1153102" cy="9876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0175" y="323990"/>
            <a:ext cx="4918847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xn--j1ahfl.xn--p1ai/data/ppt_to_html/u299439/p167482/img1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803" y="0"/>
            <a:ext cx="6272011" cy="5674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2248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873" y="3758386"/>
            <a:ext cx="861745" cy="7814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6092" y="374189"/>
            <a:ext cx="342592" cy="3741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-118997"/>
            <a:ext cx="109050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 smtClean="0">
                <a:solidFill>
                  <a:srgbClr val="002060"/>
                </a:solidFill>
              </a:rPr>
              <a:t> </a:t>
            </a:r>
          </a:p>
          <a:p>
            <a:pPr fontAlgn="base"/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418" y="3222932"/>
            <a:ext cx="4036218" cy="27843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744" y="650444"/>
            <a:ext cx="3249673" cy="2392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597943" y="-8304"/>
            <a:ext cx="79665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111115"/>
                </a:solidFill>
                <a:latin typeface="Times New Roman" pitchFamily="18" charset="0"/>
                <a:cs typeface="Times New Roman" pitchFamily="18" charset="0"/>
              </a:rPr>
              <a:t>Главные принципы жизни каждого ребёнка в гармонии с природой:</a:t>
            </a:r>
          </a:p>
          <a:p>
            <a:pPr algn="ctr"/>
            <a:r>
              <a:rPr lang="ru-RU" dirty="0">
                <a:solidFill>
                  <a:srgbClr val="111115"/>
                </a:solidFill>
                <a:latin typeface="Ubuntu-Medium"/>
              </a:rPr>
              <a:t>1. «Не навреди».</a:t>
            </a:r>
            <a:br>
              <a:rPr lang="ru-RU" dirty="0">
                <a:solidFill>
                  <a:srgbClr val="111115"/>
                </a:solidFill>
                <a:latin typeface="Ubuntu-Medium"/>
              </a:rPr>
            </a:br>
            <a:r>
              <a:rPr lang="ru-RU" dirty="0">
                <a:solidFill>
                  <a:srgbClr val="111115"/>
                </a:solidFill>
                <a:latin typeface="Ubuntu-Medium"/>
              </a:rPr>
              <a:t>2. «Познавая, не разрушай».</a:t>
            </a:r>
            <a:br>
              <a:rPr lang="ru-RU" dirty="0">
                <a:solidFill>
                  <a:srgbClr val="111115"/>
                </a:solidFill>
                <a:latin typeface="Ubuntu-Medium"/>
              </a:rPr>
            </a:br>
            <a:r>
              <a:rPr lang="ru-RU" dirty="0">
                <a:solidFill>
                  <a:srgbClr val="111115"/>
                </a:solidFill>
                <a:latin typeface="Ubuntu-Medium"/>
              </a:rPr>
              <a:t>3. «Не бери у природы больше, чем тебе необходимо».</a:t>
            </a:r>
            <a:br>
              <a:rPr lang="ru-RU" dirty="0">
                <a:solidFill>
                  <a:srgbClr val="111115"/>
                </a:solidFill>
                <a:latin typeface="Ubuntu-Medium"/>
              </a:rPr>
            </a:br>
            <a:r>
              <a:rPr lang="ru-RU" dirty="0">
                <a:solidFill>
                  <a:srgbClr val="111115"/>
                </a:solidFill>
                <a:latin typeface="Ubuntu-Medium"/>
              </a:rPr>
              <a:t>4. «Прежде чем сделать, ответь себе на три вопроса:</a:t>
            </a:r>
            <a:br>
              <a:rPr lang="ru-RU" dirty="0">
                <a:solidFill>
                  <a:srgbClr val="111115"/>
                </a:solidFill>
                <a:latin typeface="Ubuntu-Medium"/>
              </a:rPr>
            </a:br>
            <a:r>
              <a:rPr lang="ru-RU" dirty="0">
                <a:solidFill>
                  <a:srgbClr val="111115"/>
                </a:solidFill>
                <a:latin typeface="Ubuntu-Medium"/>
              </a:rPr>
              <a:t/>
            </a:r>
            <a:br>
              <a:rPr lang="ru-RU" dirty="0">
                <a:solidFill>
                  <a:srgbClr val="111115"/>
                </a:solidFill>
                <a:latin typeface="Ubuntu-Medium"/>
              </a:rPr>
            </a:br>
            <a:r>
              <a:rPr lang="ru-RU" dirty="0">
                <a:solidFill>
                  <a:srgbClr val="111115"/>
                </a:solidFill>
                <a:latin typeface="Ubuntu-Medium"/>
              </a:rPr>
              <a:t>1.Что я хочу сделать?</a:t>
            </a:r>
            <a:br>
              <a:rPr lang="ru-RU" dirty="0">
                <a:solidFill>
                  <a:srgbClr val="111115"/>
                </a:solidFill>
                <a:latin typeface="Ubuntu-Medium"/>
              </a:rPr>
            </a:br>
            <a:r>
              <a:rPr lang="ru-RU" dirty="0">
                <a:solidFill>
                  <a:srgbClr val="111115"/>
                </a:solidFill>
                <a:latin typeface="Ubuntu-Medium"/>
              </a:rPr>
              <a:t>2. Зачем мне это нужно?</a:t>
            </a:r>
            <a:br>
              <a:rPr lang="ru-RU" dirty="0">
                <a:solidFill>
                  <a:srgbClr val="111115"/>
                </a:solidFill>
                <a:latin typeface="Ubuntu-Medium"/>
              </a:rPr>
            </a:br>
            <a:r>
              <a:rPr lang="ru-RU" dirty="0">
                <a:solidFill>
                  <a:srgbClr val="111115"/>
                </a:solidFill>
                <a:latin typeface="Ubuntu-Medium"/>
              </a:rPr>
              <a:t>3. Кто и что при этом приобретает, а кто и что потеряет?</a:t>
            </a:r>
            <a:br>
              <a:rPr lang="ru-RU" dirty="0">
                <a:solidFill>
                  <a:srgbClr val="111115"/>
                </a:solidFill>
                <a:latin typeface="Ubuntu-Medium"/>
              </a:rPr>
            </a:br>
            <a:r>
              <a:rPr lang="en-US" dirty="0">
                <a:solidFill>
                  <a:srgbClr val="111115"/>
                </a:solidFill>
                <a:latin typeface="Ubuntu-Medium"/>
              </a:rPr>
              <a:t>4</a:t>
            </a:r>
            <a:r>
              <a:rPr lang="ru-RU" dirty="0" smtClean="0">
                <a:solidFill>
                  <a:srgbClr val="111115"/>
                </a:solidFill>
                <a:latin typeface="Ubuntu-Medium"/>
              </a:rPr>
              <a:t>. </a:t>
            </a:r>
            <a:r>
              <a:rPr lang="ru-RU" dirty="0">
                <a:solidFill>
                  <a:srgbClr val="111115"/>
                </a:solidFill>
                <a:latin typeface="Ubuntu-Medium"/>
              </a:rPr>
              <a:t>«Подумай о последствиях!»</a:t>
            </a:r>
          </a:p>
          <a:p>
            <a:r>
              <a:rPr lang="ru-RU" dirty="0">
                <a:solidFill>
                  <a:srgbClr val="111115"/>
                </a:solidFill>
                <a:latin typeface="initial"/>
              </a:rPr>
              <a:t/>
            </a:r>
            <a:br>
              <a:rPr lang="ru-RU" dirty="0">
                <a:solidFill>
                  <a:srgbClr val="111115"/>
                </a:solidFill>
                <a:latin typeface="initial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8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1" y="165173"/>
            <a:ext cx="6380487" cy="3966560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семьи имеет значение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атмосфера «направленности</a:t>
            </a: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на природу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-примеры </a:t>
            </a: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положительного отношения взрослых к природе;</a:t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-увлечение </a:t>
            </a: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комнатными растениями;</a:t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присутствием животных в доме;</a:t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-приусадебный </a:t>
            </a: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и работа вместе с детьми на нем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534" y="3635022"/>
            <a:ext cx="5476243" cy="32229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s://xn--j1ahfl.xn--p1ai/data/ppt_to_html/u299439/p167482/img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712" y="25758"/>
            <a:ext cx="5250288" cy="378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48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288" y="6267711"/>
            <a:ext cx="2502011" cy="4253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4" y="2779905"/>
            <a:ext cx="331469" cy="7776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99" y="3843003"/>
            <a:ext cx="408487" cy="3451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3676" y="0"/>
            <a:ext cx="342592" cy="3741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83" y="153369"/>
            <a:ext cx="386095" cy="4234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955" y="4067127"/>
            <a:ext cx="606578" cy="667917"/>
          </a:xfrm>
          <a:prstGeom prst="rect">
            <a:avLst/>
          </a:prstGeom>
        </p:spPr>
      </p:pic>
      <p:pic>
        <p:nvPicPr>
          <p:cNvPr id="12" name="Объект 4"/>
          <p:cNvPicPr>
            <a:picLocks noGrp="1"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754646"/>
            <a:ext cx="5562600" cy="417671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657" y="1586243"/>
            <a:ext cx="6103620" cy="4644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815921" y="0"/>
            <a:ext cx="80364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PT Sans"/>
              </a:rPr>
              <a:t>Большое значение в экологическом воспитании имеет окружающая среда на участке детского сада. В процессе работы с детьми заметила, что они входе конкретных наблюдений легко</a:t>
            </a:r>
            <a:endParaRPr lang="ru-RU" dirty="0">
              <a:solidFill>
                <a:srgbClr val="000000"/>
              </a:solidFill>
              <a:latin typeface="PT Sans"/>
            </a:endParaRPr>
          </a:p>
          <a:p>
            <a:r>
              <a:rPr lang="ru-RU" b="1" dirty="0">
                <a:solidFill>
                  <a:srgbClr val="000000"/>
                </a:solidFill>
                <a:latin typeface="PT Sans"/>
              </a:rPr>
              <a:t>усваивают связи между различными природными</a:t>
            </a:r>
            <a:endParaRPr lang="ru-RU" dirty="0">
              <a:solidFill>
                <a:srgbClr val="000000"/>
              </a:solidFill>
              <a:latin typeface="PT Sans"/>
            </a:endParaRPr>
          </a:p>
          <a:p>
            <a:r>
              <a:rPr lang="ru-RU" b="1" dirty="0">
                <a:solidFill>
                  <a:srgbClr val="000000"/>
                </a:solidFill>
                <a:latin typeface="PT Sans"/>
              </a:rPr>
              <a:t>явлениями.</a:t>
            </a:r>
            <a:endParaRPr lang="ru-RU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275839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3F4240F5-2366-4AD0-A9C8-F7854C4F60D0}" vid="{CD1CFEDD-F3AE-4D17-A8B2-1D95CC7BDB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741CD3-8569-4BAB-AF6D-FCD53F5F38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6E651B-F8A4-462D-AD53-A41449326690}">
  <ds:schemaRefs>
    <ds:schemaRef ds:uri="http://purl.org/dc/elements/1.1/"/>
    <ds:schemaRef ds:uri="http://schemas.microsoft.com/sharepoint/v3"/>
    <ds:schemaRef ds:uri="2547570a-e5f4-4946-a4c3-82580e42479e"/>
    <ds:schemaRef ds:uri="6ee78bd2-4339-4042-adc0-bcc646419980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70BA057-99D9-4B2E-9EEA-94268539494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на тему Природа и мир вокруг нас с насекомыми</Template>
  <TotalTime>0</TotalTime>
  <Words>224</Words>
  <Application>Microsoft Office PowerPoint</Application>
  <PresentationFormat>Произвольный</PresentationFormat>
  <Paragraphs>29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Тема1</vt:lpstr>
      <vt:lpstr>               Экологическое воспитание дошкольников в рамках ФГОС в МБДОУ    Выполнила воспитатель:  Валитова Р.И.  </vt:lpstr>
      <vt:lpstr>Презентация PowerPoint</vt:lpstr>
      <vt:lpstr>Цель: Воспитание экологически грамотного, социально активного дошкольника, ответственного за состояние окружающей среды, бережно относящегося к богатствам природы.</vt:lpstr>
      <vt:lpstr>Презентация PowerPoint</vt:lpstr>
      <vt:lpstr>Презентация PowerPoint</vt:lpstr>
      <vt:lpstr>Презентация PowerPoint</vt:lpstr>
      <vt:lpstr>Презентация PowerPoint</vt:lpstr>
      <vt:lpstr>В условиях семьи имеет значение атмосфера «направленности» на природу:  -примеры положительного отношения взрослых к природе; -увлечение комнатными растениями; присутствием животных в доме;  -приусадебный участок и работа вместе с детьми на нем.  </vt:lpstr>
      <vt:lpstr>Презентация PowerPoint</vt:lpstr>
      <vt:lpstr>Презентация PowerPoint</vt:lpstr>
      <vt:lpstr>Презентация PowerPoint</vt:lpstr>
      <vt:lpstr>Презентация PowerPoint</vt:lpstr>
      <vt:lpstr>  Всё хорошее в детях из детства! Как истоки добра пробудить? Прикоснуться к природе всем сердцем: Удивиться, узнать, полюбить! Мы хотим, чтоб земля расцветала. Росли как цветы, малыши Чтоб для них экология стала Не наукой, а частью души! 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2017-04-16T12:28:01Z</dcterms:created>
  <dcterms:modified xsi:type="dcterms:W3CDTF">2022-03-23T08:47:43Z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