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8" r:id="rId1"/>
    <p:sldMasterId id="2147483780" r:id="rId2"/>
  </p:sldMasterIdLst>
  <p:notesMasterIdLst>
    <p:notesMasterId r:id="rId13"/>
  </p:notesMasterIdLst>
  <p:sldIdLst>
    <p:sldId id="264" r:id="rId3"/>
    <p:sldId id="257" r:id="rId4"/>
    <p:sldId id="265" r:id="rId5"/>
    <p:sldId id="259" r:id="rId6"/>
    <p:sldId id="262" r:id="rId7"/>
    <p:sldId id="263" r:id="rId8"/>
    <p:sldId id="266" r:id="rId9"/>
    <p:sldId id="267" r:id="rId10"/>
    <p:sldId id="268" r:id="rId11"/>
    <p:sldId id="269" r:id="rId12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6" d="100"/>
          <a:sy n="76" d="100"/>
        </p:scale>
        <p:origin x="-1170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viewProps" Target="view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AA5148B-B559-498A-98A0-2C2F13421DE6}" type="datetimeFigureOut">
              <a:rPr lang="ru-RU" smtClean="0"/>
              <a:t>23.11.2019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E376C8-B508-4E92-BFDE-8EBE51B4211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155168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E376C8-B508-4E92-BFDE-8EBE51B42119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7307526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3C42E5D-B357-4E95-9A8D-A9F92591CA60}" type="datetimeFigureOut">
              <a:rPr lang="ru-RU" smtClean="0"/>
              <a:pPr>
                <a:defRPr/>
              </a:pPr>
              <a:t>23.11.2019</a:t>
            </a:fld>
            <a:endParaRPr lang="ru-RU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C09B338-C974-4EF9-8617-4CC49CAA6D80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E0950BB-DD1D-4B45-925B-95A36753DA09}" type="datetimeFigureOut">
              <a:rPr lang="ru-RU" smtClean="0"/>
              <a:pPr>
                <a:defRPr/>
              </a:pPr>
              <a:t>23.11.2019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071B7F8-28FD-4487-A2C0-118B15671B00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6FCFB41-9A91-4029-A9A8-DEA012302716}" type="datetimeFigureOut">
              <a:rPr lang="ru-RU" smtClean="0"/>
              <a:pPr>
                <a:defRPr/>
              </a:pPr>
              <a:t>23.11.2019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324D1D7-631F-4B98-9F73-A89E0A3E755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3C42E5D-B357-4E95-9A8D-A9F92591CA60}" type="datetimeFigureOut">
              <a:rPr lang="ru-RU" smtClean="0">
                <a:solidFill>
                  <a:srgbClr val="DBF5F9">
                    <a:shade val="90000"/>
                  </a:srgbClr>
                </a:solidFill>
              </a:rPr>
              <a:pPr>
                <a:defRPr/>
              </a:pPr>
              <a:t>23.11.2019</a:t>
            </a:fld>
            <a:endParaRPr lang="ru-RU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C09B338-C974-4EF9-8617-4CC49CAA6D80}" type="slidenum">
              <a:rPr lang="ru-RU" smtClean="0">
                <a:solidFill>
                  <a:srgbClr val="DBF5F9">
                    <a:shade val="9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DBF5F9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739366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45B0661-CCA4-4AD2-83A5-288B53B315DA}" type="datetimeFigureOut">
              <a:rPr lang="ru-RU" smtClean="0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23.11.2019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A6EB95B-C231-417B-B044-F5D44A73974A}" type="slidenum">
              <a:rPr lang="ru-RU" smtClean="0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060755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ED0E950-6F58-42A0-B9A1-286430CE338B}" type="datetimeFigureOut">
              <a:rPr lang="ru-RU" smtClean="0">
                <a:solidFill>
                  <a:srgbClr val="DBF5F9">
                    <a:shade val="90000"/>
                  </a:srgbClr>
                </a:solidFill>
              </a:rPr>
              <a:pPr>
                <a:defRPr/>
              </a:pPr>
              <a:t>23.11.2019</a:t>
            </a:fld>
            <a:endParaRPr lang="ru-RU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FA06D09-9334-4847-96A4-EE9ACB285DC8}" type="slidenum">
              <a:rPr lang="ru-RU" smtClean="0">
                <a:solidFill>
                  <a:srgbClr val="DBF5F9">
                    <a:shade val="9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DBF5F9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844261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246CD1E-B059-4871-87FF-78278FF5B336}" type="datetimeFigureOut">
              <a:rPr lang="ru-RU" smtClean="0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23.11.2019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52AF7F2-00E1-4D9C-BC70-5B5C1ED64A0E}" type="slidenum">
              <a:rPr lang="ru-RU" smtClean="0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875606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E68537C-CAA1-4721-928A-F5143910B404}" type="datetimeFigureOut">
              <a:rPr lang="ru-RU" smtClean="0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23.11.2019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4C8B66F-59CA-4F92-A922-EBA8183C4524}" type="slidenum">
              <a:rPr lang="ru-RU" smtClean="0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476626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D558B99-5902-44B9-812A-6FF3EC3CED8A}" type="datetimeFigureOut">
              <a:rPr lang="ru-RU" smtClean="0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23.11.2019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DB7B496-0B64-4B01-A36B-9DB29AE2AB1B}" type="slidenum">
              <a:rPr lang="ru-RU" smtClean="0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049065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447E350-7AF3-415D-B198-CF54F94FEB8B}" type="datetimeFigureOut">
              <a:rPr lang="ru-RU" smtClean="0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23.11.2019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4EC4A34-7384-47DF-A1E4-B814C46E0AE8}" type="slidenum">
              <a:rPr lang="ru-RU" smtClean="0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923142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A2D15B7-8F39-4E92-A2B5-4BF6D4862777}" type="datetimeFigureOut">
              <a:rPr lang="ru-RU" smtClean="0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23.11.2019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F655C55-0538-4325-A4CB-D35B9C5A657C}" type="slidenum">
              <a:rPr lang="ru-RU" smtClean="0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77100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45B0661-CCA4-4AD2-83A5-288B53B315DA}" type="datetimeFigureOut">
              <a:rPr lang="ru-RU" smtClean="0"/>
              <a:pPr>
                <a:defRPr/>
              </a:pPr>
              <a:t>23.11.2019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A6EB95B-C231-417B-B044-F5D44A73974A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22D318F-C470-4316-B12B-F9EC5B46F2D1}" type="datetimeFigureOut">
              <a:rPr lang="ru-RU" smtClean="0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23.11.2019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pPr>
              <a:defRPr/>
            </a:pPr>
            <a:fld id="{81BB9985-10B4-4B41-8B12-029CE57CFF7C}" type="slidenum">
              <a:rPr lang="ru-RU" smtClean="0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  <a:latin typeface="Constantia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  <a:latin typeface="Constantia"/>
            </a:endParaRPr>
          </a:p>
        </p:txBody>
      </p:sp>
    </p:spTree>
    <p:extLst>
      <p:ext uri="{BB962C8B-B14F-4D97-AF65-F5344CB8AC3E}">
        <p14:creationId xmlns:p14="http://schemas.microsoft.com/office/powerpoint/2010/main" val="418215184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E0950BB-DD1D-4B45-925B-95A36753DA09}" type="datetimeFigureOut">
              <a:rPr lang="ru-RU" smtClean="0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23.11.2019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071B7F8-28FD-4487-A2C0-118B15671B00}" type="slidenum">
              <a:rPr lang="ru-RU" smtClean="0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876063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6FCFB41-9A91-4029-A9A8-DEA012302716}" type="datetimeFigureOut">
              <a:rPr lang="ru-RU" smtClean="0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23.11.2019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324D1D7-631F-4B98-9F73-A89E0A3E7557}" type="slidenum">
              <a:rPr lang="ru-RU" smtClean="0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66378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ED0E950-6F58-42A0-B9A1-286430CE338B}" type="datetimeFigureOut">
              <a:rPr lang="ru-RU" smtClean="0"/>
              <a:pPr>
                <a:defRPr/>
              </a:pPr>
              <a:t>23.11.2019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FA06D09-9334-4847-96A4-EE9ACB285DC8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246CD1E-B059-4871-87FF-78278FF5B336}" type="datetimeFigureOut">
              <a:rPr lang="ru-RU" smtClean="0"/>
              <a:pPr>
                <a:defRPr/>
              </a:pPr>
              <a:t>23.11.2019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52AF7F2-00E1-4D9C-BC70-5B5C1ED64A0E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E68537C-CAA1-4721-928A-F5143910B404}" type="datetimeFigureOut">
              <a:rPr lang="ru-RU" smtClean="0"/>
              <a:pPr>
                <a:defRPr/>
              </a:pPr>
              <a:t>23.11.2019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4C8B66F-59CA-4F92-A922-EBA8183C452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D558B99-5902-44B9-812A-6FF3EC3CED8A}" type="datetimeFigureOut">
              <a:rPr lang="ru-RU" smtClean="0"/>
              <a:pPr>
                <a:defRPr/>
              </a:pPr>
              <a:t>23.11.2019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DB7B496-0B64-4B01-A36B-9DB29AE2AB1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447E350-7AF3-415D-B198-CF54F94FEB8B}" type="datetimeFigureOut">
              <a:rPr lang="ru-RU" smtClean="0"/>
              <a:pPr>
                <a:defRPr/>
              </a:pPr>
              <a:t>23.11.2019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4EC4A34-7384-47DF-A1E4-B814C46E0AE8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A2D15B7-8F39-4E92-A2B5-4BF6D4862777}" type="datetimeFigureOut">
              <a:rPr lang="ru-RU" smtClean="0"/>
              <a:pPr>
                <a:defRPr/>
              </a:pPr>
              <a:t>23.11.2019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F655C55-0538-4325-A4CB-D35B9C5A657C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22D318F-C470-4316-B12B-F9EC5B46F2D1}" type="datetimeFigureOut">
              <a:rPr lang="ru-RU" smtClean="0"/>
              <a:pPr>
                <a:defRPr/>
              </a:pPr>
              <a:t>23.11.2019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pPr>
              <a:defRPr/>
            </a:pPr>
            <a:fld id="{81BB9985-10B4-4B41-8B12-029CE57CFF7C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>
              <a:defRPr/>
            </a:pPr>
            <a:fld id="{E95DA273-99C8-4280-BD39-54905DF87208}" type="datetimeFigureOut">
              <a:rPr lang="ru-RU" smtClean="0"/>
              <a:pPr>
                <a:defRPr/>
              </a:pPr>
              <a:t>23.11.2019</a:t>
            </a:fld>
            <a:endParaRPr lang="ru-RU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>
              <a:defRPr/>
            </a:pPr>
            <a:fld id="{387DB337-39F2-452E-8F9F-85A628D9E25E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  <a:latin typeface="Constantia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  <a:latin typeface="Constantia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>
              <a:defRPr/>
            </a:pPr>
            <a:fld id="{E95DA273-99C8-4280-BD39-54905DF87208}" type="datetimeFigureOut">
              <a:rPr lang="ru-RU" smtClean="0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23.11.2019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>
              <a:defRPr/>
            </a:pPr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>
              <a:defRPr/>
            </a:pPr>
            <a:fld id="{387DB337-39F2-452E-8F9F-85A628D9E25E}" type="slidenum">
              <a:rPr lang="ru-RU" smtClean="0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50734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.gi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type="subTitle" idx="4294967295"/>
          </p:nvPr>
        </p:nvSpPr>
        <p:spPr>
          <a:xfrm>
            <a:off x="0" y="1557338"/>
            <a:ext cx="8820472" cy="4535958"/>
          </a:xfrm>
        </p:spPr>
        <p:txBody>
          <a:bodyPr>
            <a:normAutofit fontScale="92500" lnSpcReduction="20000"/>
          </a:bodyPr>
          <a:lstStyle/>
          <a:p>
            <a:pPr algn="ctr"/>
            <a:r>
              <a:rPr lang="ru-RU" dirty="0" smtClean="0"/>
              <a:t>Повторение.№2</a:t>
            </a:r>
          </a:p>
          <a:p>
            <a:pPr algn="ctr"/>
            <a:r>
              <a:rPr lang="ru-RU" dirty="0" smtClean="0"/>
              <a:t>Синтаксический анализ предложения</a:t>
            </a:r>
          </a:p>
          <a:p>
            <a:pPr algn="ctr"/>
            <a:r>
              <a:rPr lang="ru-RU" sz="5000" b="1" dirty="0">
                <a:solidFill>
                  <a:srgbClr val="FF0000"/>
                </a:solidFill>
                <a:latin typeface="Calibri"/>
                <a:ea typeface="+mj-ea"/>
                <a:cs typeface="+mj-cs"/>
              </a:rPr>
              <a:t>Проверь себя</a:t>
            </a:r>
            <a:r>
              <a:rPr lang="ru-RU" sz="5000" b="1" dirty="0">
                <a:solidFill>
                  <a:srgbClr val="A5C249">
                    <a:lumMod val="75000"/>
                  </a:srgbClr>
                </a:solidFill>
                <a:latin typeface="Calibri"/>
                <a:ea typeface="+mj-ea"/>
                <a:cs typeface="+mj-cs"/>
              </a:rPr>
              <a:t>:</a:t>
            </a:r>
            <a:endParaRPr lang="ru-RU" dirty="0" smtClean="0"/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4000" b="1" dirty="0">
                <a:latin typeface="Cambria"/>
                <a:ea typeface="Calibri"/>
                <a:cs typeface="Times New Roman"/>
              </a:rPr>
              <a:t>Ответы:</a:t>
            </a:r>
            <a:endParaRPr lang="ru-RU" sz="4000" dirty="0"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4000" b="1" dirty="0">
                <a:latin typeface="Cambria"/>
                <a:ea typeface="Calibri"/>
                <a:cs typeface="Times New Roman"/>
              </a:rPr>
              <a:t>1в.-35;  2в.-135;  3в.-1345; 4в.-</a:t>
            </a:r>
            <a:r>
              <a:rPr lang="ru-RU" sz="4000" dirty="0">
                <a:latin typeface="Cambria"/>
                <a:ea typeface="Calibri"/>
                <a:cs typeface="Times New Roman"/>
              </a:rPr>
              <a:t> </a:t>
            </a:r>
            <a:r>
              <a:rPr lang="ru-RU" sz="4000" b="1" dirty="0">
                <a:latin typeface="Cambria"/>
                <a:ea typeface="Calibri"/>
                <a:cs typeface="Times New Roman"/>
              </a:rPr>
              <a:t>25; 5в.-</a:t>
            </a:r>
            <a:r>
              <a:rPr lang="ru-RU" sz="4000" dirty="0">
                <a:latin typeface="Cambria"/>
                <a:ea typeface="Calibri"/>
                <a:cs typeface="Times New Roman"/>
              </a:rPr>
              <a:t> </a:t>
            </a:r>
            <a:r>
              <a:rPr lang="ru-RU" sz="4000" b="1" dirty="0">
                <a:latin typeface="Cambria"/>
                <a:ea typeface="Calibri"/>
                <a:cs typeface="Times New Roman"/>
              </a:rPr>
              <a:t>45;</a:t>
            </a:r>
            <a:endParaRPr lang="ru-RU" sz="4000" dirty="0"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4000" b="1" dirty="0">
                <a:latin typeface="Cambria"/>
                <a:ea typeface="Calibri"/>
                <a:cs typeface="Times New Roman"/>
              </a:rPr>
              <a:t>6в.-</a:t>
            </a:r>
            <a:r>
              <a:rPr lang="ru-RU" sz="4000" dirty="0">
                <a:latin typeface="Cambria"/>
                <a:ea typeface="Calibri"/>
                <a:cs typeface="Times New Roman"/>
              </a:rPr>
              <a:t> </a:t>
            </a:r>
            <a:r>
              <a:rPr lang="ru-RU" sz="4000" b="1" dirty="0">
                <a:latin typeface="Cambria"/>
                <a:ea typeface="Calibri"/>
                <a:cs typeface="Times New Roman"/>
              </a:rPr>
              <a:t>  14</a:t>
            </a:r>
            <a:endParaRPr lang="ru-RU" sz="4000" dirty="0">
              <a:effectLst/>
              <a:latin typeface="Calibri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89483317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-379735"/>
            <a:ext cx="8784976" cy="61663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90170">
              <a:lnSpc>
                <a:spcPct val="115000"/>
              </a:lnSpc>
              <a:spcAft>
                <a:spcPts val="1000"/>
              </a:spcAft>
            </a:pPr>
            <a:r>
              <a:rPr lang="ru-RU" sz="2000" b="1" i="1" dirty="0">
                <a:solidFill>
                  <a:srgbClr val="333333"/>
                </a:solidFill>
                <a:latin typeface="Cambria"/>
                <a:ea typeface="Calibri"/>
                <a:cs typeface="Times New Roman"/>
              </a:rPr>
              <a:t>V. Домашнее задание</a:t>
            </a:r>
            <a:endParaRPr lang="ru-RU" sz="2000" dirty="0">
              <a:latin typeface="Calibri"/>
              <a:ea typeface="Calibri"/>
              <a:cs typeface="Times New Roman"/>
            </a:endParaRPr>
          </a:p>
          <a:p>
            <a:pPr indent="90170">
              <a:lnSpc>
                <a:spcPct val="115000"/>
              </a:lnSpc>
              <a:spcAft>
                <a:spcPts val="1000"/>
              </a:spcAft>
            </a:pPr>
            <a:r>
              <a:rPr lang="ru-RU" sz="2000" b="1" dirty="0">
                <a:solidFill>
                  <a:srgbClr val="333333"/>
                </a:solidFill>
                <a:latin typeface="Cambria"/>
                <a:ea typeface="Calibri"/>
                <a:cs typeface="Times New Roman"/>
              </a:rPr>
              <a:t>1. Выучить теоретический материал по теме урока.</a:t>
            </a:r>
            <a:endParaRPr lang="ru-RU" sz="2000" dirty="0">
              <a:latin typeface="Calibri"/>
              <a:ea typeface="Calibri"/>
              <a:cs typeface="Times New Roman"/>
            </a:endParaRPr>
          </a:p>
          <a:p>
            <a:pPr indent="90170">
              <a:lnSpc>
                <a:spcPct val="115000"/>
              </a:lnSpc>
              <a:spcAft>
                <a:spcPts val="1000"/>
              </a:spcAft>
            </a:pPr>
            <a:r>
              <a:rPr lang="ru-RU" sz="2000" b="1" dirty="0">
                <a:solidFill>
                  <a:srgbClr val="333333"/>
                </a:solidFill>
                <a:latin typeface="Cambria"/>
                <a:ea typeface="Calibri"/>
                <a:cs typeface="Times New Roman"/>
              </a:rPr>
              <a:t>2. Творческое задание (по вариантам):</a:t>
            </a:r>
            <a:endParaRPr lang="ru-RU" sz="2000" dirty="0">
              <a:latin typeface="Calibri"/>
              <a:ea typeface="Calibri"/>
              <a:cs typeface="Times New Roman"/>
            </a:endParaRPr>
          </a:p>
          <a:p>
            <a:pPr indent="90170">
              <a:lnSpc>
                <a:spcPct val="115000"/>
              </a:lnSpc>
              <a:spcAft>
                <a:spcPts val="1000"/>
              </a:spcAft>
            </a:pPr>
            <a:r>
              <a:rPr lang="ru-RU" sz="2000" b="1" i="1" dirty="0">
                <a:solidFill>
                  <a:srgbClr val="333333"/>
                </a:solidFill>
                <a:latin typeface="Cambria"/>
                <a:ea typeface="Calibri"/>
                <a:cs typeface="Times New Roman"/>
              </a:rPr>
              <a:t>I вариант</a:t>
            </a:r>
            <a:endParaRPr lang="ru-RU" sz="2000" dirty="0">
              <a:latin typeface="Calibri"/>
              <a:ea typeface="Calibri"/>
              <a:cs typeface="Times New Roman"/>
            </a:endParaRPr>
          </a:p>
          <a:p>
            <a:pPr indent="90170">
              <a:lnSpc>
                <a:spcPct val="115000"/>
              </a:lnSpc>
              <a:spcAft>
                <a:spcPts val="1000"/>
              </a:spcAft>
            </a:pPr>
            <a:r>
              <a:rPr lang="ru-RU" sz="2000" b="1" dirty="0">
                <a:solidFill>
                  <a:srgbClr val="333333"/>
                </a:solidFill>
                <a:latin typeface="Cambria"/>
                <a:ea typeface="Calibri"/>
                <a:cs typeface="Times New Roman"/>
              </a:rPr>
              <a:t>Выпишите из сборника афоризмов 5-6 наиболее понравившихся высказываний, имеющих форму сложноподчиненного предложения:</a:t>
            </a:r>
            <a:endParaRPr lang="ru-RU" sz="2000" dirty="0">
              <a:latin typeface="Calibri"/>
              <a:ea typeface="Calibri"/>
              <a:cs typeface="Times New Roman"/>
            </a:endParaRPr>
          </a:p>
          <a:p>
            <a:pPr indent="90170">
              <a:lnSpc>
                <a:spcPct val="115000"/>
              </a:lnSpc>
              <a:spcAft>
                <a:spcPts val="1000"/>
              </a:spcAft>
            </a:pPr>
            <a:r>
              <a:rPr lang="ru-RU" sz="2000" b="1" dirty="0">
                <a:solidFill>
                  <a:srgbClr val="333333"/>
                </a:solidFill>
                <a:latin typeface="Cambria"/>
                <a:ea typeface="Calibri"/>
                <a:cs typeface="Times New Roman"/>
              </a:rPr>
              <a:t>а) с придаточным определительным,</a:t>
            </a:r>
            <a:endParaRPr lang="ru-RU" sz="2000" dirty="0">
              <a:latin typeface="Calibri"/>
              <a:ea typeface="Calibri"/>
              <a:cs typeface="Times New Roman"/>
            </a:endParaRPr>
          </a:p>
          <a:p>
            <a:pPr indent="90170">
              <a:lnSpc>
                <a:spcPct val="115000"/>
              </a:lnSpc>
              <a:spcAft>
                <a:spcPts val="1000"/>
              </a:spcAft>
            </a:pPr>
            <a:r>
              <a:rPr lang="ru-RU" sz="2000" b="1" dirty="0">
                <a:solidFill>
                  <a:srgbClr val="333333"/>
                </a:solidFill>
                <a:latin typeface="Cambria"/>
                <a:ea typeface="Calibri"/>
                <a:cs typeface="Times New Roman"/>
              </a:rPr>
              <a:t>б) с придаточным местоименно-определительным.</a:t>
            </a:r>
            <a:endParaRPr lang="ru-RU" sz="2000" dirty="0">
              <a:latin typeface="Calibri"/>
              <a:ea typeface="Calibri"/>
              <a:cs typeface="Times New Roman"/>
            </a:endParaRPr>
          </a:p>
          <a:p>
            <a:pPr indent="90170">
              <a:lnSpc>
                <a:spcPct val="115000"/>
              </a:lnSpc>
              <a:spcAft>
                <a:spcPts val="1000"/>
              </a:spcAft>
            </a:pPr>
            <a:r>
              <a:rPr lang="ru-RU" sz="2000" b="1" i="1" dirty="0">
                <a:solidFill>
                  <a:srgbClr val="333333"/>
                </a:solidFill>
                <a:latin typeface="Cambria"/>
                <a:ea typeface="Calibri"/>
                <a:cs typeface="Times New Roman"/>
              </a:rPr>
              <a:t>II вариант</a:t>
            </a:r>
            <a:endParaRPr lang="ru-RU" sz="2000" dirty="0">
              <a:latin typeface="Calibri"/>
              <a:ea typeface="Calibri"/>
              <a:cs typeface="Times New Roman"/>
            </a:endParaRPr>
          </a:p>
          <a:p>
            <a:pPr indent="90170">
              <a:lnSpc>
                <a:spcPct val="115000"/>
              </a:lnSpc>
              <a:spcAft>
                <a:spcPts val="1000"/>
              </a:spcAft>
            </a:pPr>
            <a:r>
              <a:rPr lang="ru-RU" sz="2000" b="1" dirty="0">
                <a:solidFill>
                  <a:srgbClr val="333333"/>
                </a:solidFill>
                <a:latin typeface="Cambria"/>
                <a:ea typeface="Calibri"/>
                <a:cs typeface="Times New Roman"/>
              </a:rPr>
              <a:t>Дайте определение трех понятий (в научном стиле): подлежащего, сказуемого, дополнения, употребив конструкцию сложноподчиненного предложения с придаточным определительным.</a:t>
            </a:r>
            <a:endParaRPr lang="ru-RU" sz="2000" dirty="0">
              <a:latin typeface="Calibri"/>
              <a:ea typeface="Calibri"/>
              <a:cs typeface="Times New Roman"/>
            </a:endParaRPr>
          </a:p>
          <a:p>
            <a:pPr indent="90170">
              <a:lnSpc>
                <a:spcPct val="115000"/>
              </a:lnSpc>
              <a:spcAft>
                <a:spcPts val="1000"/>
              </a:spcAft>
            </a:pPr>
            <a:r>
              <a:rPr lang="ru-RU" b="1" dirty="0">
                <a:solidFill>
                  <a:srgbClr val="333333"/>
                </a:solidFill>
                <a:latin typeface="Tahoma"/>
                <a:ea typeface="Calibri"/>
                <a:cs typeface="Times New Roman"/>
              </a:rPr>
              <a:t>﻿</a:t>
            </a:r>
            <a:endParaRPr lang="ru-RU" sz="1600" dirty="0">
              <a:effectLst/>
              <a:latin typeface="Calibri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72839697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4657" y="188913"/>
            <a:ext cx="8229600" cy="1143000"/>
          </a:xfrm>
        </p:spPr>
        <p:txBody>
          <a:bodyPr>
            <a:normAutofit/>
          </a:bodyPr>
          <a:lstStyle/>
          <a:p>
            <a:pPr marL="274320" lvl="0" indent="-274320" algn="ctr">
              <a:lnSpc>
                <a:spcPct val="115000"/>
              </a:lnSpc>
              <a:spcBef>
                <a:spcPct val="20000"/>
              </a:spcBef>
            </a:pPr>
            <a:r>
              <a:rPr lang="ru-RU" sz="2400" b="1" dirty="0">
                <a:solidFill>
                  <a:prstClr val="black"/>
                </a:solidFill>
                <a:latin typeface="Cambria"/>
                <a:ea typeface="Calibri"/>
                <a:cs typeface="Times New Roman"/>
              </a:rPr>
              <a:t>Словарная работа:</a:t>
            </a:r>
            <a:r>
              <a:rPr lang="ru-RU" sz="2000" dirty="0">
                <a:solidFill>
                  <a:prstClr val="black"/>
                </a:solidFill>
                <a:ea typeface="Calibri"/>
                <a:cs typeface="Times New Roman"/>
              </a:rPr>
              <a:t/>
            </a:r>
            <a:br>
              <a:rPr lang="ru-RU" sz="2000" dirty="0">
                <a:solidFill>
                  <a:prstClr val="black"/>
                </a:solidFill>
                <a:ea typeface="Calibri"/>
                <a:cs typeface="Times New Roman"/>
              </a:rPr>
            </a:br>
            <a:endParaRPr lang="ru-RU" sz="2400" b="1" dirty="0">
              <a:solidFill>
                <a:schemeClr val="tx2">
                  <a:lumMod val="60000"/>
                  <a:lumOff val="40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323528" y="1360908"/>
            <a:ext cx="8424936" cy="4896544"/>
          </a:xfrm>
        </p:spPr>
        <p:txBody>
          <a:bodyPr>
            <a:norm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3600" b="1" dirty="0" smtClean="0">
                <a:latin typeface="Cambria"/>
                <a:ea typeface="Calibri"/>
                <a:cs typeface="Times New Roman"/>
              </a:rPr>
              <a:t>Беллетристика </a:t>
            </a:r>
            <a:r>
              <a:rPr lang="ru-RU" sz="3600" b="1" dirty="0">
                <a:latin typeface="Cambria"/>
                <a:ea typeface="Calibri"/>
                <a:cs typeface="Times New Roman"/>
              </a:rPr>
              <a:t>-</a:t>
            </a:r>
            <a:r>
              <a:rPr lang="ru-RU" sz="3600" dirty="0">
                <a:latin typeface="Cambria"/>
                <a:ea typeface="Calibri"/>
                <a:cs typeface="Times New Roman"/>
              </a:rPr>
              <a:t> </a:t>
            </a:r>
            <a:r>
              <a:rPr lang="ru-RU" sz="3600" b="1" dirty="0">
                <a:latin typeface="Cambria"/>
                <a:ea typeface="Calibri"/>
                <a:cs typeface="Times New Roman"/>
              </a:rPr>
              <a:t>повествовательная художественная литература.</a:t>
            </a:r>
            <a:endParaRPr lang="ru-RU" sz="3600" dirty="0"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3600" b="1" dirty="0">
                <a:latin typeface="Cambria"/>
                <a:ea typeface="Calibri"/>
                <a:cs typeface="Times New Roman"/>
              </a:rPr>
              <a:t> Коллоквиум – научное собрание или учебное занятие в ВУЗе</a:t>
            </a:r>
            <a:endParaRPr lang="ru-RU" sz="3600" dirty="0">
              <a:effectLst/>
              <a:latin typeface="Calibri"/>
              <a:ea typeface="Calibri"/>
              <a:cs typeface="Times New Roman"/>
            </a:endParaRPr>
          </a:p>
        </p:txBody>
      </p:sp>
      <p:pic>
        <p:nvPicPr>
          <p:cNvPr id="4" name="Picture 53" descr="3f3b7b0d28f958b79ab69d6d4a5ca3b1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0" y="6257452"/>
            <a:ext cx="1371600" cy="4839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9" descr="image690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2320" y="188913"/>
            <a:ext cx="1584325" cy="1373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5576" y="1268760"/>
            <a:ext cx="7772400" cy="4608512"/>
          </a:xfrm>
        </p:spPr>
        <p:txBody>
          <a:bodyPr/>
          <a:lstStyle/>
          <a:p>
            <a:r>
              <a:rPr lang="ru-RU" sz="48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 Black" panose="020B0A04020102020204" pitchFamily="34" charset="0"/>
              </a:rPr>
              <a:t>Сложноподчиненное предложение </a:t>
            </a:r>
            <a:br>
              <a:rPr lang="ru-RU" sz="48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 Black" panose="020B0A04020102020204" pitchFamily="34" charset="0"/>
              </a:rPr>
            </a:br>
            <a:r>
              <a:rPr lang="ru-RU" sz="48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 Black" panose="020B0A04020102020204" pitchFamily="34" charset="0"/>
              </a:rPr>
              <a:t>с придаточным местоименно-определительным</a:t>
            </a:r>
            <a:r>
              <a:rPr lang="ru-RU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 Black" panose="020B0A04020102020204" pitchFamily="34" charset="0"/>
              </a:rPr>
              <a:t/>
            </a:r>
            <a:br>
              <a:rPr lang="ru-RU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 Black" panose="020B0A04020102020204" pitchFamily="34" charset="0"/>
              </a:rPr>
            </a:br>
            <a:endParaRPr lang="ru-RU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0186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z="40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764704"/>
            <a:ext cx="8229600" cy="5904656"/>
          </a:xfrm>
        </p:spPr>
        <p:txBody>
          <a:bodyPr>
            <a:normAutofit/>
          </a:bodyPr>
          <a:lstStyle/>
          <a:p>
            <a:pPr algn="ctr"/>
            <a:r>
              <a:rPr lang="ru-RU" dirty="0" smtClean="0">
                <a:solidFill>
                  <a:srgbClr val="002060"/>
                </a:solidFill>
              </a:rPr>
              <a:t>Цели</a:t>
            </a:r>
            <a:r>
              <a:rPr lang="ru-RU" b="1" dirty="0" smtClean="0">
                <a:solidFill>
                  <a:srgbClr val="002060"/>
                </a:solidFill>
              </a:rPr>
              <a:t> </a:t>
            </a:r>
            <a:r>
              <a:rPr lang="ru-RU" dirty="0" smtClean="0">
                <a:solidFill>
                  <a:srgbClr val="002060"/>
                </a:solidFill>
              </a:rPr>
              <a:t>урока</a:t>
            </a:r>
          </a:p>
          <a:p>
            <a:pPr algn="ctr"/>
            <a:endParaRPr lang="ru-RU" dirty="0">
              <a:solidFill>
                <a:srgbClr val="002060"/>
              </a:solidFill>
            </a:endParaRPr>
          </a:p>
          <a:p>
            <a:pPr indent="90170">
              <a:lnSpc>
                <a:spcPct val="115000"/>
              </a:lnSpc>
              <a:spcAft>
                <a:spcPts val="1000"/>
              </a:spcAft>
            </a:pPr>
            <a:r>
              <a:rPr lang="ru-RU" sz="2000" b="1" dirty="0">
                <a:solidFill>
                  <a:srgbClr val="333333"/>
                </a:solidFill>
                <a:latin typeface="Cambria"/>
                <a:ea typeface="Calibri"/>
                <a:cs typeface="Times New Roman"/>
              </a:rPr>
              <a:t>А) На какой вопрос отвечают </a:t>
            </a:r>
            <a:r>
              <a:rPr lang="ru-RU" sz="2000" b="1" dirty="0" smtClean="0">
                <a:solidFill>
                  <a:srgbClr val="333333"/>
                </a:solidFill>
                <a:latin typeface="Cambria"/>
                <a:ea typeface="Calibri"/>
                <a:cs typeface="Times New Roman"/>
              </a:rPr>
              <a:t>местоименно-определительные придаточные?</a:t>
            </a:r>
            <a:endParaRPr lang="ru-RU" sz="2000" dirty="0">
              <a:latin typeface="Calibri"/>
              <a:ea typeface="Calibri"/>
              <a:cs typeface="Times New Roman"/>
            </a:endParaRPr>
          </a:p>
          <a:p>
            <a:pPr indent="90170">
              <a:lnSpc>
                <a:spcPct val="115000"/>
              </a:lnSpc>
              <a:spcAft>
                <a:spcPts val="1000"/>
              </a:spcAft>
            </a:pPr>
            <a:r>
              <a:rPr lang="ru-RU" sz="2000" b="1" dirty="0" smtClean="0">
                <a:solidFill>
                  <a:srgbClr val="333333"/>
                </a:solidFill>
                <a:latin typeface="Cambria"/>
                <a:ea typeface="Calibri"/>
                <a:cs typeface="Times New Roman"/>
              </a:rPr>
              <a:t>Б</a:t>
            </a:r>
            <a:r>
              <a:rPr lang="ru-RU" sz="2000" b="1" dirty="0">
                <a:solidFill>
                  <a:srgbClr val="333333"/>
                </a:solidFill>
                <a:latin typeface="Cambria"/>
                <a:ea typeface="Calibri"/>
                <a:cs typeface="Times New Roman"/>
              </a:rPr>
              <a:t>) К чему </a:t>
            </a:r>
            <a:r>
              <a:rPr lang="ru-RU" sz="2000" b="1" dirty="0" smtClean="0">
                <a:solidFill>
                  <a:srgbClr val="333333"/>
                </a:solidFill>
                <a:latin typeface="Cambria"/>
                <a:ea typeface="Calibri"/>
                <a:cs typeface="Times New Roman"/>
              </a:rPr>
              <a:t>относятся</a:t>
            </a:r>
            <a:r>
              <a:rPr lang="ru-RU" sz="2000" b="1" dirty="0">
                <a:solidFill>
                  <a:srgbClr val="333333"/>
                </a:solidFill>
                <a:latin typeface="Cambria"/>
                <a:ea typeface="Calibri"/>
                <a:cs typeface="Times New Roman"/>
              </a:rPr>
              <a:t> местоименно-определительные придаточные?</a:t>
            </a:r>
            <a:r>
              <a:rPr lang="ru-RU" sz="2000" b="1" dirty="0" smtClean="0">
                <a:solidFill>
                  <a:srgbClr val="333333"/>
                </a:solidFill>
                <a:latin typeface="Cambria"/>
                <a:ea typeface="Calibri"/>
                <a:cs typeface="Times New Roman"/>
              </a:rPr>
              <a:t> придаточные</a:t>
            </a:r>
            <a:r>
              <a:rPr lang="ru-RU" sz="2000" b="1" dirty="0">
                <a:solidFill>
                  <a:srgbClr val="333333"/>
                </a:solidFill>
                <a:latin typeface="Cambria"/>
                <a:ea typeface="Calibri"/>
                <a:cs typeface="Times New Roman"/>
              </a:rPr>
              <a:t>?</a:t>
            </a:r>
            <a:endParaRPr lang="ru-RU" sz="2000" dirty="0">
              <a:latin typeface="Calibri"/>
              <a:ea typeface="Calibri"/>
              <a:cs typeface="Times New Roman"/>
            </a:endParaRPr>
          </a:p>
          <a:p>
            <a:pPr indent="90170">
              <a:lnSpc>
                <a:spcPct val="115000"/>
              </a:lnSpc>
              <a:spcAft>
                <a:spcPts val="1000"/>
              </a:spcAft>
            </a:pPr>
            <a:r>
              <a:rPr lang="ru-RU" sz="2000" b="1" dirty="0" smtClean="0">
                <a:solidFill>
                  <a:srgbClr val="333333"/>
                </a:solidFill>
                <a:latin typeface="Cambria"/>
                <a:ea typeface="Calibri"/>
                <a:cs typeface="Times New Roman"/>
              </a:rPr>
              <a:t>-В</a:t>
            </a:r>
            <a:r>
              <a:rPr lang="ru-RU" sz="2000" b="1" dirty="0">
                <a:solidFill>
                  <a:srgbClr val="333333"/>
                </a:solidFill>
                <a:latin typeface="Cambria"/>
                <a:ea typeface="Calibri"/>
                <a:cs typeface="Times New Roman"/>
              </a:rPr>
              <a:t>) .Чем </a:t>
            </a:r>
            <a:r>
              <a:rPr lang="ru-RU" sz="2000" b="1" dirty="0" smtClean="0">
                <a:solidFill>
                  <a:srgbClr val="333333"/>
                </a:solidFill>
                <a:latin typeface="Cambria"/>
                <a:ea typeface="Calibri"/>
                <a:cs typeface="Times New Roman"/>
              </a:rPr>
              <a:t>прикрепляются</a:t>
            </a:r>
            <a:r>
              <a:rPr lang="ru-RU" sz="2000" b="1" dirty="0">
                <a:solidFill>
                  <a:srgbClr val="333333"/>
                </a:solidFill>
                <a:latin typeface="Cambria"/>
                <a:ea typeface="Calibri"/>
                <a:cs typeface="Times New Roman"/>
              </a:rPr>
              <a:t> местоименно-определительные </a:t>
            </a:r>
            <a:r>
              <a:rPr lang="ru-RU" sz="2000" b="1" dirty="0" smtClean="0">
                <a:solidFill>
                  <a:srgbClr val="333333"/>
                </a:solidFill>
                <a:latin typeface="Cambria"/>
                <a:ea typeface="Calibri"/>
                <a:cs typeface="Times New Roman"/>
              </a:rPr>
              <a:t>придаточные </a:t>
            </a:r>
            <a:r>
              <a:rPr lang="ru-RU" sz="2000" b="1" dirty="0" err="1" smtClean="0">
                <a:solidFill>
                  <a:srgbClr val="333333"/>
                </a:solidFill>
                <a:latin typeface="Cambria"/>
                <a:ea typeface="Calibri"/>
                <a:cs typeface="Times New Roman"/>
              </a:rPr>
              <a:t>придаточные</a:t>
            </a:r>
            <a:r>
              <a:rPr lang="ru-RU" sz="2000" b="1" dirty="0" smtClean="0">
                <a:solidFill>
                  <a:srgbClr val="333333"/>
                </a:solidFill>
                <a:latin typeface="Cambria"/>
                <a:ea typeface="Calibri"/>
                <a:cs typeface="Times New Roman"/>
              </a:rPr>
              <a:t>  </a:t>
            </a:r>
            <a:r>
              <a:rPr lang="ru-RU" sz="2000" b="1" dirty="0">
                <a:solidFill>
                  <a:srgbClr val="333333"/>
                </a:solidFill>
                <a:latin typeface="Cambria"/>
                <a:ea typeface="Calibri"/>
                <a:cs typeface="Times New Roman"/>
              </a:rPr>
              <a:t>к </a:t>
            </a:r>
            <a:r>
              <a:rPr lang="ru-RU" sz="2000" b="1" dirty="0" smtClean="0">
                <a:solidFill>
                  <a:srgbClr val="333333"/>
                </a:solidFill>
                <a:latin typeface="Cambria"/>
                <a:ea typeface="Calibri"/>
                <a:cs typeface="Times New Roman"/>
              </a:rPr>
              <a:t>главному?</a:t>
            </a:r>
            <a:endParaRPr lang="ru-RU" sz="2000" dirty="0">
              <a:effectLst/>
              <a:latin typeface="Calibri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6775114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332656"/>
            <a:ext cx="8229600" cy="5793507"/>
          </a:xfrm>
        </p:spPr>
        <p:txBody>
          <a:bodyPr/>
          <a:lstStyle/>
          <a:p>
            <a:pPr fontAlgn="t"/>
            <a:r>
              <a:rPr lang="ru-RU" sz="1600" b="1" dirty="0" smtClean="0"/>
              <a:t> </a:t>
            </a:r>
            <a:endParaRPr lang="ru-RU" sz="1600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80421427"/>
              </p:ext>
            </p:extLst>
          </p:nvPr>
        </p:nvGraphicFramePr>
        <p:xfrm>
          <a:off x="179512" y="332656"/>
          <a:ext cx="8784976" cy="6096752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1664522"/>
                <a:gridCol w="1664522"/>
                <a:gridCol w="1664522"/>
                <a:gridCol w="1664522"/>
                <a:gridCol w="2126888"/>
              </a:tblGrid>
              <a:tr h="2467733">
                <a:tc>
                  <a:txBody>
                    <a:bodyPr/>
                    <a:lstStyle/>
                    <a:p>
                      <a:r>
                        <a:rPr kumimoji="0" lang="ru-RU" sz="2000" kern="12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Типы </a:t>
                      </a:r>
                      <a:r>
                        <a:rPr kumimoji="0" lang="ru-RU" sz="2000" kern="1200" dirty="0" err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придаточ</a:t>
                      </a:r>
                      <a:r>
                        <a:rPr kumimoji="0" lang="ru-RU" sz="2000" kern="12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-</a:t>
                      </a:r>
                    </a:p>
                    <a:p>
                      <a:r>
                        <a:rPr kumimoji="0" lang="ru-RU" sz="2000" kern="1200" dirty="0" err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ных</a:t>
                      </a:r>
                      <a:r>
                        <a:rPr kumimoji="0" lang="ru-RU" sz="2000" kern="12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</a:t>
                      </a:r>
                      <a:r>
                        <a:rPr kumimoji="0" lang="ru-RU" sz="2000" kern="1200" dirty="0" err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предложе-ний</a:t>
                      </a:r>
                      <a:endParaRPr lang="ru-RU" sz="20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0" lang="ru-RU" sz="2000" kern="12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К чему в главном относит-</a:t>
                      </a:r>
                    </a:p>
                    <a:p>
                      <a:r>
                        <a:rPr kumimoji="0" lang="ru-RU" sz="2000" kern="1200" dirty="0" err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ся</a:t>
                      </a:r>
                      <a:r>
                        <a:rPr kumimoji="0" lang="ru-RU" sz="2000" kern="12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, что </a:t>
                      </a:r>
                      <a:r>
                        <a:rPr kumimoji="0" lang="ru-RU" sz="2000" kern="1200" dirty="0" err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поясня</a:t>
                      </a:r>
                      <a:r>
                        <a:rPr kumimoji="0" lang="ru-RU" sz="2000" kern="12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-</a:t>
                      </a:r>
                    </a:p>
                    <a:p>
                      <a:r>
                        <a:rPr kumimoji="0" lang="ru-RU" sz="2000" kern="1200" dirty="0" err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ет</a:t>
                      </a:r>
                      <a:endParaRPr lang="ru-RU" sz="20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Какими союзами или союзными словами </a:t>
                      </a:r>
                      <a:r>
                        <a:rPr lang="ru-RU" sz="2000" dirty="0" err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присоеди</a:t>
                      </a:r>
                      <a:r>
                        <a:rPr lang="ru-RU" sz="20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-</a:t>
                      </a:r>
                    </a:p>
                    <a:p>
                      <a:pPr algn="l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err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няется</a:t>
                      </a:r>
                      <a:endParaRPr lang="ru-RU" sz="20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0" lang="ru-RU" sz="2000" kern="12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На какие вопросы отвечает</a:t>
                      </a:r>
                      <a:endParaRPr lang="ru-RU" sz="20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000" kern="12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Место </a:t>
                      </a:r>
                      <a:r>
                        <a:rPr kumimoji="0" lang="ru-RU" sz="2000" kern="1200" dirty="0" err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придаточ</a:t>
                      </a:r>
                      <a:r>
                        <a:rPr kumimoji="0" lang="ru-RU" sz="2000" kern="12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-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000" kern="1200" dirty="0" err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ного</a:t>
                      </a:r>
                      <a:endParaRPr kumimoji="0" lang="ru-RU" sz="2000" b="1" kern="1200" dirty="0" smtClean="0">
                        <a:solidFill>
                          <a:schemeClr val="lt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</a:tr>
              <a:tr h="3629019">
                <a:tc>
                  <a:txBody>
                    <a:bodyPr/>
                    <a:lstStyle/>
                    <a:p>
                      <a:r>
                        <a:rPr kumimoji="0" lang="ru-RU" sz="1800" kern="12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Определите-</a:t>
                      </a:r>
                      <a:r>
                        <a:rPr kumimoji="0" lang="ru-RU" sz="1800" kern="1200" dirty="0" err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льные</a:t>
                      </a:r>
                      <a:endParaRPr lang="ru-RU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0" lang="ru-RU" sz="1800" kern="12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К существительным</a:t>
                      </a:r>
                      <a:endParaRPr lang="ru-RU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0" lang="ru-RU" sz="2000" kern="12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Союзные слова: </a:t>
                      </a:r>
                      <a:r>
                        <a:rPr kumimoji="0" lang="ru-RU" sz="1800" kern="12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который, какой, где, куда, откуда, чей, что, когда; </a:t>
                      </a:r>
                      <a:r>
                        <a:rPr kumimoji="0" lang="ru-RU" sz="2000" kern="12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союзы: </a:t>
                      </a:r>
                      <a:r>
                        <a:rPr kumimoji="0" lang="ru-RU" sz="1800" kern="12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чтобы, как, словно, будто, точно…</a:t>
                      </a:r>
                      <a:endParaRPr lang="ru-RU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0" lang="ru-RU" sz="1800" kern="12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Какой?</a:t>
                      </a:r>
                      <a:endParaRPr lang="ru-RU" sz="18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0" lang="ru-RU" sz="1800" kern="12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Только после главного </a:t>
                      </a:r>
                      <a:r>
                        <a:rPr kumimoji="0" lang="ru-RU" sz="1800" kern="1200" dirty="0" err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предложе</a:t>
                      </a:r>
                      <a:r>
                        <a:rPr kumimoji="0" lang="ru-RU" sz="1800" kern="12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-</a:t>
                      </a:r>
                    </a:p>
                    <a:p>
                      <a:r>
                        <a:rPr kumimoji="0" lang="ru-RU" sz="1800" kern="1200" dirty="0" err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ния</a:t>
                      </a:r>
                      <a:endParaRPr kumimoji="0" lang="ru-RU" sz="1800" kern="1200" dirty="0">
                        <a:solidFill>
                          <a:schemeClr val="dk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3">
                        <a:lumMod val="75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1962502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3592932"/>
              </p:ext>
            </p:extLst>
          </p:nvPr>
        </p:nvGraphicFramePr>
        <p:xfrm>
          <a:off x="457200" y="476250"/>
          <a:ext cx="8382000" cy="540102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76400"/>
                <a:gridCol w="1676400"/>
                <a:gridCol w="1676400"/>
                <a:gridCol w="1676400"/>
                <a:gridCol w="1676400"/>
              </a:tblGrid>
              <a:tr h="1985283">
                <a:tc>
                  <a:txBody>
                    <a:bodyPr/>
                    <a:lstStyle/>
                    <a:p>
                      <a:r>
                        <a:rPr kumimoji="0" lang="ru-RU" sz="20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Типы </a:t>
                      </a:r>
                      <a:r>
                        <a:rPr kumimoji="0" lang="ru-RU" sz="2000" b="1" kern="1200" dirty="0" err="1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придаточ</a:t>
                      </a:r>
                      <a:r>
                        <a:rPr kumimoji="0" lang="ru-RU" sz="20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</a:p>
                    <a:p>
                      <a:r>
                        <a:rPr kumimoji="0" lang="ru-RU" sz="2000" b="1" kern="1200" dirty="0" err="1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ных</a:t>
                      </a:r>
                      <a:r>
                        <a:rPr kumimoji="0" lang="ru-RU" sz="20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ru-RU" sz="2000" b="1" kern="1200" dirty="0" err="1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предложе-ний</a:t>
                      </a:r>
                      <a:endParaRPr lang="ru-RU" sz="2000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0" lang="ru-RU" sz="20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К чему в главном относится, что </a:t>
                      </a:r>
                    </a:p>
                    <a:p>
                      <a:r>
                        <a:rPr kumimoji="0" lang="ru-RU" sz="20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поясняет</a:t>
                      </a:r>
                      <a:endParaRPr lang="ru-RU" sz="2000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Calibri"/>
                          <a:ea typeface="Calibri"/>
                          <a:cs typeface="Times New Roman"/>
                        </a:rPr>
                        <a:t>Какими союзами или союзными словами </a:t>
                      </a:r>
                      <a:r>
                        <a:rPr lang="ru-RU" sz="2000" dirty="0" err="1" smtClean="0">
                          <a:latin typeface="Calibri"/>
                          <a:ea typeface="Calibri"/>
                          <a:cs typeface="Times New Roman"/>
                        </a:rPr>
                        <a:t>присоеди</a:t>
                      </a:r>
                      <a:r>
                        <a:rPr lang="ru-RU" sz="2000" dirty="0" smtClean="0">
                          <a:latin typeface="Calibri"/>
                          <a:ea typeface="Calibri"/>
                          <a:cs typeface="Times New Roman"/>
                        </a:rPr>
                        <a:t>-</a:t>
                      </a:r>
                    </a:p>
                    <a:p>
                      <a:pPr algn="l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err="1" smtClean="0">
                          <a:latin typeface="Calibri"/>
                          <a:ea typeface="Calibri"/>
                          <a:cs typeface="Times New Roman"/>
                        </a:rPr>
                        <a:t>няется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0" lang="ru-RU" sz="20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На какие вопросы отвечает</a:t>
                      </a:r>
                      <a:endParaRPr lang="ru-RU" sz="2000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0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Место </a:t>
                      </a:r>
                      <a:r>
                        <a:rPr kumimoji="0" lang="ru-RU" sz="2000" b="1" kern="1200" dirty="0" err="1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придаточ</a:t>
                      </a:r>
                      <a:r>
                        <a:rPr kumimoji="0" lang="ru-RU" sz="20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000" b="1" kern="1200" dirty="0" err="1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ного</a:t>
                      </a:r>
                      <a:endParaRPr kumimoji="0" lang="ru-RU" sz="2000" b="1" kern="1200" dirty="0" smtClean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ru-RU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</a:tr>
              <a:tr h="3415739">
                <a:tc>
                  <a:txBody>
                    <a:bodyPr/>
                    <a:lstStyle/>
                    <a:p>
                      <a:r>
                        <a:rPr kumimoji="0"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Местоименно-определитель-</a:t>
                      </a:r>
                      <a:r>
                        <a:rPr kumimoji="0" lang="ru-RU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ные</a:t>
                      </a:r>
                      <a:endParaRPr lang="ru-RU" dirty="0"/>
                    </a:p>
                  </a:txBody>
                  <a:tcPr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0"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К местоимениям (тот, каждый, весь и др.),</a:t>
                      </a:r>
                      <a:endParaRPr lang="ru-RU" dirty="0"/>
                    </a:p>
                  </a:txBody>
                  <a:tcPr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0"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Союзные слова: </a:t>
                      </a:r>
                      <a:r>
                        <a:rPr kumimoji="0"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кто и что</a:t>
                      </a:r>
                      <a:endParaRPr lang="ru-RU" dirty="0"/>
                    </a:p>
                  </a:txBody>
                  <a:tcPr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0" lang="ru-RU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Какой?</a:t>
                      </a:r>
                      <a:endParaRPr lang="ru-RU" sz="2000" dirty="0"/>
                    </a:p>
                  </a:txBody>
                  <a:tcPr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0" lang="ru-RU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Могут стоять как после, так и  перед главным предложением  </a:t>
                      </a:r>
                      <a:endParaRPr kumimoji="0" lang="ru-RU" sz="20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3">
                        <a:lumMod val="75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3" name="Picture 4" descr="1b3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524" y="4725144"/>
            <a:ext cx="3203575" cy="18722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078878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b="1" dirty="0">
                <a:solidFill>
                  <a:srgbClr val="333333"/>
                </a:solidFill>
                <a:latin typeface="Cambria" pitchFamily="18" charset="0"/>
                <a:ea typeface="Calibri" pitchFamily="34" charset="0"/>
                <a:cs typeface="Times New Roman" pitchFamily="18" charset="0"/>
              </a:rPr>
              <a:t>- В чём сходство и различие придаточных определительных и местоименно-определительных</a:t>
            </a:r>
            <a:endParaRPr lang="ru-RU" sz="2400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859309622"/>
              </p:ext>
            </p:extLst>
          </p:nvPr>
        </p:nvGraphicFramePr>
        <p:xfrm>
          <a:off x="683568" y="2060848"/>
          <a:ext cx="7848872" cy="3888432"/>
        </p:xfrm>
        <a:graphic>
          <a:graphicData uri="http://schemas.openxmlformats.org/drawingml/2006/table">
            <a:tbl>
              <a:tblPr firstRow="1" firstCol="1" bandRow="1"/>
              <a:tblGrid>
                <a:gridCol w="4192666"/>
                <a:gridCol w="3656206"/>
              </a:tblGrid>
              <a:tr h="588811">
                <a:tc>
                  <a:txBody>
                    <a:bodyPr/>
                    <a:lstStyle/>
                    <a:p>
                      <a:pPr indent="90170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b="1" dirty="0">
                          <a:solidFill>
                            <a:srgbClr val="333333"/>
                          </a:solidFill>
                          <a:effectLst/>
                          <a:latin typeface="Cambria"/>
                          <a:ea typeface="Calibri"/>
                          <a:cs typeface="Times New Roman"/>
                        </a:rPr>
                        <a:t>сходства</a:t>
                      </a:r>
                      <a:endParaRPr lang="ru-RU" sz="2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90170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b="1" dirty="0">
                          <a:solidFill>
                            <a:srgbClr val="333333"/>
                          </a:solidFill>
                          <a:effectLst/>
                          <a:latin typeface="Cambria"/>
                          <a:ea typeface="Calibri"/>
                          <a:cs typeface="Times New Roman"/>
                        </a:rPr>
                        <a:t>различия</a:t>
                      </a:r>
                      <a:endParaRPr lang="ru-RU" sz="2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99621"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1000"/>
                        </a:spcAft>
                        <a:buFont typeface="+mj-lt"/>
                        <a:buAutoNum type="arabicPeriod"/>
                        <a:tabLst>
                          <a:tab pos="457200" algn="l"/>
                        </a:tabLst>
                      </a:pPr>
                      <a:r>
                        <a:rPr lang="ru-RU" sz="2000" b="1" dirty="0">
                          <a:solidFill>
                            <a:srgbClr val="333333"/>
                          </a:solidFill>
                          <a:effectLst/>
                          <a:latin typeface="Cambria"/>
                          <a:ea typeface="Calibri"/>
                          <a:cs typeface="Times New Roman"/>
                        </a:rPr>
                        <a:t>придаточные предложения отвечают на вопрос «</a:t>
                      </a:r>
                      <a:r>
                        <a:rPr lang="ru-RU" sz="2000" b="1" i="1" dirty="0">
                          <a:solidFill>
                            <a:srgbClr val="333333"/>
                          </a:solidFill>
                          <a:effectLst/>
                          <a:latin typeface="Cambria"/>
                          <a:ea typeface="Calibri"/>
                          <a:cs typeface="Times New Roman"/>
                        </a:rPr>
                        <a:t>какой</a:t>
                      </a:r>
                      <a:r>
                        <a:rPr lang="ru-RU" sz="2000" b="1" dirty="0">
                          <a:solidFill>
                            <a:srgbClr val="333333"/>
                          </a:solidFill>
                          <a:effectLst/>
                          <a:latin typeface="Cambria"/>
                          <a:ea typeface="Calibri"/>
                          <a:cs typeface="Times New Roman"/>
                        </a:rPr>
                        <a:t>?»</a:t>
                      </a:r>
                      <a:endParaRPr lang="ru-RU" sz="2000" dirty="0">
                        <a:solidFill>
                          <a:srgbClr val="333333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1000"/>
                        </a:spcAft>
                        <a:buFont typeface="+mj-lt"/>
                        <a:buAutoNum type="arabicPeriod"/>
                        <a:tabLst>
                          <a:tab pos="457200" algn="l"/>
                        </a:tabLst>
                      </a:pPr>
                      <a:r>
                        <a:rPr lang="ru-RU" sz="2000" b="1" dirty="0">
                          <a:solidFill>
                            <a:srgbClr val="333333"/>
                          </a:solidFill>
                          <a:effectLst/>
                          <a:latin typeface="Cambria"/>
                          <a:ea typeface="Calibri"/>
                          <a:cs typeface="Times New Roman"/>
                        </a:rPr>
                        <a:t>присоединяются союзными словами </a:t>
                      </a:r>
                      <a:r>
                        <a:rPr lang="ru-RU" sz="2000" b="1" i="1" dirty="0">
                          <a:solidFill>
                            <a:srgbClr val="333333"/>
                          </a:solidFill>
                          <a:effectLst/>
                          <a:latin typeface="Cambria"/>
                          <a:ea typeface="Calibri"/>
                          <a:cs typeface="Times New Roman"/>
                        </a:rPr>
                        <a:t>который, что, куда, </a:t>
                      </a:r>
                      <a:r>
                        <a:rPr lang="ru-RU" sz="2000" b="1" i="1" dirty="0" smtClean="0">
                          <a:solidFill>
                            <a:srgbClr val="333333"/>
                          </a:solidFill>
                          <a:effectLst/>
                          <a:latin typeface="Cambria"/>
                          <a:ea typeface="Calibri"/>
                          <a:cs typeface="Times New Roman"/>
                        </a:rPr>
                        <a:t>где</a:t>
                      </a: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1000"/>
                        </a:spcAft>
                        <a:buFont typeface="+mj-lt"/>
                        <a:buAutoNum type="arabicPeriod"/>
                        <a:tabLst>
                          <a:tab pos="457200" algn="l"/>
                        </a:tabLst>
                      </a:pPr>
                      <a:endParaRPr lang="ru-RU" sz="2000" dirty="0">
                        <a:solidFill>
                          <a:srgbClr val="333333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1000"/>
                        </a:spcAft>
                        <a:buFont typeface="+mj-lt"/>
                        <a:buAutoNum type="arabicPeriod"/>
                        <a:tabLst>
                          <a:tab pos="457200" algn="l"/>
                        </a:tabLst>
                      </a:pPr>
                      <a:r>
                        <a:rPr lang="ru-RU" sz="2000" b="1" dirty="0">
                          <a:solidFill>
                            <a:srgbClr val="333333"/>
                          </a:solidFill>
                          <a:effectLst/>
                          <a:latin typeface="Cambria"/>
                          <a:ea typeface="Calibri"/>
                          <a:cs typeface="Times New Roman"/>
                        </a:rPr>
                        <a:t>придаточное относится к местоимению в главном предложении, а не к существительному.</a:t>
                      </a:r>
                      <a:endParaRPr lang="ru-RU" sz="2000" dirty="0">
                        <a:solidFill>
                          <a:srgbClr val="333333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1000"/>
                        </a:spcAft>
                        <a:buFont typeface="+mj-lt"/>
                        <a:buAutoNum type="arabicPeriod"/>
                        <a:tabLst>
                          <a:tab pos="457200" algn="l"/>
                        </a:tabLst>
                      </a:pPr>
                      <a:r>
                        <a:rPr lang="ru-RU" sz="2000" b="1" dirty="0">
                          <a:solidFill>
                            <a:srgbClr val="333333"/>
                          </a:solidFill>
                          <a:effectLst/>
                          <a:latin typeface="Cambria"/>
                          <a:ea typeface="Calibri"/>
                          <a:cs typeface="Times New Roman"/>
                        </a:rPr>
                        <a:t>придаточное предложения можно поставить перед главным</a:t>
                      </a:r>
                      <a:endParaRPr lang="ru-RU" sz="2000" dirty="0">
                        <a:solidFill>
                          <a:srgbClr val="333333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7952005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2636912"/>
            <a:ext cx="8280920" cy="28972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4800" b="1" dirty="0">
                <a:latin typeface="Cambria"/>
                <a:ea typeface="Calibri"/>
                <a:cs typeface="Times New Roman"/>
              </a:rPr>
              <a:t>1в.-  (24); </a:t>
            </a:r>
            <a:endParaRPr lang="ru-RU" sz="4800" dirty="0"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4800" b="1" dirty="0">
                <a:latin typeface="Cambria"/>
                <a:ea typeface="Calibri"/>
                <a:cs typeface="Times New Roman"/>
              </a:rPr>
              <a:t>2в.-(</a:t>
            </a:r>
            <a:r>
              <a:rPr lang="ru-RU" sz="4800" dirty="0">
                <a:latin typeface="Cambria"/>
                <a:ea typeface="Calibri"/>
                <a:cs typeface="Times New Roman"/>
              </a:rPr>
              <a:t> </a:t>
            </a:r>
            <a:r>
              <a:rPr lang="ru-RU" sz="4800" b="1" dirty="0">
                <a:latin typeface="Cambria"/>
                <a:ea typeface="Calibri"/>
                <a:cs typeface="Times New Roman"/>
              </a:rPr>
              <a:t>1235);</a:t>
            </a:r>
            <a:endParaRPr lang="ru-RU" sz="4800" dirty="0"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4800" b="1" dirty="0">
                <a:latin typeface="Cambria"/>
                <a:ea typeface="Calibri"/>
                <a:cs typeface="Times New Roman"/>
              </a:rPr>
              <a:t> 3в.-</a:t>
            </a:r>
            <a:r>
              <a:rPr lang="ru-RU" sz="4800" dirty="0">
                <a:latin typeface="Cambria"/>
                <a:ea typeface="Calibri"/>
                <a:cs typeface="Times New Roman"/>
              </a:rPr>
              <a:t> </a:t>
            </a:r>
            <a:r>
              <a:rPr lang="ru-RU" sz="4800" b="1" dirty="0">
                <a:latin typeface="Cambria"/>
                <a:ea typeface="Calibri"/>
                <a:cs typeface="Times New Roman"/>
              </a:rPr>
              <a:t> (56)</a:t>
            </a:r>
            <a:endParaRPr lang="ru-RU" sz="4800" dirty="0">
              <a:effectLst/>
              <a:latin typeface="Calibri"/>
              <a:ea typeface="Calibri"/>
              <a:cs typeface="Times New Roman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Проверь себя№ 2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868767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305800" cy="6048672"/>
          </a:xfrm>
        </p:spPr>
        <p:txBody>
          <a:bodyPr>
            <a:noAutofit/>
          </a:bodyPr>
          <a:lstStyle/>
          <a:p>
            <a:pPr marL="166370">
              <a:lnSpc>
                <a:spcPct val="115000"/>
              </a:lnSpc>
              <a:spcAft>
                <a:spcPts val="1000"/>
              </a:spcAft>
            </a:pPr>
            <a:r>
              <a:rPr lang="ru-RU" sz="2400" b="1" dirty="0">
                <a:solidFill>
                  <a:srgbClr val="333333"/>
                </a:solidFill>
                <a:latin typeface="Cambria"/>
                <a:ea typeface="Calibri"/>
                <a:cs typeface="Times New Roman"/>
              </a:rPr>
              <a:t>4.Творческая работа.(работа в группах)</a:t>
            </a:r>
            <a:r>
              <a:rPr lang="ru-RU" sz="2400" dirty="0">
                <a:solidFill>
                  <a:srgbClr val="04617B"/>
                </a:solidFill>
                <a:ea typeface="Calibri"/>
                <a:cs typeface="Times New Roman"/>
              </a:rPr>
              <a:t/>
            </a:r>
            <a:br>
              <a:rPr lang="ru-RU" sz="2400" dirty="0">
                <a:solidFill>
                  <a:srgbClr val="04617B"/>
                </a:solidFill>
                <a:ea typeface="Calibri"/>
                <a:cs typeface="Times New Roman"/>
              </a:rPr>
            </a:br>
            <a:r>
              <a:rPr lang="ru-RU" sz="2400" b="1" dirty="0">
                <a:solidFill>
                  <a:srgbClr val="333333"/>
                </a:solidFill>
                <a:latin typeface="Cambria"/>
                <a:ea typeface="Calibri"/>
                <a:cs typeface="Times New Roman"/>
              </a:rPr>
              <a:t>Составьте афоризмы, завершив начатые предложения.</a:t>
            </a:r>
            <a:r>
              <a:rPr lang="ru-RU" sz="2400" dirty="0">
                <a:solidFill>
                  <a:srgbClr val="04617B"/>
                </a:solidFill>
                <a:ea typeface="Calibri"/>
                <a:cs typeface="Times New Roman"/>
              </a:rPr>
              <a:t/>
            </a:r>
            <a:br>
              <a:rPr lang="ru-RU" sz="2400" dirty="0">
                <a:solidFill>
                  <a:srgbClr val="04617B"/>
                </a:solidFill>
                <a:ea typeface="Calibri"/>
                <a:cs typeface="Times New Roman"/>
              </a:rPr>
            </a:br>
            <a:r>
              <a:rPr lang="ru-RU" sz="3600" b="1" dirty="0">
                <a:solidFill>
                  <a:srgbClr val="333333"/>
                </a:solidFill>
                <a:latin typeface="Cambria"/>
                <a:ea typeface="Calibri"/>
                <a:cs typeface="Times New Roman"/>
              </a:rPr>
              <a:t>Поистине благороден тот... 2) Будет жить в веках лишь тот... 3) Всякий, кто имеет какое-либо серьезное дело и занимается им с увлечением... 4) Тот, кто потерял тягу к духовному усовершенствованию...</a:t>
            </a:r>
            <a:r>
              <a:rPr lang="ru-RU" sz="3600" dirty="0">
                <a:solidFill>
                  <a:srgbClr val="04617B"/>
                </a:solidFill>
                <a:ea typeface="Calibri"/>
                <a:cs typeface="Times New Roman"/>
              </a:rPr>
              <a:t/>
            </a:r>
            <a:br>
              <a:rPr lang="ru-RU" sz="3600" dirty="0">
                <a:solidFill>
                  <a:srgbClr val="04617B"/>
                </a:solidFill>
                <a:ea typeface="Calibri"/>
                <a:cs typeface="Times New Roman"/>
              </a:rPr>
            </a:b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2564286140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305</TotalTime>
  <Words>344</Words>
  <Application>Microsoft Office PowerPoint</Application>
  <PresentationFormat>Экран (4:3)</PresentationFormat>
  <Paragraphs>69</Paragraphs>
  <Slides>10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10</vt:i4>
      </vt:variant>
    </vt:vector>
  </HeadingPairs>
  <TitlesOfParts>
    <vt:vector size="12" baseType="lpstr">
      <vt:lpstr>Поток</vt:lpstr>
      <vt:lpstr>1_Поток</vt:lpstr>
      <vt:lpstr>Презентация PowerPoint</vt:lpstr>
      <vt:lpstr>Словарная работа: </vt:lpstr>
      <vt:lpstr>Сложноподчиненное предложение  с придаточным местоименно-определительным </vt:lpstr>
      <vt:lpstr>Презентация PowerPoint</vt:lpstr>
      <vt:lpstr>Презентация PowerPoint</vt:lpstr>
      <vt:lpstr>Презентация PowerPoint</vt:lpstr>
      <vt:lpstr>- В чём сходство и различие придаточных определительных и местоименно-определительных</vt:lpstr>
      <vt:lpstr>Проверь себя№ 2</vt:lpstr>
      <vt:lpstr>4.Творческая работа.(работа в группах) Составьте афоризмы, завершив начатые предложения. Поистине благороден тот... 2) Будет жить в веках лишь тот... 3) Всякий, кто имеет какое-либо серьезное дело и занимается им с увлечением... 4) Тот, кто потерял тягу к духовному усовершенствованию... 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Сложноподчиненное предложение  с придаточным местоименно-определительным</dc:title>
  <dc:creator>Sveta</dc:creator>
  <cp:lastModifiedBy>11102019</cp:lastModifiedBy>
  <cp:revision>25</cp:revision>
  <dcterms:created xsi:type="dcterms:W3CDTF">2013-11-21T17:44:52Z</dcterms:created>
  <dcterms:modified xsi:type="dcterms:W3CDTF">2019-11-23T17:22:03Z</dcterms:modified>
</cp:coreProperties>
</file>