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emf"/><Relationship Id="rId7" Type="http://schemas.openxmlformats.org/officeDocument/2006/relationships/image" Target="../media/image4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emf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emf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emf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4955"/>
            <a:ext cx="9144000" cy="585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8856984" cy="2592287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Программа развития социальной активности обучающихся начальных классов «Орлята России» как эффективный инструмент формирования социально значимых качеств личности 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обучающихся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2301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932" y="71034"/>
            <a:ext cx="197485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45" y="111555"/>
            <a:ext cx="1384656" cy="167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836" y="274638"/>
            <a:ext cx="8539628" cy="1143000"/>
          </a:xfrm>
        </p:spPr>
        <p:txBody>
          <a:bodyPr>
            <a:normAutofit fontScale="90000"/>
          </a:bodyPr>
          <a:lstStyle/>
          <a:p>
            <a:pPr marL="342900" lvl="0" indent="-342900" defTabSz="457200" fontAlgn="base">
              <a:spcBef>
                <a:spcPts val="1000"/>
              </a:spcBef>
              <a:spcAft>
                <a:spcPct val="0"/>
              </a:spcAft>
            </a:pPr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«</a:t>
            </a:r>
            <a:r>
              <a:rPr lang="ru-RU" dirty="0">
                <a:latin typeface="Arial Black" pitchFamily="34" charset="0"/>
                <a:ea typeface="+mn-ea"/>
                <a:cs typeface="+mn-cs"/>
              </a:rPr>
              <a:t>Орлёнок – Хранитель исторической памяти</a:t>
            </a: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»</a:t>
            </a: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2200" dirty="0">
                <a:solidFill>
                  <a:prstClr val="black"/>
                </a:solidFill>
                <a:latin typeface="Arial Black" pitchFamily="34" charset="0"/>
                <a:ea typeface="Calibri"/>
              </a:rPr>
              <a:t>Ценности, значимые качества трека: семья, Родина; </a:t>
            </a:r>
            <a:r>
              <a:rPr lang="ru-RU" sz="2200" dirty="0" smtClean="0">
                <a:solidFill>
                  <a:prstClr val="black"/>
                </a:solidFill>
                <a:latin typeface="Arial Black" pitchFamily="34" charset="0"/>
                <a:ea typeface="Calibri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Arial Black" pitchFamily="34" charset="0"/>
                <a:ea typeface="Calibri"/>
              </a:rPr>
            </a:br>
            <a:r>
              <a:rPr lang="ru-RU" sz="2200" dirty="0" smtClean="0">
                <a:solidFill>
                  <a:prstClr val="black"/>
                </a:solidFill>
                <a:latin typeface="Arial Black" pitchFamily="34" charset="0"/>
                <a:ea typeface="Calibri"/>
              </a:rPr>
              <a:t>символ </a:t>
            </a:r>
            <a:r>
              <a:rPr lang="ru-RU" sz="2200" dirty="0">
                <a:solidFill>
                  <a:prstClr val="black"/>
                </a:solidFill>
                <a:latin typeface="Arial Black" pitchFamily="34" charset="0"/>
                <a:ea typeface="Calibri"/>
              </a:rPr>
              <a:t>трека – альбом «Мы - хранители»</a:t>
            </a:r>
            <a:r>
              <a:rPr lang="ru-RU" sz="2200" dirty="0">
                <a:solidFill>
                  <a:srgbClr val="404040"/>
                </a:solidFill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sz="2200" dirty="0">
                <a:solidFill>
                  <a:srgbClr val="404040"/>
                </a:solidFill>
                <a:latin typeface="Arial Black" pitchFamily="34" charset="0"/>
                <a:ea typeface="+mn-ea"/>
                <a:cs typeface="+mn-cs"/>
              </a:rPr>
            </a:br>
            <a:endParaRPr lang="ru-RU" sz="2200" dirty="0">
              <a:latin typeface="Arial Black" pitchFamily="34" charset="0"/>
            </a:endParaRPr>
          </a:p>
        </p:txBody>
      </p:sp>
      <p:pic>
        <p:nvPicPr>
          <p:cNvPr id="9220" name="Picture 4" descr="L:\ОР\Орленок хранитель\историческое чаепитие\l88-QJNA689-ufN4DJe3ttHhCSjKbKzQdnr0_K7u_v-15HRddwctVBN2TuXNA6AmEb-TXorG7eww3UwTFaaHZ-a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326" y="4653136"/>
            <a:ext cx="2736304" cy="20522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L:\ОР\Орленок хранитель\орленок хранитель\92H2heJrRauTB2gBj97unQOQ3WSYYkfW22JFRDFH1tnPR-oBJjYfyTBTd865WZFFc0syMgONI4nfMOhjhnkmYFg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444" y="2276872"/>
            <a:ext cx="2344313" cy="17582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L:\ОР\Орленок хранитель\орленок хранитель\e7pUc7yDZB18YKHULIJMyGOkrvMUav6aPCM8x5cQZTyAMNXwaheh-vdMUG4JH7cub_XhrheUdj2fqiQRJiDh-Q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312" y="4653136"/>
            <a:ext cx="2685772" cy="20143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L:\ОР\Орленок хранитель\поход в музей\wn8TjCWoFU3r3P1U205SQOVzScZ9Ask-w5CeZ_sR30aoN54GT7_-g67VJv0CfHYbUmRAPwuGgHC42r6KP9H0Opb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970" y="2276872"/>
            <a:ext cx="1598906" cy="21310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L:\ОР\Орленок хранитель\поход в музей\g4bCabYv8VmWu31AtTXJqxNXeZ1BgE5KaYHqPjVNlLYSOD2QtTDAmf3ajaIgGYakZEDhB9TODTQtjFayG3oTXwq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445" y="4227559"/>
            <a:ext cx="2344312" cy="17582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L:\ОР\51iHp69uSg7Z8WdW6KeGexKtwoukKAV-InYnZ4Zob4NBVrFMDOBBMKhI9kQoVKEdyAQf-ZKk6DeiuBAthyiAPIyi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36" y="4199079"/>
            <a:ext cx="2346940" cy="17602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L:\ОР\Орленок хранитель\поход в музей\bC8I2qfpd3SkELb3MrS4QP25mUQB3tkXzlqa0lbHvmSBW89KfemAf4SfQG2PsRYT4GxM3je4USy73BtcCyQXAjsm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36" y="2276872"/>
            <a:ext cx="2379332" cy="17844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22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824" y="90563"/>
            <a:ext cx="1440160" cy="142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2" y="40340"/>
            <a:ext cx="18573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dirty="0">
                <a:latin typeface="Arial Black" pitchFamily="34" charset="0"/>
                <a:ea typeface="+mn-ea"/>
                <a:cs typeface="+mn-cs"/>
              </a:rPr>
              <a:t>«Орлёнок – Эколог</a:t>
            </a: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»</a:t>
            </a:r>
            <a:r>
              <a:rPr lang="ru-RU" dirty="0"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dirty="0">
                <a:latin typeface="Arial Black" pitchFamily="34" charset="0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2200" b="1" dirty="0">
                <a:latin typeface="Arial Black" pitchFamily="34" charset="0"/>
              </a:rPr>
              <a:t>Ценности, значимые качества трека: </a:t>
            </a:r>
            <a:r>
              <a:rPr lang="ru-RU" sz="2200" dirty="0">
                <a:latin typeface="Arial Black" pitchFamily="34" charset="0"/>
              </a:rPr>
              <a:t>природа, Родина</a:t>
            </a:r>
            <a:br>
              <a:rPr lang="ru-RU" sz="2200" dirty="0">
                <a:latin typeface="Arial Black" pitchFamily="34" charset="0"/>
              </a:rPr>
            </a:br>
            <a:r>
              <a:rPr lang="ru-RU" sz="2200" b="1" dirty="0">
                <a:latin typeface="Arial Black" pitchFamily="34" charset="0"/>
              </a:rPr>
              <a:t>Символ трека </a:t>
            </a:r>
            <a:r>
              <a:rPr lang="ru-RU" sz="2200" dirty="0">
                <a:latin typeface="Arial Black" pitchFamily="34" charset="0"/>
              </a:rPr>
              <a:t>– рюкзачок эколога</a:t>
            </a:r>
          </a:p>
        </p:txBody>
      </p:sp>
      <p:pic>
        <p:nvPicPr>
          <p:cNvPr id="10244" name="Picture 4" descr="L:\ОР\Орленок эколог\в гости к природе\syjay5Vd5e6T-y8oeovIzuueDvmKtnQmGcFwKkN96jfEmP-4_NeH-HSO4x8fZuW57uAzUUH7iuZczBrE3_u3vIg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19" y="2297029"/>
            <a:ext cx="2555776" cy="19168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L:\ОР\Орленок эколог\мы друзья природе\FNyXjqr_8uf1TDs3H8uI673FHREo9Pb7jdyhEXkH7nTniV6ke9OPHXGSAKWCp6myPqzLmu2aZ6U9fHrhKsGmxxb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10" y="2297029"/>
            <a:ext cx="2555776" cy="19168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L:\ОР\Орленок эколог\мы друзья природе\K5691G5cxoL88Wc0P4ADsSyPKw5yAfBQ4x-GaCr04QXjtDH4c3tOx5UI4u8QS7swmDjS0us2rDF0NBHThHOwyER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19" y="4708001"/>
            <a:ext cx="2555776" cy="19168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L:\ОР\Орленок эколог\ЭКОЛОГиЯ\mt2bU1k-Ybs2gnmFb6moCfqjLKtAQbL_K1d1SGFeHjB55MHpMnGlEo8OjzE5Or57c_yHoXnstwjDxhrNw6-kOI6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11" y="4734463"/>
            <a:ext cx="2555776" cy="19168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L:\ОР\Орленок эколог\ЭКОЛОГиЯ\qtcIbpyntfYcs_Y3hgPPZsofN6GuuRhHtOoPJf9OcN_5D3Egb3m_dDeot9y0vPTbJf4VPVqAl-xq71CiKdzvrPT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178" y="4941168"/>
            <a:ext cx="2244886" cy="16836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L:\ОР\Орленок эколог\ЭКОЛОГиЯ\5WyUOwjO27nxBPWPsIFxr7FviFska4KSIV53zJq2evf-T1i5b3TnWJmdnPKUcrxsUUS9CScux10GcpWviU5Er_X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717032"/>
            <a:ext cx="2368996" cy="17767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L:\ОР\Орленок эколог\в гости к природе\ucgtD3wysLjxDY--bMfwLYq-GjLrfaC2pxSDsPYAI0rPd6jyjHO20f6HGzdpb5Lc_Oi5oAxes3Aqt287Dm043ctK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325" y="2297029"/>
            <a:ext cx="2147731" cy="16107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95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396709" cy="1816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180293"/>
            <a:ext cx="1717675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«</a:t>
            </a:r>
            <a:r>
              <a:rPr lang="ru-RU" dirty="0">
                <a:latin typeface="Arial Black" pitchFamily="34" charset="0"/>
                <a:ea typeface="+mn-ea"/>
                <a:cs typeface="+mn-cs"/>
              </a:rPr>
              <a:t>Орлёнок – Лидер</a:t>
            </a: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»</a:t>
            </a:r>
            <a:r>
              <a:rPr lang="ru-RU" dirty="0"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dirty="0">
                <a:latin typeface="Arial Black" pitchFamily="34" charset="0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2200" b="1" dirty="0">
                <a:latin typeface="Arial Black" pitchFamily="34" charset="0"/>
              </a:rPr>
              <a:t>Ценности, значимые качества трека: </a:t>
            </a:r>
            <a:r>
              <a:rPr lang="ru-RU" sz="2200" dirty="0">
                <a:latin typeface="Arial Black" pitchFamily="34" charset="0"/>
              </a:rPr>
              <a:t>дружба, команда</a:t>
            </a:r>
            <a:br>
              <a:rPr lang="ru-RU" sz="2200" dirty="0">
                <a:latin typeface="Arial Black" pitchFamily="34" charset="0"/>
              </a:rPr>
            </a:br>
            <a:r>
              <a:rPr lang="ru-RU" sz="2200" b="1" dirty="0">
                <a:latin typeface="Arial Black" pitchFamily="34" charset="0"/>
              </a:rPr>
              <a:t>Символ трека </a:t>
            </a:r>
            <a:r>
              <a:rPr lang="ru-RU" sz="2200" dirty="0">
                <a:latin typeface="Arial Black" pitchFamily="34" charset="0"/>
              </a:rPr>
              <a:t>– конструктор «Лидер»</a:t>
            </a:r>
            <a:r>
              <a:rPr lang="ru-RU" sz="2200" dirty="0">
                <a:solidFill>
                  <a:srgbClr val="404040"/>
                </a:solidFill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sz="2200" dirty="0">
                <a:solidFill>
                  <a:srgbClr val="404040"/>
                </a:solidFill>
                <a:latin typeface="Arial Black" pitchFamily="34" charset="0"/>
                <a:ea typeface="+mn-ea"/>
                <a:cs typeface="+mn-cs"/>
              </a:rPr>
            </a:br>
            <a:endParaRPr lang="ru-RU" sz="2200" dirty="0">
              <a:latin typeface="Arial Black" pitchFamily="34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66" y="1981193"/>
            <a:ext cx="7343775" cy="485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60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832" y="0"/>
            <a:ext cx="576684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676456" cy="6038131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r>
              <a:rPr lang="ru-RU" sz="4400" b="1" dirty="0" smtClean="0">
                <a:latin typeface="Times New Roman"/>
                <a:ea typeface="Times New Roman"/>
                <a:cs typeface="Times New Roman"/>
              </a:rPr>
              <a:t>   </a:t>
            </a:r>
            <a:r>
              <a:rPr lang="ru-RU" sz="4400" dirty="0">
                <a:latin typeface="Arial Black" pitchFamily="34" charset="0"/>
                <a:ea typeface="Calibri"/>
              </a:rPr>
              <a:t>Цель курса: формирование у ребёнка младшего школьного возраста социально-ценностных знаний, отношений и опыта позитивного преобразования социального мира на основе российских базовых национальных ценностей, накопленных предыдущими поколениями, воспитание культуры общения, воспитание любви к своему Отечеству, его истории, культуре, природе, развитие самостоятельности и ответственности.</a:t>
            </a: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08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14127"/>
            <a:ext cx="5778720" cy="687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8291264" cy="6048672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1400" dirty="0">
                <a:latin typeface="Arial Black" pitchFamily="34" charset="0"/>
                <a:ea typeface="Calibri"/>
                <a:cs typeface="Times New Roman"/>
              </a:rPr>
              <a:t>Задачи курса: </a:t>
            </a: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ru-RU" sz="1400" dirty="0">
                <a:latin typeface="Arial Black" pitchFamily="34" charset="0"/>
                <a:ea typeface="Calibri"/>
                <a:cs typeface="Times New Roman"/>
              </a:rPr>
              <a:t>Воспитывать любовь и уважение к своей семье, своему народу, малой Родине, общности граждан нашей страны, России;</a:t>
            </a: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ru-RU" sz="1400" dirty="0">
                <a:latin typeface="Arial Black" pitchFamily="34" charset="0"/>
                <a:ea typeface="Calibri"/>
                <a:cs typeface="Times New Roman"/>
              </a:rPr>
              <a:t>Воспитывать уважение к духовно-нравственной культуре своей семьи, своего народа и  семейным ценностям; </a:t>
            </a: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ru-RU" sz="1400" dirty="0">
                <a:latin typeface="Arial Black" pitchFamily="34" charset="0"/>
                <a:ea typeface="Calibri"/>
                <a:cs typeface="Times New Roman"/>
              </a:rPr>
              <a:t>Формировать лидерские качества и умение работать в команде; </a:t>
            </a: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ru-RU" sz="1400" dirty="0">
                <a:latin typeface="Arial Black" pitchFamily="34" charset="0"/>
                <a:ea typeface="Calibri"/>
                <a:cs typeface="Times New Roman"/>
              </a:rPr>
              <a:t>Развивать творческие способности и эстетический вкус; </a:t>
            </a: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ru-RU" sz="1400" dirty="0">
                <a:latin typeface="Arial Black" pitchFamily="34" charset="0"/>
                <a:ea typeface="Calibri"/>
                <a:cs typeface="Times New Roman"/>
              </a:rPr>
              <a:t>Воспитывать ценностное отношение к здоровому образу жизни, прививать интерес к физической культуре; </a:t>
            </a: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ru-RU" sz="1400" dirty="0">
                <a:latin typeface="Arial Black" pitchFamily="34" charset="0"/>
                <a:ea typeface="Calibri"/>
                <a:cs typeface="Times New Roman"/>
              </a:rPr>
              <a:t> Воспитывать уважение к труду и  людям труда;</a:t>
            </a: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ru-RU" sz="1400" dirty="0">
                <a:latin typeface="Arial Black" pitchFamily="34" charset="0"/>
                <a:ea typeface="Calibri"/>
                <a:cs typeface="Times New Roman"/>
              </a:rPr>
              <a:t>Формировать значимость и потребность в безвозмездной деятельности ради других людей; </a:t>
            </a: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ru-RU" sz="1400" dirty="0">
                <a:latin typeface="Arial Black" pitchFamily="34" charset="0"/>
                <a:ea typeface="Calibri"/>
                <a:cs typeface="Times New Roman"/>
              </a:rPr>
              <a:t>Содействовать воспитанию экологической культуры и ответственного отношения к окружающему миру;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1400" dirty="0">
                <a:latin typeface="Arial Black" pitchFamily="34" charset="0"/>
                <a:ea typeface="Calibri"/>
                <a:cs typeface="Times New Roman"/>
              </a:rPr>
              <a:t>Формировать ценностное отношение к знаниям через интеллектуальную, поисковую и исследовательскую деятельность</a:t>
            </a:r>
            <a:r>
              <a:rPr lang="ru-RU" sz="1400" dirty="0" smtClean="0">
                <a:latin typeface="Arial Black" pitchFamily="34" charset="0"/>
                <a:ea typeface="Calibri"/>
                <a:cs typeface="Times New Roman"/>
              </a:rPr>
              <a:t>.</a:t>
            </a:r>
            <a:endParaRPr lang="ru-RU" sz="1400" dirty="0">
              <a:latin typeface="Arial Black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0148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" y="0"/>
            <a:ext cx="91351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rgbClr val="404040"/>
                </a:solidFill>
                <a:latin typeface="Avenir Next LT Pro"/>
              </a:rPr>
              <a:t/>
            </a:r>
            <a:br>
              <a:rPr lang="ru-RU" dirty="0" smtClean="0">
                <a:solidFill>
                  <a:srgbClr val="404040"/>
                </a:solidFill>
                <a:latin typeface="Avenir Next LT Pro"/>
              </a:rPr>
            </a:br>
            <a:r>
              <a:rPr lang="ru-RU" dirty="0" smtClean="0">
                <a:solidFill>
                  <a:srgbClr val="404040"/>
                </a:solidFill>
                <a:latin typeface="Arial Black" pitchFamily="34" charset="0"/>
              </a:rPr>
              <a:t>ТРЕКИ</a:t>
            </a:r>
            <a:r>
              <a:rPr lang="ru-RU" dirty="0">
                <a:solidFill>
                  <a:srgbClr val="404040"/>
                </a:solidFill>
                <a:latin typeface="Arial Black" pitchFamily="34" charset="0"/>
              </a:rPr>
              <a:t>:</a:t>
            </a:r>
            <a:br>
              <a:rPr lang="ru-RU" dirty="0">
                <a:solidFill>
                  <a:srgbClr val="404040"/>
                </a:solidFill>
                <a:latin typeface="Arial Black" pitchFamily="34" charset="0"/>
              </a:rPr>
            </a:br>
            <a:endParaRPr lang="ru-RU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defTabSz="457200" fontAlgn="base">
              <a:spcBef>
                <a:spcPts val="1000"/>
              </a:spcBef>
              <a:spcAft>
                <a:spcPct val="0"/>
              </a:spcAft>
              <a:buClr>
                <a:srgbClr val="B31166"/>
              </a:buClr>
              <a:buSzPct val="80000"/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404040"/>
                </a:solidFill>
                <a:latin typeface="Arial Black" pitchFamily="34" charset="0"/>
              </a:rPr>
              <a:t>«</a:t>
            </a:r>
            <a:r>
              <a:rPr lang="ru-RU" sz="2800" dirty="0">
                <a:solidFill>
                  <a:srgbClr val="404040"/>
                </a:solidFill>
                <a:latin typeface="Arial Black" pitchFamily="34" charset="0"/>
              </a:rPr>
              <a:t>Орлёнок – Эрудит»;</a:t>
            </a:r>
          </a:p>
          <a:p>
            <a:pPr lvl="0" defTabSz="457200" fontAlgn="base">
              <a:spcBef>
                <a:spcPts val="1000"/>
              </a:spcBef>
              <a:spcAft>
                <a:spcPct val="0"/>
              </a:spcAft>
              <a:buClr>
                <a:srgbClr val="B31166"/>
              </a:buClr>
              <a:buSzPct val="80000"/>
              <a:buFont typeface="Wingdings" pitchFamily="2" charset="2"/>
              <a:buChar char="Ø"/>
            </a:pPr>
            <a:r>
              <a:rPr lang="ru-RU" sz="2800" dirty="0">
                <a:solidFill>
                  <a:srgbClr val="404040"/>
                </a:solidFill>
                <a:latin typeface="Arial Black" pitchFamily="34" charset="0"/>
              </a:rPr>
              <a:t>«Орлёнок – Доброволец»;</a:t>
            </a:r>
          </a:p>
          <a:p>
            <a:pPr lvl="0" defTabSz="457200" fontAlgn="base">
              <a:spcBef>
                <a:spcPts val="1000"/>
              </a:spcBef>
              <a:spcAft>
                <a:spcPct val="0"/>
              </a:spcAft>
              <a:buClr>
                <a:srgbClr val="B31166"/>
              </a:buClr>
              <a:buSzPct val="80000"/>
              <a:buFont typeface="Wingdings" pitchFamily="2" charset="2"/>
              <a:buChar char="Ø"/>
            </a:pPr>
            <a:r>
              <a:rPr lang="ru-RU" sz="2800" dirty="0">
                <a:solidFill>
                  <a:srgbClr val="404040"/>
                </a:solidFill>
                <a:latin typeface="Arial Black" pitchFamily="34" charset="0"/>
              </a:rPr>
              <a:t>«Орлёнок – Мастер»;</a:t>
            </a:r>
          </a:p>
          <a:p>
            <a:pPr lvl="0" defTabSz="457200" fontAlgn="base">
              <a:spcBef>
                <a:spcPts val="1000"/>
              </a:spcBef>
              <a:spcAft>
                <a:spcPct val="0"/>
              </a:spcAft>
              <a:buClr>
                <a:srgbClr val="B31166"/>
              </a:buClr>
              <a:buSzPct val="80000"/>
              <a:buFont typeface="Wingdings" pitchFamily="2" charset="2"/>
              <a:buChar char="Ø"/>
            </a:pPr>
            <a:r>
              <a:rPr lang="ru-RU" sz="2800" dirty="0">
                <a:solidFill>
                  <a:srgbClr val="404040"/>
                </a:solidFill>
                <a:latin typeface="Arial Black" pitchFamily="34" charset="0"/>
              </a:rPr>
              <a:t>«Орлёнок – Спортсмен»;</a:t>
            </a:r>
          </a:p>
          <a:p>
            <a:pPr lvl="0" defTabSz="457200" fontAlgn="base">
              <a:spcBef>
                <a:spcPts val="1000"/>
              </a:spcBef>
              <a:spcAft>
                <a:spcPct val="0"/>
              </a:spcAft>
              <a:buClr>
                <a:srgbClr val="B31166"/>
              </a:buClr>
              <a:buSzPct val="80000"/>
              <a:buFont typeface="Wingdings" pitchFamily="2" charset="2"/>
              <a:buChar char="Ø"/>
            </a:pPr>
            <a:r>
              <a:rPr lang="ru-RU" sz="2800" dirty="0">
                <a:solidFill>
                  <a:srgbClr val="404040"/>
                </a:solidFill>
                <a:latin typeface="Arial Black" pitchFamily="34" charset="0"/>
              </a:rPr>
              <a:t>«Орлёнок – Хранитель исторической памяти»;</a:t>
            </a:r>
          </a:p>
          <a:p>
            <a:pPr lvl="0" defTabSz="457200" fontAlgn="base">
              <a:spcBef>
                <a:spcPts val="1000"/>
              </a:spcBef>
              <a:spcAft>
                <a:spcPct val="0"/>
              </a:spcAft>
              <a:buClr>
                <a:srgbClr val="B31166"/>
              </a:buClr>
              <a:buSzPct val="80000"/>
              <a:buFont typeface="Wingdings" pitchFamily="2" charset="2"/>
              <a:buChar char="Ø"/>
            </a:pPr>
            <a:r>
              <a:rPr lang="ru-RU" sz="2800" dirty="0">
                <a:solidFill>
                  <a:srgbClr val="404040"/>
                </a:solidFill>
                <a:latin typeface="Arial Black" pitchFamily="34" charset="0"/>
              </a:rPr>
              <a:t>«Орлёнок – Эколог»;</a:t>
            </a:r>
          </a:p>
          <a:p>
            <a:pPr lvl="0" defTabSz="457200" fontAlgn="base">
              <a:spcBef>
                <a:spcPts val="1000"/>
              </a:spcBef>
              <a:spcAft>
                <a:spcPct val="0"/>
              </a:spcAft>
              <a:buClr>
                <a:srgbClr val="B31166"/>
              </a:buClr>
              <a:buSzPct val="80000"/>
              <a:buFont typeface="Wingdings" pitchFamily="2" charset="2"/>
              <a:buChar char="Ø"/>
            </a:pPr>
            <a:r>
              <a:rPr lang="ru-RU" sz="2800" dirty="0">
                <a:solidFill>
                  <a:srgbClr val="404040"/>
                </a:solidFill>
                <a:latin typeface="Arial Black" pitchFamily="34" charset="0"/>
              </a:rPr>
              <a:t>«Орлёнок – Лидер».</a:t>
            </a:r>
          </a:p>
        </p:txBody>
      </p:sp>
    </p:spTree>
    <p:extLst>
      <p:ext uri="{BB962C8B-B14F-4D97-AF65-F5344CB8AC3E}">
        <p14:creationId xmlns:p14="http://schemas.microsoft.com/office/powerpoint/2010/main" val="116096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Вводный </a:t>
            </a:r>
            <a:r>
              <a:rPr lang="ru-RU" dirty="0" err="1" smtClean="0">
                <a:latin typeface="Arial Black" pitchFamily="34" charset="0"/>
              </a:rPr>
              <a:t>Орлятский</a:t>
            </a:r>
            <a:r>
              <a:rPr lang="ru-RU" dirty="0" smtClean="0">
                <a:latin typeface="Arial Black" pitchFamily="34" charset="0"/>
              </a:rPr>
              <a:t> урок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4099" name="Picture 3" descr="L:\ОР\орлятский урок\HalrJy4RM348RYuDpJJrR5iu2P7AlAwfcPHBRex03Z5fpvIlIGhkDcyV0NZb1LqvwPv14O_n-liLhlX7QNSpXy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80" y="1456114"/>
            <a:ext cx="3206576" cy="24049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L:\ОР\орлятский урок\ksOs4ra6KYXGhfiPP4pe-d7tSaIAxemnOdX_JgwVpbzn8pVhNeawzF4hwPn6fegLo4HXq-ISlk07t-fB42gBzI0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605270"/>
            <a:ext cx="3011826" cy="22588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L:\ОР\орлятский урок\wUiqQErfkAGpknUvTTTr9E3E9PKQWplvFIG0FvzkQiWBbeVeU8ltmbdjFcbNfahJZLDhIazP2N5T8X9UJwxAMPy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594" y="4149080"/>
            <a:ext cx="3168352" cy="2376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L:\ОР\орлятский урок\zP6lMD-r4Y3UIhjqZXIlTsIpC3RJnGKCSlq7nzAmROtxs8InBYd1or2D33S2k-0Pu_if8pNY1A80p0vQNfIqgRv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74" y="4204869"/>
            <a:ext cx="3265987" cy="24494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L:\ОР\орлятский урок\chYdNzKu0te5bhXp2xLZOi1eMTFBF4gZ7k-qC8kSVJZSdJCNmUJsWLbBewH0Y0anuF-LIS-fGamo7kthGcIAj7N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34705"/>
            <a:ext cx="3220614" cy="24154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79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9" y="342266"/>
            <a:ext cx="1603613" cy="136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9649" y="264854"/>
            <a:ext cx="1610833" cy="1590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7908" y="274638"/>
            <a:ext cx="628244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«Орлёнок – Эрудит»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7319" y="1350640"/>
            <a:ext cx="71359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 Black" pitchFamily="34" charset="0"/>
              </a:rPr>
              <a:t>Ценности, значимые качества трека: </a:t>
            </a:r>
            <a:r>
              <a:rPr lang="ru-RU" sz="2000" dirty="0">
                <a:latin typeface="Arial Black" pitchFamily="34" charset="0"/>
              </a:rPr>
              <a:t>познание</a:t>
            </a:r>
          </a:p>
          <a:p>
            <a:r>
              <a:rPr lang="ru-RU" sz="2000" b="1" dirty="0">
                <a:latin typeface="Arial Black" pitchFamily="34" charset="0"/>
              </a:rPr>
              <a:t>Символ трека </a:t>
            </a:r>
            <a:r>
              <a:rPr lang="ru-RU" sz="2000" dirty="0">
                <a:latin typeface="Arial Black" pitchFamily="34" charset="0"/>
              </a:rPr>
              <a:t>– конверт-копилка</a:t>
            </a:r>
            <a:endParaRPr lang="ru-RU" sz="2000" dirty="0">
              <a:solidFill>
                <a:srgbClr val="B31166"/>
              </a:solidFill>
              <a:latin typeface="Arial Black" pitchFamily="34" charset="0"/>
            </a:endParaRPr>
          </a:p>
        </p:txBody>
      </p:sp>
      <p:pic>
        <p:nvPicPr>
          <p:cNvPr id="5123" name="Picture 3" descr="L:\ОР\орленок эрудит\встреча с книгой\oK3_Bc744goe1WbbmUkRqxxLxQ3AVOdgUc-Wur4mSjPnBHuV2mVYXLoVhehLlIZlBI9pcnESiLzjrTRUF5Ojalz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276" y="2222097"/>
            <a:ext cx="2865205" cy="21489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L:\ОР\орленок эрудит\кто такой эрудит\gswer6-azG7lFsQK7Qwa9LAuPzxBsZ4HD35KMCXJOJ9EcTFafvIc4h-fJujRah9jIuuNs0ElASn9zUjOkxuEKh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9" y="2207175"/>
            <a:ext cx="2885101" cy="21638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L:\ОР\орленок эрудит\кто такой эрудит\vvMUeccLO4EzGMnT7LIRwcZt5ncBz6buU4A1EWrKwow-PEDY672HNEDaPYlmUqhs401h7j3GEdxLqrsaAbOC01I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297" y="4626207"/>
            <a:ext cx="2651984" cy="19889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L:\ОР\орленок эрудит\подведем итоги\12QtzFScu-ztIkxE4Ikn00CKjA-kUbzijUKeibPBq4lSDVKEh-xAJQtD3zk1IK2wTGDjaSAUWIFYIIHbh-XC98jz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9" y="4509120"/>
            <a:ext cx="2915816" cy="21868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L:\ОР\орленок эрудит\подведем итоги\eEq2F_DlguJYB_pW1gMFoRHYmoZQmZ8C8wiKcHQU2Jrwjm1vmX4yZ93Rn7I6VP5s5sy0o-3KX5yzO81Z5Xb5p0fV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99152"/>
            <a:ext cx="2741037" cy="20557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L:\ОР\орленок эрудит\подведем итоги\J7jWTBp27SM5uOdGTwj9AWb34ea26nnKaW7ONrtyI4xBjFEGrj8L10NyFa5V9X7G0K7-vVYFj-ePZt7fGLY2ZLSf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276" y="4547077"/>
            <a:ext cx="2865206" cy="21489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89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935" y="188640"/>
            <a:ext cx="1762125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368152" cy="169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defTabSz="457200" fontAlgn="base">
              <a:spcBef>
                <a:spcPts val="1000"/>
              </a:spcBef>
              <a:spcAft>
                <a:spcPct val="0"/>
              </a:spcAft>
            </a:pPr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«Орлёнок – Доброволец</a:t>
            </a: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»</a:t>
            </a:r>
            <a:r>
              <a:rPr lang="ru-RU" dirty="0" smtClean="0">
                <a:solidFill>
                  <a:srgbClr val="404040"/>
                </a:solidFill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dirty="0" smtClean="0">
                <a:solidFill>
                  <a:srgbClr val="404040"/>
                </a:solidFill>
                <a:latin typeface="Arial Black" pitchFamily="34" charset="0"/>
                <a:ea typeface="+mn-ea"/>
                <a:cs typeface="+mn-cs"/>
              </a:rPr>
            </a:br>
            <a:endParaRPr lang="ru-RU" dirty="0">
              <a:latin typeface="Arial Black" pitchFamily="34" charset="0"/>
            </a:endParaRPr>
          </a:p>
        </p:txBody>
      </p:sp>
      <p:pic>
        <p:nvPicPr>
          <p:cNvPr id="6146" name="Picture 2" descr="L:\ОР\орленок доброволец\от слова к делу\7uGpPoifKkyTG8h8mmFbft9d7_EZIv8blfUCiBePI-4iRuNeVyeU6D8XdCbSbfsA2s-KWRT5Wjw_LawYMuyO0KS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067" y="2345175"/>
            <a:ext cx="2581110" cy="19358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L:\ОР\орленок доброволец\от слова к делу\bLRtmdaAAhI4TGOm7lwATXj6aZ6dSjRlqIjx569WuJzls6UUP3AVMfabXRCUSFU1PJaaA-g5N5b_-6yD3d4CK4k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76" y="4671757"/>
            <a:ext cx="2555776" cy="19168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L:\ОР\орленок доброволец\от слова к делу\gc10FklQ39bDyjKiW49vWMx69y8y0qHDGY_eC_P0VuLq0Toe9ea4BNGT97F25IzV4YhZDuHqUvZG0Se2wwYL1-Rz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695" y="4653136"/>
            <a:ext cx="2605939" cy="19544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L:\ОР\орленок доброволец\от слова к делу\xljzGH-v70S2p9j4e0SrkWI-_0Ubg8pEt7S8c1lhNkjd-0NH4G9wkbKquIgR8ZGA9VpPmZxrYMefvmz_QMhEuMxu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1757"/>
            <a:ext cx="2581110" cy="19358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L:\ОР\орленок доброволец\спешить на помощь безвозмездно\gE7Ebf24g0Ytieg8nsDkiuAGxRjSplE7uDozlP-VqBr_90WHbKRPLf41XNYkM3FnkaeI8PQTgEZxSvc7TdFQKCqj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09" y="2318151"/>
            <a:ext cx="2581110" cy="19358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L:\ОР\орленок доброволец\спешить на помощь безвозмездно\dyfenCGsuG0dn4YgZFRIQLP5Gha7VuKTeUPm9J_Jx84AmY4_VnRLAh1Jo_XVVRuSWGYMEuOCdR0qiGbTgCUN7p2i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671" y="2326175"/>
            <a:ext cx="2606444" cy="19548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9088" y="1035729"/>
            <a:ext cx="58990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 Black" pitchFamily="34" charset="0"/>
              </a:rPr>
              <a:t>Ценности, значимые качества трека: </a:t>
            </a:r>
            <a:r>
              <a:rPr lang="ru-RU" sz="2000" dirty="0">
                <a:latin typeface="Arial Black" pitchFamily="34" charset="0"/>
              </a:rPr>
              <a:t>милосердие, доброта, забота</a:t>
            </a:r>
          </a:p>
          <a:p>
            <a:r>
              <a:rPr lang="ru-RU" sz="2000" b="1" dirty="0">
                <a:latin typeface="Arial Black" pitchFamily="34" charset="0"/>
              </a:rPr>
              <a:t>Символ трека </a:t>
            </a:r>
            <a:r>
              <a:rPr lang="ru-RU" sz="2000" dirty="0">
                <a:latin typeface="Arial Black" pitchFamily="34" charset="0"/>
              </a:rPr>
              <a:t>– Круг Добра</a:t>
            </a:r>
            <a:endParaRPr lang="ru-RU" sz="2000" dirty="0">
              <a:solidFill>
                <a:srgbClr val="40404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07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0584" y="240146"/>
            <a:ext cx="197485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3" y="93277"/>
            <a:ext cx="2125512" cy="1835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defTabSz="457200" fontAlgn="base">
              <a:spcBef>
                <a:spcPts val="1000"/>
              </a:spcBef>
              <a:spcAft>
                <a:spcPct val="0"/>
              </a:spcAft>
            </a:pP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dirty="0" smtClean="0">
                <a:latin typeface="Arial Black" pitchFamily="34" charset="0"/>
                <a:ea typeface="+mn-ea"/>
                <a:cs typeface="+mn-cs"/>
              </a:rPr>
            </a:b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«</a:t>
            </a: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Орлёнок – Мастер</a:t>
            </a: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»</a:t>
            </a: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dirty="0" smtClean="0">
                <a:latin typeface="Arial Black" pitchFamily="34" charset="0"/>
                <a:ea typeface="+mn-ea"/>
                <a:cs typeface="+mn-cs"/>
              </a:rPr>
            </a:br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7170" name="Picture 2" descr="L:\ОР\орленок мастер\класс мастеров\xLZwCKrx9em3CZMBfs1HgImN11hNXKSNCAIiy_STK9G6daoCjbbxKzIQcC1S0v-EJJAbmE3sh8EfBK9GZfY7N_f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73242"/>
            <a:ext cx="2339752" cy="17548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L:\ОР\орленок мастер\мастерская деда мороза\-IyNKNJkf4HEr3_yTW9AzoEjWLKqViotUSA580tewg20Wtzf5lKLp0EenvZlW6vvxXDc8QEa31tWV5_GpBLY682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74" y="2225858"/>
            <a:ext cx="2411760" cy="18088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L:\ОР\орленок мастер\73p9-4zsIH1KLq-0O3tb75XR7qyB8CPheT8XxxkO6a0pF66Qg2_PQgoMlZd6qAPjquMF3wk9QrPDqrrDn5gTLOF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186970"/>
            <a:ext cx="2303144" cy="17273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L:\ОР\орленок мастер\zvjEt6Hkkyi8i5jf0w3DzuuI7XMyLefnkBWbyNl9f-s9NSFguP9BcMDYqlGrbBZoB0xRoC--jf4e0xLLNDccQzep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375" y="4575315"/>
            <a:ext cx="2855979" cy="21419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L:\ОР\орленок мастер\ZZpVvKVagQa1vik7CLhcaozbpmQG0wDqCD-hW2VhR6caYeQEK7OL0ziGoAGl7QjDqdeqKtcKKLD9ltrjvxlUkQ2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74" y="4903743"/>
            <a:ext cx="2418075" cy="18135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1157579"/>
            <a:ext cx="554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 Black" pitchFamily="34" charset="0"/>
              </a:rPr>
              <a:t>Ценности, значимые качества трека: </a:t>
            </a:r>
            <a:r>
              <a:rPr lang="ru-RU" sz="2000" dirty="0">
                <a:latin typeface="Arial Black" pitchFamily="34" charset="0"/>
              </a:rPr>
              <a:t>познание</a:t>
            </a:r>
          </a:p>
          <a:p>
            <a:r>
              <a:rPr lang="ru-RU" sz="2000" b="1" dirty="0">
                <a:latin typeface="Arial Black" pitchFamily="34" charset="0"/>
              </a:rPr>
              <a:t>Символ трека </a:t>
            </a:r>
            <a:r>
              <a:rPr lang="ru-RU" sz="2000" dirty="0">
                <a:latin typeface="Arial Black" pitchFamily="34" charset="0"/>
              </a:rPr>
              <a:t>– шкатулка мастера</a:t>
            </a:r>
          </a:p>
        </p:txBody>
      </p:sp>
      <p:pic>
        <p:nvPicPr>
          <p:cNvPr id="7178" name="Picture 10" descr="L:\ОР\FHkAuScv0B4UZ7spk2uEsl0qqkJ0hl1McYUThjpbUMSQx-akB8AIX5CqNcpTI8PfpJLGARxKqHXbS1a2CPQfU2eX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62576"/>
            <a:ext cx="2339752" cy="17548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L:\ОР\_HRknNysRYDXFEi30vynsCLun9kMzdGvWHaCzqr5VZzxcIwzcjK4EKDOd1k8hkNBp2VHz_SgFtsnTg9OwWLFlwLa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131" y="3763118"/>
            <a:ext cx="2036266" cy="1527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L:\ОР\орленок мастер\мастер - это\jp5f62fD1ccm2_eNZCBRlm4NCbvdg90pfmZO8nbl49Lz9UpBpuRXNKDpgTEshzM0sNHzI98Yy9JAO6Yz_DPxdVl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37795"/>
            <a:ext cx="2070030" cy="155252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22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407279" cy="1990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320" y="126384"/>
            <a:ext cx="1557337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6" y="423927"/>
            <a:ext cx="8229600" cy="1143000"/>
          </a:xfrm>
        </p:spPr>
        <p:txBody>
          <a:bodyPr>
            <a:normAutofit fontScale="90000"/>
          </a:bodyPr>
          <a:lstStyle/>
          <a:p>
            <a:pPr marL="342900" lvl="0" indent="-342900" defTabSz="457200" fontAlgn="base">
              <a:spcBef>
                <a:spcPts val="1000"/>
              </a:spcBef>
              <a:spcAft>
                <a:spcPct val="0"/>
              </a:spcAft>
            </a:pPr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«</a:t>
            </a:r>
            <a:r>
              <a:rPr lang="ru-RU" dirty="0">
                <a:latin typeface="Arial Black" pitchFamily="34" charset="0"/>
                <a:ea typeface="+mn-ea"/>
                <a:cs typeface="+mn-cs"/>
              </a:rPr>
              <a:t>Орлёнок – Спортсмен</a:t>
            </a:r>
            <a:r>
              <a:rPr lang="ru-RU" dirty="0" smtClean="0">
                <a:latin typeface="Arial Black" pitchFamily="34" charset="0"/>
                <a:ea typeface="+mn-ea"/>
                <a:cs typeface="+mn-cs"/>
              </a:rPr>
              <a:t>»</a:t>
            </a:r>
            <a:r>
              <a:rPr lang="ru-RU" dirty="0">
                <a:solidFill>
                  <a:srgbClr val="404040"/>
                </a:solidFill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dirty="0">
                <a:solidFill>
                  <a:srgbClr val="404040"/>
                </a:solidFill>
                <a:latin typeface="Arial Black" pitchFamily="34" charset="0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404040"/>
                </a:solidFill>
                <a:latin typeface="Avenir Next LT Pro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77380" y="1004737"/>
            <a:ext cx="67510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 Black" pitchFamily="34" charset="0"/>
              </a:rPr>
              <a:t>Ценности, значимые качества трека: </a:t>
            </a:r>
            <a:r>
              <a:rPr lang="ru-RU" sz="2000" dirty="0">
                <a:latin typeface="Arial Black" pitchFamily="34" charset="0"/>
              </a:rPr>
              <a:t>здоровый образ жизни</a:t>
            </a:r>
          </a:p>
          <a:p>
            <a:r>
              <a:rPr lang="ru-RU" sz="2000" b="1" dirty="0">
                <a:latin typeface="Arial Black" pitchFamily="34" charset="0"/>
              </a:rPr>
              <a:t>Символ трека </a:t>
            </a:r>
            <a:r>
              <a:rPr lang="ru-RU" sz="2000" dirty="0">
                <a:latin typeface="Arial Black" pitchFamily="34" charset="0"/>
              </a:rPr>
              <a:t>– </a:t>
            </a:r>
            <a:r>
              <a:rPr lang="ru-RU" sz="2000" dirty="0" err="1">
                <a:latin typeface="Arial Black" pitchFamily="34" charset="0"/>
              </a:rPr>
              <a:t>ЗОЖик</a:t>
            </a:r>
            <a:r>
              <a:rPr lang="ru-RU" sz="2000" dirty="0">
                <a:latin typeface="Arial Black" pitchFamily="34" charset="0"/>
              </a:rPr>
              <a:t> (персонаж, ведущий здоровый образ жизни)</a:t>
            </a:r>
          </a:p>
        </p:txBody>
      </p:sp>
      <p:pic>
        <p:nvPicPr>
          <p:cNvPr id="8194" name="Picture 2" descr="L:\ОР\орленок спортсмен\азбука здоровья\GJmK-gLoTD93swLUdjVxIdQi-EHEiyxEHbjpgQSKi_f8GVuVsrbkkO1GkKFIKM2UowgyrTxqSCTBdPhoLjiHhLD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302001"/>
            <a:ext cx="2768259" cy="20761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L:\ОР\орленок спортсмен\Новая папка\2SVX47mrpN_czgtG-K8x05FPpyn2jpe9ZCVen4eh_6ygTffyjIGOTNUDwUS_zzsMCPSqsRD9h1RYn64A1OZ3SiR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63" y="2328176"/>
            <a:ext cx="2731153" cy="20483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L:\ОР\орленок спортсмен\Новая папка\Ct4lV0IGEhFU5Rl3MFcpDxoqXptpkUpWqGX2okNaHjMKcjN_5wUPdIU8tpe7JUTn2B9KJY8nnw0zv1QJ85EfjgN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21" y="4650024"/>
            <a:ext cx="2737495" cy="20531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L:\ОР\орленок спортсмен\сто затей для всех друзей\N-_DxsMw2g_pfXjOtQP1eO8RUtZxAvmOQZ8sTwyKoTcFEjcCClfZWGRl1wIyWWTasCd1Q84O5zJM0AjchMbf08p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727" y="3285904"/>
            <a:ext cx="3169024" cy="23767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22934"/>
            <a:ext cx="2775431" cy="20794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936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290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Программа развития социальной активности обучающихся начальных классов «Орлята России» как эффективный инструмент формирования социально значимых качеств личности обучающихся</vt:lpstr>
      <vt:lpstr>Презентация PowerPoint</vt:lpstr>
      <vt:lpstr>Презентация PowerPoint</vt:lpstr>
      <vt:lpstr> ТРЕКИ: </vt:lpstr>
      <vt:lpstr>Вводный Орлятский урок</vt:lpstr>
      <vt:lpstr>«Орлёнок – Эрудит»</vt:lpstr>
      <vt:lpstr> «Орлёнок – Доброволец» </vt:lpstr>
      <vt:lpstr> «Орлёнок – Мастер»  </vt:lpstr>
      <vt:lpstr>  «Орлёнок – Спортсмен»   </vt:lpstr>
      <vt:lpstr>    «Орлёнок – Хранитель исторической памяти»  Ценности, значимые качества трека: семья, Родина;  символ трека – альбом «Мы - хранители» </vt:lpstr>
      <vt:lpstr>    «Орлёнок – Эколог»   Ценности, значимые качества трека: природа, Родина Символ трека – рюкзачок эколога</vt:lpstr>
      <vt:lpstr>     «Орлёнок – Лидер»  Ценности, значимые качества трека: дружба, команда Символ трека – конструктор «Лидер»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развития социальной активности обучающихся начальных классов «Орлята России» как эффективный инструмент формирования социально значимых качеств личности обучающихся</dc:title>
  <dc:creator>Администратор</dc:creator>
  <cp:lastModifiedBy>XTreme.ws</cp:lastModifiedBy>
  <cp:revision>17</cp:revision>
  <dcterms:created xsi:type="dcterms:W3CDTF">2026-04-01T16:32:54Z</dcterms:created>
  <dcterms:modified xsi:type="dcterms:W3CDTF">2026-04-05T11:36:07Z</dcterms:modified>
</cp:coreProperties>
</file>