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9DC3"/>
    <a:srgbClr val="FFABAB"/>
    <a:srgbClr val="F8D7A6"/>
    <a:srgbClr val="FFB7B7"/>
    <a:srgbClr val="00FFFF"/>
    <a:srgbClr val="0033CC"/>
    <a:srgbClr val="009900"/>
    <a:srgbClr val="B07500"/>
    <a:srgbClr val="FF6600"/>
    <a:srgbClr val="FFCC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2275C-553F-47C9-A9D3-DB85E31FFEF0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00CE2-5B6D-4D41-B0E1-B456222E27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068430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2275C-553F-47C9-A9D3-DB85E31FFEF0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00CE2-5B6D-4D41-B0E1-B456222E27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22028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2275C-553F-47C9-A9D3-DB85E31FFEF0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00CE2-5B6D-4D41-B0E1-B456222E27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64804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2275C-553F-47C9-A9D3-DB85E31FFEF0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00CE2-5B6D-4D41-B0E1-B456222E27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502264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2275C-553F-47C9-A9D3-DB85E31FFEF0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00CE2-5B6D-4D41-B0E1-B456222E27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13301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2275C-553F-47C9-A9D3-DB85E31FFEF0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00CE2-5B6D-4D41-B0E1-B456222E27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637234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2275C-553F-47C9-A9D3-DB85E31FFEF0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00CE2-5B6D-4D41-B0E1-B456222E27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5258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2275C-553F-47C9-A9D3-DB85E31FFEF0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00CE2-5B6D-4D41-B0E1-B456222E27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724457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2275C-553F-47C9-A9D3-DB85E31FFEF0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00CE2-5B6D-4D41-B0E1-B456222E27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982909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2275C-553F-47C9-A9D3-DB85E31FFEF0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00CE2-5B6D-4D41-B0E1-B456222E27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392957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2275C-553F-47C9-A9D3-DB85E31FFEF0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00CE2-5B6D-4D41-B0E1-B456222E27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684169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A2275C-553F-47C9-A9D3-DB85E31FFEF0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B00CE2-5B6D-4D41-B0E1-B456222E27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96940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audio" Target="../media/audio2.wav"/><Relationship Id="rId7" Type="http://schemas.openxmlformats.org/officeDocument/2006/relationships/image" Target="../media/image4.jpeg"/><Relationship Id="rId12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11" Type="http://schemas.openxmlformats.org/officeDocument/2006/relationships/image" Target="../media/image8.jpeg"/><Relationship Id="rId5" Type="http://schemas.openxmlformats.org/officeDocument/2006/relationships/image" Target="../media/image2.jpeg"/><Relationship Id="rId10" Type="http://schemas.openxmlformats.org/officeDocument/2006/relationships/image" Target="../media/image7.jpeg"/><Relationship Id="rId4" Type="http://schemas.openxmlformats.org/officeDocument/2006/relationships/image" Target="../media/image1.jpeg"/><Relationship Id="rId9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10.jpeg"/><Relationship Id="rId3" Type="http://schemas.openxmlformats.org/officeDocument/2006/relationships/audio" Target="../media/audio2.wav"/><Relationship Id="rId7" Type="http://schemas.openxmlformats.org/officeDocument/2006/relationships/image" Target="../media/image4.jpeg"/><Relationship Id="rId12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11" Type="http://schemas.openxmlformats.org/officeDocument/2006/relationships/image" Target="../media/image8.jpeg"/><Relationship Id="rId5" Type="http://schemas.openxmlformats.org/officeDocument/2006/relationships/image" Target="../media/image2.jpeg"/><Relationship Id="rId10" Type="http://schemas.openxmlformats.org/officeDocument/2006/relationships/image" Target="../media/image7.jpeg"/><Relationship Id="rId4" Type="http://schemas.openxmlformats.org/officeDocument/2006/relationships/image" Target="../media/image1.jpeg"/><Relationship Id="rId9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10.jpeg"/><Relationship Id="rId3" Type="http://schemas.openxmlformats.org/officeDocument/2006/relationships/audio" Target="../media/audio2.wav"/><Relationship Id="rId7" Type="http://schemas.openxmlformats.org/officeDocument/2006/relationships/image" Target="../media/image4.jpeg"/><Relationship Id="rId12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11" Type="http://schemas.openxmlformats.org/officeDocument/2006/relationships/image" Target="../media/image8.jpeg"/><Relationship Id="rId5" Type="http://schemas.openxmlformats.org/officeDocument/2006/relationships/image" Target="../media/image2.jpeg"/><Relationship Id="rId10" Type="http://schemas.openxmlformats.org/officeDocument/2006/relationships/image" Target="../media/image7.jpeg"/><Relationship Id="rId4" Type="http://schemas.openxmlformats.org/officeDocument/2006/relationships/image" Target="../media/image1.jpeg"/><Relationship Id="rId9" Type="http://schemas.openxmlformats.org/officeDocument/2006/relationships/image" Target="../media/image6.jpeg"/><Relationship Id="rId1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audio" Target="../media/audio2.wav"/><Relationship Id="rId7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audio" Target="../media/audio2.wav"/><Relationship Id="rId7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jpeg"/><Relationship Id="rId9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audio" Target="../media/audio2.wav"/><Relationship Id="rId7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10" Type="http://schemas.openxmlformats.org/officeDocument/2006/relationships/image" Target="../media/image7.jpeg"/><Relationship Id="rId4" Type="http://schemas.openxmlformats.org/officeDocument/2006/relationships/image" Target="../media/image1.jpeg"/><Relationship Id="rId9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audio" Target="../media/audio2.wav"/><Relationship Id="rId7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10" Type="http://schemas.openxmlformats.org/officeDocument/2006/relationships/image" Target="../media/image7.jpeg"/><Relationship Id="rId4" Type="http://schemas.openxmlformats.org/officeDocument/2006/relationships/image" Target="../media/image1.jpeg"/><Relationship Id="rId9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audio" Target="../media/audio2.wav"/><Relationship Id="rId7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11" Type="http://schemas.openxmlformats.org/officeDocument/2006/relationships/image" Target="../media/image8.jpeg"/><Relationship Id="rId5" Type="http://schemas.openxmlformats.org/officeDocument/2006/relationships/image" Target="../media/image2.jpeg"/><Relationship Id="rId10" Type="http://schemas.openxmlformats.org/officeDocument/2006/relationships/image" Target="../media/image7.jpeg"/><Relationship Id="rId4" Type="http://schemas.openxmlformats.org/officeDocument/2006/relationships/image" Target="../media/image1.jpeg"/><Relationship Id="rId9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620688"/>
            <a:ext cx="7772400" cy="240612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Презентация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</a:t>
            </a:r>
            <a:r>
              <a:rPr lang="ru-RU" dirty="0" smtClean="0"/>
              <a:t>Запоминай»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100" i="1" dirty="0"/>
              <a:t>2</a:t>
            </a:r>
            <a:r>
              <a:rPr lang="ru-RU" sz="3100" i="1" dirty="0" smtClean="0"/>
              <a:t> класс</a:t>
            </a:r>
            <a:br>
              <a:rPr lang="ru-RU" sz="3100" i="1" dirty="0" smtClean="0"/>
            </a:br>
            <a:r>
              <a:rPr lang="ru-RU" sz="3100" i="1" dirty="0" smtClean="0"/>
              <a:t>УМК «Школа России»</a:t>
            </a:r>
            <a:br>
              <a:rPr lang="ru-RU" sz="3100" i="1" dirty="0" smtClean="0"/>
            </a:br>
            <a:r>
              <a:rPr lang="ru-RU" sz="3100" i="1" dirty="0" smtClean="0"/>
              <a:t>Часть 1</a:t>
            </a:r>
            <a:endParaRPr lang="ru-RU" sz="3100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3886200"/>
            <a:ext cx="6728792" cy="1752600"/>
          </a:xfrm>
        </p:spPr>
        <p:txBody>
          <a:bodyPr>
            <a:normAutofit lnSpcReduction="10000"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Автор тренажёра: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 Потапова Татьяна Александровна</a:t>
            </a:r>
          </a:p>
          <a:p>
            <a:r>
              <a:rPr lang="ru-RU" sz="2400" dirty="0">
                <a:solidFill>
                  <a:schemeClr val="tx1"/>
                </a:solidFill>
              </a:rPr>
              <a:t>у</a:t>
            </a:r>
            <a:r>
              <a:rPr lang="ru-RU" sz="2400" dirty="0" smtClean="0">
                <a:solidFill>
                  <a:schemeClr val="tx1"/>
                </a:solidFill>
              </a:rPr>
              <a:t>читель начальных классов МАОУ «СОШ» с. Летка</a:t>
            </a:r>
          </a:p>
          <a:p>
            <a:r>
              <a:rPr lang="ru-RU" sz="2400" dirty="0">
                <a:solidFill>
                  <a:schemeClr val="tx1"/>
                </a:solidFill>
              </a:rPr>
              <a:t>в</a:t>
            </a:r>
            <a:r>
              <a:rPr lang="ru-RU" sz="2400" dirty="0" smtClean="0">
                <a:solidFill>
                  <a:schemeClr val="tx1"/>
                </a:solidFill>
              </a:rPr>
              <a:t>ысшая квалификационная категория</a:t>
            </a:r>
          </a:p>
          <a:p>
            <a:endParaRPr lang="ru-RU" dirty="0"/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100392" y="6021288"/>
            <a:ext cx="720080" cy="720080"/>
          </a:xfrm>
          <a:prstGeom prst="actionButtonForwardNex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20440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абинет 120\Desktop\Интерактивная раскраска\Рыб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56522"/>
            <a:ext cx="5256584" cy="61449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кабинет 120\Desktop\Интерактивная раскраска\Герой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4911"/>
          <a:stretch/>
        </p:blipFill>
        <p:spPr bwMode="auto">
          <a:xfrm flipH="1">
            <a:off x="139107" y="1484784"/>
            <a:ext cx="1324869" cy="14214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Овал 24"/>
          <p:cNvSpPr/>
          <p:nvPr/>
        </p:nvSpPr>
        <p:spPr>
          <a:xfrm>
            <a:off x="2733504" y="1988840"/>
            <a:ext cx="648000" cy="6480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г</a:t>
            </a:r>
          </a:p>
        </p:txBody>
      </p:sp>
      <p:sp>
        <p:nvSpPr>
          <p:cNvPr id="29" name="Овал 28"/>
          <p:cNvSpPr/>
          <p:nvPr/>
        </p:nvSpPr>
        <p:spPr>
          <a:xfrm>
            <a:off x="1899904" y="5686800"/>
            <a:ext cx="648000" cy="648000"/>
          </a:xfrm>
          <a:prstGeom prst="ellipse">
            <a:avLst/>
          </a:prstGeom>
          <a:solidFill>
            <a:srgbClr val="B07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ё</a:t>
            </a:r>
          </a:p>
        </p:txBody>
      </p:sp>
      <p:sp>
        <p:nvSpPr>
          <p:cNvPr id="30" name="Овал 29"/>
          <p:cNvSpPr/>
          <p:nvPr/>
        </p:nvSpPr>
        <p:spPr>
          <a:xfrm>
            <a:off x="525876" y="5157192"/>
            <a:ext cx="648000" cy="648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з</a:t>
            </a:r>
          </a:p>
        </p:txBody>
      </p:sp>
      <p:sp>
        <p:nvSpPr>
          <p:cNvPr id="32" name="Овал 31"/>
          <p:cNvSpPr/>
          <p:nvPr/>
        </p:nvSpPr>
        <p:spPr>
          <a:xfrm>
            <a:off x="1763760" y="4332936"/>
            <a:ext cx="648000" cy="648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е</a:t>
            </a:r>
          </a:p>
        </p:txBody>
      </p:sp>
      <p:sp>
        <p:nvSpPr>
          <p:cNvPr id="33" name="Овал 32"/>
          <p:cNvSpPr/>
          <p:nvPr/>
        </p:nvSpPr>
        <p:spPr>
          <a:xfrm>
            <a:off x="694184" y="3604776"/>
            <a:ext cx="648000" cy="64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ф</a:t>
            </a:r>
          </a:p>
        </p:txBody>
      </p:sp>
      <p:sp>
        <p:nvSpPr>
          <p:cNvPr id="34" name="Овал 33"/>
          <p:cNvSpPr/>
          <p:nvPr/>
        </p:nvSpPr>
        <p:spPr>
          <a:xfrm>
            <a:off x="2733504" y="3684936"/>
            <a:ext cx="648000" cy="648000"/>
          </a:xfrm>
          <a:prstGeom prst="ellipse">
            <a:avLst/>
          </a:prstGeom>
          <a:solidFill>
            <a:srgbClr val="00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я</a:t>
            </a:r>
          </a:p>
        </p:txBody>
      </p:sp>
      <p:sp>
        <p:nvSpPr>
          <p:cNvPr id="35" name="Овал 34"/>
          <p:cNvSpPr/>
          <p:nvPr/>
        </p:nvSpPr>
        <p:spPr>
          <a:xfrm>
            <a:off x="1904296" y="2861112"/>
            <a:ext cx="648000" cy="648000"/>
          </a:xfrm>
          <a:prstGeom prst="ellipse">
            <a:avLst/>
          </a:prstGeom>
          <a:solidFill>
            <a:srgbClr val="0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в</a:t>
            </a:r>
            <a:endParaRPr lang="ru-RU" sz="2800" dirty="0"/>
          </a:p>
        </p:txBody>
      </p:sp>
      <p:pic>
        <p:nvPicPr>
          <p:cNvPr id="3" name="Picture 2" descr="C:\Users\кабинет 120\Desktop\Интерактивная раскраска\Рыба 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472" y="356522"/>
            <a:ext cx="5256000" cy="61442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кабинет 120\Desktop\Интерактивная раскраска\Рыба 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472" y="356521"/>
            <a:ext cx="5256000" cy="61442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кабинет 120\Desktop\Интерактивная раскраска\Рыба 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472" y="356863"/>
            <a:ext cx="5256000" cy="61442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кабинет 120\Desktop\Интерактивная раскраска\Рыба 4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472" y="355594"/>
            <a:ext cx="5256793" cy="6145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кабинет 120\Desktop\Интерактивная раскраска\Рыба 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2160" y="365618"/>
            <a:ext cx="5256793" cy="6145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кабинет 120\Desktop\Интерактивная раскраска\Рыба 6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2160" y="355594"/>
            <a:ext cx="5256793" cy="6145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C:\Users\кабинет 120\Desktop\Интерактивная раскраска\Рыба 7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4283" y="366545"/>
            <a:ext cx="5256000" cy="61442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ьная выноска 1"/>
          <p:cNvSpPr/>
          <p:nvPr/>
        </p:nvSpPr>
        <p:spPr>
          <a:xfrm>
            <a:off x="1173876" y="116632"/>
            <a:ext cx="3686156" cy="1688160"/>
          </a:xfrm>
          <a:prstGeom prst="wedgeEllipseCallout">
            <a:avLst>
              <a:gd name="adj1" fmla="val -43221"/>
              <a:gd name="adj2" fmla="val 8007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Ребята!</a:t>
            </a:r>
          </a:p>
          <a:p>
            <a:pPr algn="ctr"/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>Я приготовил подарок для своего друга, но не успел раскрасить. Помогите мне в этом. Вставьте пропущенные буквы в слова и картинка постепенно раскрасится! </a:t>
            </a:r>
          </a:p>
        </p:txBody>
      </p:sp>
      <p:sp>
        <p:nvSpPr>
          <p:cNvPr id="28" name="Овал 27"/>
          <p:cNvSpPr/>
          <p:nvPr/>
        </p:nvSpPr>
        <p:spPr>
          <a:xfrm>
            <a:off x="5148064" y="365618"/>
            <a:ext cx="648000" cy="648000"/>
          </a:xfrm>
          <a:prstGeom prst="ellipse">
            <a:avLst/>
          </a:prstGeom>
          <a:solidFill>
            <a:srgbClr val="F59D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о</a:t>
            </a:r>
          </a:p>
        </p:txBody>
      </p:sp>
      <p:sp>
        <p:nvSpPr>
          <p:cNvPr id="27" name="Овал 26"/>
          <p:cNvSpPr/>
          <p:nvPr/>
        </p:nvSpPr>
        <p:spPr>
          <a:xfrm>
            <a:off x="7956376" y="356522"/>
            <a:ext cx="648000" cy="648000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и</a:t>
            </a:r>
          </a:p>
        </p:txBody>
      </p:sp>
      <p:sp>
        <p:nvSpPr>
          <p:cNvPr id="26" name="Овал 25"/>
          <p:cNvSpPr/>
          <p:nvPr/>
        </p:nvSpPr>
        <p:spPr>
          <a:xfrm>
            <a:off x="8172472" y="4833192"/>
            <a:ext cx="648000" cy="648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к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691525" y="5693760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 smtClean="0"/>
              <a:t>заяц</a:t>
            </a:r>
            <a:endParaRPr lang="ru-RU" sz="1700" dirty="0"/>
          </a:p>
        </p:txBody>
      </p:sp>
      <p:sp>
        <p:nvSpPr>
          <p:cNvPr id="10" name="Овал 9">
            <a:hlinkClick r:id="" action="ppaction://hlinkshowjump?jump=nextslide"/>
          </p:cNvPr>
          <p:cNvSpPr/>
          <p:nvPr/>
        </p:nvSpPr>
        <p:spPr>
          <a:xfrm>
            <a:off x="6084168" y="6018816"/>
            <a:ext cx="648000" cy="648000"/>
          </a:xfrm>
          <a:prstGeom prst="ellipse">
            <a:avLst/>
          </a:prstGeom>
          <a:solidFill>
            <a:srgbClr val="00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с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6300192" y="4365104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/>
              <a:t>а</a:t>
            </a:r>
            <a:r>
              <a:rPr lang="ru-RU" sz="1700" dirty="0" smtClean="0"/>
              <a:t>прель</a:t>
            </a:r>
            <a:endParaRPr lang="ru-RU" sz="1700" dirty="0"/>
          </a:p>
        </p:txBody>
      </p:sp>
      <p:sp>
        <p:nvSpPr>
          <p:cNvPr id="19" name="TextBox 18"/>
          <p:cNvSpPr txBox="1"/>
          <p:nvPr/>
        </p:nvSpPr>
        <p:spPr>
          <a:xfrm rot="18166412">
            <a:off x="5451742" y="3172972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/>
              <a:t>о</a:t>
            </a:r>
            <a:r>
              <a:rPr lang="ru-RU" sz="1700" dirty="0" smtClean="0"/>
              <a:t>сина</a:t>
            </a:r>
            <a:endParaRPr lang="ru-RU" sz="1700" dirty="0"/>
          </a:p>
        </p:txBody>
      </p:sp>
      <p:sp>
        <p:nvSpPr>
          <p:cNvPr id="21" name="TextBox 20"/>
          <p:cNvSpPr txBox="1"/>
          <p:nvPr/>
        </p:nvSpPr>
        <p:spPr>
          <a:xfrm rot="18166412">
            <a:off x="4839639" y="3008142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 smtClean="0"/>
              <a:t>вет</a:t>
            </a:r>
            <a:r>
              <a:rPr lang="ru-RU" sz="1700" dirty="0"/>
              <a:t>е</a:t>
            </a:r>
            <a:r>
              <a:rPr lang="ru-RU" sz="1700" dirty="0" smtClean="0"/>
              <a:t>р</a:t>
            </a:r>
            <a:endParaRPr lang="ru-RU" sz="1700" dirty="0"/>
          </a:p>
        </p:txBody>
      </p:sp>
      <p:sp>
        <p:nvSpPr>
          <p:cNvPr id="23" name="TextBox 22"/>
          <p:cNvSpPr txBox="1"/>
          <p:nvPr/>
        </p:nvSpPr>
        <p:spPr>
          <a:xfrm rot="17958301">
            <a:off x="4142688" y="3124252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 smtClean="0"/>
              <a:t>л</a:t>
            </a:r>
            <a:r>
              <a:rPr lang="ru-RU" sz="1700" dirty="0"/>
              <a:t>и</a:t>
            </a:r>
            <a:r>
              <a:rPr lang="ru-RU" sz="1700" dirty="0" smtClean="0"/>
              <a:t>сица</a:t>
            </a:r>
            <a:endParaRPr lang="ru-RU" sz="1700" dirty="0"/>
          </a:p>
        </p:txBody>
      </p:sp>
      <p:sp>
        <p:nvSpPr>
          <p:cNvPr id="37" name="TextBox 36"/>
          <p:cNvSpPr txBox="1"/>
          <p:nvPr/>
        </p:nvSpPr>
        <p:spPr>
          <a:xfrm rot="16841764">
            <a:off x="3387543" y="3175401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 smtClean="0"/>
              <a:t>ж</a:t>
            </a:r>
            <a:r>
              <a:rPr lang="ru-RU" sz="1700" dirty="0"/>
              <a:t>ё</a:t>
            </a:r>
            <a:r>
              <a:rPr lang="ru-RU" sz="1700" dirty="0" smtClean="0"/>
              <a:t>лтый</a:t>
            </a:r>
            <a:endParaRPr lang="ru-RU" sz="1700" dirty="0"/>
          </a:p>
        </p:txBody>
      </p:sp>
      <p:sp>
        <p:nvSpPr>
          <p:cNvPr id="31" name="Овал 30"/>
          <p:cNvSpPr/>
          <p:nvPr/>
        </p:nvSpPr>
        <p:spPr>
          <a:xfrm>
            <a:off x="3192960" y="4980936"/>
            <a:ext cx="648000" cy="6480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763440" y="1958897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 smtClean="0"/>
              <a:t>вдру</a:t>
            </a:r>
            <a:r>
              <a:rPr lang="ru-RU" sz="1700" dirty="0"/>
              <a:t>г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709694" y="3084672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 err="1"/>
              <a:t>к</a:t>
            </a:r>
            <a:r>
              <a:rPr lang="ru-RU" sz="1700" dirty="0" err="1" smtClean="0"/>
              <a:t>ла</a:t>
            </a:r>
            <a:r>
              <a:rPr lang="ru-RU" sz="1700" dirty="0" smtClean="0"/>
              <a:t>…</a:t>
            </a:r>
            <a:endParaRPr lang="ru-RU" sz="1700" dirty="0"/>
          </a:p>
        </p:txBody>
      </p:sp>
    </p:spTree>
    <p:extLst>
      <p:ext uri="{BB962C8B-B14F-4D97-AF65-F5344CB8AC3E}">
        <p14:creationId xmlns="" xmlns:p14="http://schemas.microsoft.com/office/powerpoint/2010/main" val="22504335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1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2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2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3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3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4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4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5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5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6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5" grpId="0" animBg="1"/>
      <p:bldP spid="29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28" grpId="0" animBg="1"/>
      <p:bldP spid="27" grpId="0" animBg="1"/>
      <p:bldP spid="26" grpId="0" animBg="1"/>
      <p:bldP spid="10" grpId="0" animBg="1"/>
      <p:bldP spid="3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абинет 120\Desktop\Интерактивная раскраска\Рыб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56522"/>
            <a:ext cx="5256584" cy="61449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кабинет 120\Desktop\Интерактивная раскраска\Герой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4911"/>
          <a:stretch/>
        </p:blipFill>
        <p:spPr bwMode="auto">
          <a:xfrm flipH="1">
            <a:off x="139107" y="1484784"/>
            <a:ext cx="1324869" cy="14214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Овал 24"/>
          <p:cNvSpPr/>
          <p:nvPr/>
        </p:nvSpPr>
        <p:spPr>
          <a:xfrm>
            <a:off x="2733504" y="1988840"/>
            <a:ext cx="648000" cy="6480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г</a:t>
            </a:r>
          </a:p>
        </p:txBody>
      </p:sp>
      <p:sp>
        <p:nvSpPr>
          <p:cNvPr id="29" name="Овал 28"/>
          <p:cNvSpPr/>
          <p:nvPr/>
        </p:nvSpPr>
        <p:spPr>
          <a:xfrm>
            <a:off x="1899904" y="5686800"/>
            <a:ext cx="648000" cy="648000"/>
          </a:xfrm>
          <a:prstGeom prst="ellipse">
            <a:avLst/>
          </a:prstGeom>
          <a:solidFill>
            <a:srgbClr val="B07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ё</a:t>
            </a:r>
          </a:p>
        </p:txBody>
      </p:sp>
      <p:sp>
        <p:nvSpPr>
          <p:cNvPr id="30" name="Овал 29"/>
          <p:cNvSpPr/>
          <p:nvPr/>
        </p:nvSpPr>
        <p:spPr>
          <a:xfrm>
            <a:off x="525876" y="5157192"/>
            <a:ext cx="648000" cy="648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з</a:t>
            </a:r>
          </a:p>
        </p:txBody>
      </p:sp>
      <p:sp>
        <p:nvSpPr>
          <p:cNvPr id="32" name="Овал 31"/>
          <p:cNvSpPr/>
          <p:nvPr/>
        </p:nvSpPr>
        <p:spPr>
          <a:xfrm>
            <a:off x="1763760" y="4332936"/>
            <a:ext cx="648000" cy="648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е</a:t>
            </a:r>
          </a:p>
        </p:txBody>
      </p:sp>
      <p:sp>
        <p:nvSpPr>
          <p:cNvPr id="33" name="Овал 32"/>
          <p:cNvSpPr/>
          <p:nvPr/>
        </p:nvSpPr>
        <p:spPr>
          <a:xfrm>
            <a:off x="694184" y="3604776"/>
            <a:ext cx="648000" cy="64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ф</a:t>
            </a:r>
          </a:p>
        </p:txBody>
      </p:sp>
      <p:sp>
        <p:nvSpPr>
          <p:cNvPr id="34" name="Овал 33"/>
          <p:cNvSpPr/>
          <p:nvPr/>
        </p:nvSpPr>
        <p:spPr>
          <a:xfrm>
            <a:off x="2733504" y="3684936"/>
            <a:ext cx="648000" cy="648000"/>
          </a:xfrm>
          <a:prstGeom prst="ellipse">
            <a:avLst/>
          </a:prstGeom>
          <a:solidFill>
            <a:srgbClr val="00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я</a:t>
            </a:r>
          </a:p>
        </p:txBody>
      </p:sp>
      <p:sp>
        <p:nvSpPr>
          <p:cNvPr id="35" name="Овал 34">
            <a:hlinkClick r:id="" action="ppaction://hlinkshowjump?jump=nextslide"/>
          </p:cNvPr>
          <p:cNvSpPr/>
          <p:nvPr/>
        </p:nvSpPr>
        <p:spPr>
          <a:xfrm>
            <a:off x="1904296" y="2861112"/>
            <a:ext cx="648000" cy="648000"/>
          </a:xfrm>
          <a:prstGeom prst="ellipse">
            <a:avLst/>
          </a:prstGeom>
          <a:solidFill>
            <a:srgbClr val="0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в</a:t>
            </a:r>
            <a:endParaRPr lang="ru-RU" sz="2800" dirty="0"/>
          </a:p>
        </p:txBody>
      </p:sp>
      <p:pic>
        <p:nvPicPr>
          <p:cNvPr id="3" name="Picture 2" descr="C:\Users\кабинет 120\Desktop\Интерактивная раскраска\Рыба 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472" y="356522"/>
            <a:ext cx="5256000" cy="61442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кабинет 120\Desktop\Интерактивная раскраска\Рыба 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472" y="356521"/>
            <a:ext cx="5256000" cy="61442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кабинет 120\Desktop\Интерактивная раскраска\Рыба 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472" y="356863"/>
            <a:ext cx="5256000" cy="61442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кабинет 120\Desktop\Интерактивная раскраска\Рыба 4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472" y="355594"/>
            <a:ext cx="5256793" cy="6145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кабинет 120\Desktop\Интерактивная раскраска\Рыба 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2160" y="365618"/>
            <a:ext cx="5256793" cy="6145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кабинет 120\Desktop\Интерактивная раскраска\Рыба 6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2160" y="355594"/>
            <a:ext cx="5256793" cy="6145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C:\Users\кабинет 120\Desktop\Интерактивная раскраска\Рыба 7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4283" y="366545"/>
            <a:ext cx="5256000" cy="61442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C:\Users\кабинет 120\Desktop\Интерактивная раскраска\Рыба 8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4283" y="366546"/>
            <a:ext cx="5256000" cy="61442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ьная выноска 1"/>
          <p:cNvSpPr/>
          <p:nvPr/>
        </p:nvSpPr>
        <p:spPr>
          <a:xfrm>
            <a:off x="1173876" y="116632"/>
            <a:ext cx="3686156" cy="1688160"/>
          </a:xfrm>
          <a:prstGeom prst="wedgeEllipseCallout">
            <a:avLst>
              <a:gd name="adj1" fmla="val -43221"/>
              <a:gd name="adj2" fmla="val 8007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Ребята!</a:t>
            </a:r>
          </a:p>
          <a:p>
            <a:pPr algn="ctr"/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>Я приготовил подарок для своего друга, но не успел раскрасить. Помогите мне в этом. Вставьте пропущенные буквы в слова и картинка постепенно раскрасится! </a:t>
            </a:r>
          </a:p>
        </p:txBody>
      </p:sp>
      <p:sp>
        <p:nvSpPr>
          <p:cNvPr id="28" name="Овал 27"/>
          <p:cNvSpPr/>
          <p:nvPr/>
        </p:nvSpPr>
        <p:spPr>
          <a:xfrm>
            <a:off x="5148064" y="365618"/>
            <a:ext cx="648000" cy="648000"/>
          </a:xfrm>
          <a:prstGeom prst="ellipse">
            <a:avLst/>
          </a:prstGeom>
          <a:solidFill>
            <a:srgbClr val="F59D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о</a:t>
            </a:r>
          </a:p>
        </p:txBody>
      </p:sp>
      <p:sp>
        <p:nvSpPr>
          <p:cNvPr id="27" name="Овал 26"/>
          <p:cNvSpPr/>
          <p:nvPr/>
        </p:nvSpPr>
        <p:spPr>
          <a:xfrm>
            <a:off x="7956376" y="356522"/>
            <a:ext cx="648000" cy="648000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и</a:t>
            </a:r>
          </a:p>
        </p:txBody>
      </p:sp>
      <p:sp>
        <p:nvSpPr>
          <p:cNvPr id="26" name="Овал 25"/>
          <p:cNvSpPr/>
          <p:nvPr/>
        </p:nvSpPr>
        <p:spPr>
          <a:xfrm>
            <a:off x="8172472" y="4833192"/>
            <a:ext cx="648000" cy="648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к</a:t>
            </a:r>
          </a:p>
        </p:txBody>
      </p:sp>
      <p:sp>
        <p:nvSpPr>
          <p:cNvPr id="10" name="Овал 9"/>
          <p:cNvSpPr/>
          <p:nvPr/>
        </p:nvSpPr>
        <p:spPr>
          <a:xfrm>
            <a:off x="6084168" y="6018816"/>
            <a:ext cx="648000" cy="648000"/>
          </a:xfrm>
          <a:prstGeom prst="ellipse">
            <a:avLst/>
          </a:prstGeom>
          <a:solidFill>
            <a:srgbClr val="00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с</a:t>
            </a:r>
            <a:endParaRPr lang="ru-RU" sz="2800" dirty="0"/>
          </a:p>
        </p:txBody>
      </p:sp>
      <p:sp>
        <p:nvSpPr>
          <p:cNvPr id="31" name="Овал 30"/>
          <p:cNvSpPr/>
          <p:nvPr/>
        </p:nvSpPr>
        <p:spPr>
          <a:xfrm>
            <a:off x="3192960" y="4980936"/>
            <a:ext cx="648000" cy="6480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37" name="TextBox 36"/>
          <p:cNvSpPr txBox="1"/>
          <p:nvPr/>
        </p:nvSpPr>
        <p:spPr>
          <a:xfrm rot="16841764">
            <a:off x="3387543" y="3175401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 smtClean="0"/>
              <a:t>ж</a:t>
            </a:r>
            <a:r>
              <a:rPr lang="ru-RU" sz="1700" dirty="0"/>
              <a:t>ё</a:t>
            </a:r>
            <a:r>
              <a:rPr lang="ru-RU" sz="1700" dirty="0" smtClean="0"/>
              <a:t>лтый</a:t>
            </a:r>
            <a:endParaRPr lang="ru-RU" sz="1700" dirty="0"/>
          </a:p>
        </p:txBody>
      </p:sp>
      <p:sp>
        <p:nvSpPr>
          <p:cNvPr id="23" name="TextBox 22"/>
          <p:cNvSpPr txBox="1"/>
          <p:nvPr/>
        </p:nvSpPr>
        <p:spPr>
          <a:xfrm rot="17958301">
            <a:off x="4142688" y="3124252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 smtClean="0"/>
              <a:t>л</a:t>
            </a:r>
            <a:r>
              <a:rPr lang="ru-RU" sz="1700" dirty="0"/>
              <a:t>и</a:t>
            </a:r>
            <a:r>
              <a:rPr lang="ru-RU" sz="1700" dirty="0" smtClean="0"/>
              <a:t>сица</a:t>
            </a:r>
            <a:endParaRPr lang="ru-RU" sz="1700" dirty="0"/>
          </a:p>
        </p:txBody>
      </p:sp>
      <p:sp>
        <p:nvSpPr>
          <p:cNvPr id="21" name="TextBox 20"/>
          <p:cNvSpPr txBox="1"/>
          <p:nvPr/>
        </p:nvSpPr>
        <p:spPr>
          <a:xfrm rot="18166412">
            <a:off x="4839639" y="3008142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 smtClean="0"/>
              <a:t>вет</a:t>
            </a:r>
            <a:r>
              <a:rPr lang="ru-RU" sz="1700" dirty="0"/>
              <a:t>е</a:t>
            </a:r>
            <a:r>
              <a:rPr lang="ru-RU" sz="1700" dirty="0" smtClean="0"/>
              <a:t>р</a:t>
            </a:r>
            <a:endParaRPr lang="ru-RU" sz="1700" dirty="0"/>
          </a:p>
        </p:txBody>
      </p:sp>
      <p:sp>
        <p:nvSpPr>
          <p:cNvPr id="36" name="TextBox 35"/>
          <p:cNvSpPr txBox="1"/>
          <p:nvPr/>
        </p:nvSpPr>
        <p:spPr>
          <a:xfrm>
            <a:off x="5763440" y="1958897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 smtClean="0"/>
              <a:t>вдру</a:t>
            </a:r>
            <a:r>
              <a:rPr lang="ru-RU" sz="1700" dirty="0"/>
              <a:t>г</a:t>
            </a:r>
          </a:p>
        </p:txBody>
      </p:sp>
      <p:sp>
        <p:nvSpPr>
          <p:cNvPr id="19" name="TextBox 18"/>
          <p:cNvSpPr txBox="1"/>
          <p:nvPr/>
        </p:nvSpPr>
        <p:spPr>
          <a:xfrm rot="18166412">
            <a:off x="5451742" y="3172972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/>
              <a:t>о</a:t>
            </a:r>
            <a:r>
              <a:rPr lang="ru-RU" sz="1700" dirty="0" smtClean="0"/>
              <a:t>сина</a:t>
            </a:r>
            <a:endParaRPr lang="ru-RU" sz="1700" dirty="0"/>
          </a:p>
        </p:txBody>
      </p:sp>
      <p:sp>
        <p:nvSpPr>
          <p:cNvPr id="8" name="TextBox 7"/>
          <p:cNvSpPr txBox="1"/>
          <p:nvPr/>
        </p:nvSpPr>
        <p:spPr>
          <a:xfrm>
            <a:off x="6300192" y="4365104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/>
              <a:t>а</a:t>
            </a:r>
            <a:r>
              <a:rPr lang="ru-RU" sz="1700" dirty="0" smtClean="0"/>
              <a:t>прель</a:t>
            </a:r>
            <a:endParaRPr lang="ru-RU" sz="1700" dirty="0"/>
          </a:p>
        </p:txBody>
      </p:sp>
      <p:sp>
        <p:nvSpPr>
          <p:cNvPr id="38" name="TextBox 37"/>
          <p:cNvSpPr txBox="1"/>
          <p:nvPr/>
        </p:nvSpPr>
        <p:spPr>
          <a:xfrm>
            <a:off x="6691525" y="5693760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 smtClean="0"/>
              <a:t>заяц</a:t>
            </a:r>
            <a:endParaRPr lang="ru-RU" sz="1700" dirty="0"/>
          </a:p>
        </p:txBody>
      </p:sp>
      <p:sp>
        <p:nvSpPr>
          <p:cNvPr id="39" name="TextBox 38"/>
          <p:cNvSpPr txBox="1"/>
          <p:nvPr/>
        </p:nvSpPr>
        <p:spPr>
          <a:xfrm>
            <a:off x="7709694" y="3084672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 smtClean="0"/>
              <a:t>класс</a:t>
            </a:r>
            <a:endParaRPr lang="ru-RU" sz="1700" dirty="0"/>
          </a:p>
        </p:txBody>
      </p:sp>
      <p:sp>
        <p:nvSpPr>
          <p:cNvPr id="40" name="TextBox 39"/>
          <p:cNvSpPr txBox="1"/>
          <p:nvPr/>
        </p:nvSpPr>
        <p:spPr>
          <a:xfrm>
            <a:off x="5775742" y="1340768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 err="1"/>
              <a:t>з</a:t>
            </a:r>
            <a:r>
              <a:rPr lang="ru-RU" sz="1700" dirty="0" err="1" smtClean="0"/>
              <a:t>дра</a:t>
            </a:r>
            <a:r>
              <a:rPr lang="ru-RU" sz="1700" dirty="0" smtClean="0"/>
              <a:t>…</a:t>
            </a:r>
            <a:r>
              <a:rPr lang="ru-RU" sz="1700" dirty="0" err="1" smtClean="0"/>
              <a:t>ствуй</a:t>
            </a:r>
            <a:endParaRPr lang="ru-RU" sz="1700" dirty="0"/>
          </a:p>
        </p:txBody>
      </p:sp>
    </p:spTree>
    <p:extLst>
      <p:ext uri="{BB962C8B-B14F-4D97-AF65-F5344CB8AC3E}">
        <p14:creationId xmlns="" xmlns:p14="http://schemas.microsoft.com/office/powerpoint/2010/main" val="24528347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1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2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2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3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3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4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4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5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5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6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5" grpId="0" animBg="1"/>
      <p:bldP spid="29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28" grpId="0" animBg="1"/>
      <p:bldP spid="27" grpId="0" animBg="1"/>
      <p:bldP spid="26" grpId="0" animBg="1"/>
      <p:bldP spid="10" grpId="0" animBg="1"/>
      <p:bldP spid="3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абинет 120\Desktop\Интерактивная раскраска\Рыб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56522"/>
            <a:ext cx="5256584" cy="61449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кабинет 120\Desktop\Интерактивная раскраска\Герой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4911"/>
          <a:stretch/>
        </p:blipFill>
        <p:spPr bwMode="auto">
          <a:xfrm flipH="1">
            <a:off x="139107" y="1484784"/>
            <a:ext cx="1324869" cy="14214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Овал 24"/>
          <p:cNvSpPr/>
          <p:nvPr/>
        </p:nvSpPr>
        <p:spPr>
          <a:xfrm>
            <a:off x="2733504" y="1988840"/>
            <a:ext cx="648000" cy="6480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г</a:t>
            </a:r>
          </a:p>
        </p:txBody>
      </p:sp>
      <p:sp>
        <p:nvSpPr>
          <p:cNvPr id="29" name="Овал 28"/>
          <p:cNvSpPr/>
          <p:nvPr/>
        </p:nvSpPr>
        <p:spPr>
          <a:xfrm>
            <a:off x="1899904" y="5686800"/>
            <a:ext cx="648000" cy="648000"/>
          </a:xfrm>
          <a:prstGeom prst="ellipse">
            <a:avLst/>
          </a:prstGeom>
          <a:solidFill>
            <a:srgbClr val="B07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ё</a:t>
            </a:r>
          </a:p>
        </p:txBody>
      </p:sp>
      <p:sp>
        <p:nvSpPr>
          <p:cNvPr id="30" name="Овал 29"/>
          <p:cNvSpPr/>
          <p:nvPr/>
        </p:nvSpPr>
        <p:spPr>
          <a:xfrm>
            <a:off x="525876" y="5157192"/>
            <a:ext cx="648000" cy="648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з</a:t>
            </a:r>
          </a:p>
        </p:txBody>
      </p:sp>
      <p:sp>
        <p:nvSpPr>
          <p:cNvPr id="32" name="Овал 31"/>
          <p:cNvSpPr/>
          <p:nvPr/>
        </p:nvSpPr>
        <p:spPr>
          <a:xfrm>
            <a:off x="1763760" y="4332936"/>
            <a:ext cx="648000" cy="648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е</a:t>
            </a:r>
          </a:p>
        </p:txBody>
      </p:sp>
      <p:sp>
        <p:nvSpPr>
          <p:cNvPr id="33" name="Овал 32"/>
          <p:cNvSpPr/>
          <p:nvPr/>
        </p:nvSpPr>
        <p:spPr>
          <a:xfrm>
            <a:off x="694184" y="3604776"/>
            <a:ext cx="648000" cy="64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ф</a:t>
            </a:r>
          </a:p>
        </p:txBody>
      </p:sp>
      <p:sp>
        <p:nvSpPr>
          <p:cNvPr id="34" name="Овал 33"/>
          <p:cNvSpPr/>
          <p:nvPr/>
        </p:nvSpPr>
        <p:spPr>
          <a:xfrm>
            <a:off x="2733504" y="3684936"/>
            <a:ext cx="648000" cy="648000"/>
          </a:xfrm>
          <a:prstGeom prst="ellipse">
            <a:avLst/>
          </a:prstGeom>
          <a:solidFill>
            <a:srgbClr val="00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я</a:t>
            </a:r>
          </a:p>
        </p:txBody>
      </p:sp>
      <p:sp>
        <p:nvSpPr>
          <p:cNvPr id="35" name="Овал 34">
            <a:hlinkClick r:id="" action="ppaction://hlinkshowjump?jump=nextslide"/>
          </p:cNvPr>
          <p:cNvSpPr/>
          <p:nvPr/>
        </p:nvSpPr>
        <p:spPr>
          <a:xfrm>
            <a:off x="1904296" y="2861112"/>
            <a:ext cx="648000" cy="648000"/>
          </a:xfrm>
          <a:prstGeom prst="ellipse">
            <a:avLst/>
          </a:prstGeom>
          <a:solidFill>
            <a:srgbClr val="0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в</a:t>
            </a:r>
            <a:endParaRPr lang="ru-RU" sz="2800" dirty="0"/>
          </a:p>
        </p:txBody>
      </p:sp>
      <p:pic>
        <p:nvPicPr>
          <p:cNvPr id="3" name="Picture 2" descr="C:\Users\кабинет 120\Desktop\Интерактивная раскраска\Рыба 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472" y="356522"/>
            <a:ext cx="5256000" cy="61442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кабинет 120\Desktop\Интерактивная раскраска\Рыба 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472" y="356521"/>
            <a:ext cx="5256000" cy="61442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кабинет 120\Desktop\Интерактивная раскраска\Рыба 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472" y="356863"/>
            <a:ext cx="5256000" cy="61442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кабинет 120\Desktop\Интерактивная раскраска\Рыба 4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472" y="355594"/>
            <a:ext cx="5256793" cy="6145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кабинет 120\Desktop\Интерактивная раскраска\Рыба 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2160" y="365618"/>
            <a:ext cx="5256793" cy="6145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кабинет 120\Desktop\Интерактивная раскраска\Рыба 6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2160" y="355594"/>
            <a:ext cx="5256793" cy="6145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C:\Users\кабинет 120\Desktop\Интерактивная раскраска\Рыба 7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4283" y="366545"/>
            <a:ext cx="5256000" cy="61442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C:\Users\кабинет 120\Desktop\Интерактивная раскраска\Рыба 8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4283" y="366546"/>
            <a:ext cx="5256000" cy="61442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C:\Users\кабинет 120\Desktop\Интерактивная раскраска\Рыба 9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679" y="372280"/>
            <a:ext cx="5256793" cy="6145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Овал 27"/>
          <p:cNvSpPr/>
          <p:nvPr/>
        </p:nvSpPr>
        <p:spPr>
          <a:xfrm>
            <a:off x="5148064" y="365618"/>
            <a:ext cx="648000" cy="648000"/>
          </a:xfrm>
          <a:prstGeom prst="ellipse">
            <a:avLst/>
          </a:prstGeom>
          <a:solidFill>
            <a:srgbClr val="F59D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о</a:t>
            </a:r>
          </a:p>
        </p:txBody>
      </p:sp>
      <p:sp>
        <p:nvSpPr>
          <p:cNvPr id="27" name="Овал 26"/>
          <p:cNvSpPr/>
          <p:nvPr/>
        </p:nvSpPr>
        <p:spPr>
          <a:xfrm>
            <a:off x="7956376" y="356522"/>
            <a:ext cx="648000" cy="648000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и</a:t>
            </a:r>
          </a:p>
        </p:txBody>
      </p:sp>
      <p:sp>
        <p:nvSpPr>
          <p:cNvPr id="26" name="Овал 25"/>
          <p:cNvSpPr/>
          <p:nvPr/>
        </p:nvSpPr>
        <p:spPr>
          <a:xfrm>
            <a:off x="8172472" y="4833192"/>
            <a:ext cx="648000" cy="648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к</a:t>
            </a:r>
          </a:p>
        </p:txBody>
      </p:sp>
      <p:sp>
        <p:nvSpPr>
          <p:cNvPr id="10" name="Овал 9"/>
          <p:cNvSpPr/>
          <p:nvPr/>
        </p:nvSpPr>
        <p:spPr>
          <a:xfrm>
            <a:off x="6084168" y="6018816"/>
            <a:ext cx="648000" cy="648000"/>
          </a:xfrm>
          <a:prstGeom prst="ellipse">
            <a:avLst/>
          </a:prstGeom>
          <a:solidFill>
            <a:srgbClr val="00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с</a:t>
            </a:r>
            <a:endParaRPr lang="ru-RU" sz="2800" dirty="0"/>
          </a:p>
        </p:txBody>
      </p:sp>
      <p:sp>
        <p:nvSpPr>
          <p:cNvPr id="31" name="Овал 30"/>
          <p:cNvSpPr/>
          <p:nvPr/>
        </p:nvSpPr>
        <p:spPr>
          <a:xfrm>
            <a:off x="3192960" y="4980936"/>
            <a:ext cx="648000" cy="6480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37" name="TextBox 36"/>
          <p:cNvSpPr txBox="1"/>
          <p:nvPr/>
        </p:nvSpPr>
        <p:spPr>
          <a:xfrm rot="16841764">
            <a:off x="3387543" y="3175401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 smtClean="0"/>
              <a:t>ж</a:t>
            </a:r>
            <a:r>
              <a:rPr lang="ru-RU" sz="1700" dirty="0"/>
              <a:t>ё</a:t>
            </a:r>
            <a:r>
              <a:rPr lang="ru-RU" sz="1700" dirty="0" smtClean="0"/>
              <a:t>лтый</a:t>
            </a:r>
            <a:endParaRPr lang="ru-RU" sz="1700" dirty="0"/>
          </a:p>
        </p:txBody>
      </p:sp>
      <p:sp>
        <p:nvSpPr>
          <p:cNvPr id="23" name="TextBox 22"/>
          <p:cNvSpPr txBox="1"/>
          <p:nvPr/>
        </p:nvSpPr>
        <p:spPr>
          <a:xfrm rot="17958301">
            <a:off x="4142688" y="3124252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 smtClean="0"/>
              <a:t>л</a:t>
            </a:r>
            <a:r>
              <a:rPr lang="ru-RU" sz="1700" dirty="0"/>
              <a:t>и</a:t>
            </a:r>
            <a:r>
              <a:rPr lang="ru-RU" sz="1700" dirty="0" smtClean="0"/>
              <a:t>сица</a:t>
            </a:r>
            <a:endParaRPr lang="ru-RU" sz="1700" dirty="0"/>
          </a:p>
        </p:txBody>
      </p:sp>
      <p:sp>
        <p:nvSpPr>
          <p:cNvPr id="21" name="TextBox 20"/>
          <p:cNvSpPr txBox="1"/>
          <p:nvPr/>
        </p:nvSpPr>
        <p:spPr>
          <a:xfrm rot="18166412">
            <a:off x="4839639" y="3008142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 smtClean="0"/>
              <a:t>вет</a:t>
            </a:r>
            <a:r>
              <a:rPr lang="ru-RU" sz="1700" dirty="0"/>
              <a:t>е</a:t>
            </a:r>
            <a:r>
              <a:rPr lang="ru-RU" sz="1700" dirty="0" smtClean="0"/>
              <a:t>р</a:t>
            </a:r>
            <a:endParaRPr lang="ru-RU" sz="1700" dirty="0"/>
          </a:p>
        </p:txBody>
      </p:sp>
      <p:sp>
        <p:nvSpPr>
          <p:cNvPr id="19" name="TextBox 18"/>
          <p:cNvSpPr txBox="1"/>
          <p:nvPr/>
        </p:nvSpPr>
        <p:spPr>
          <a:xfrm rot="18166412">
            <a:off x="5451742" y="3172972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/>
              <a:t>о</a:t>
            </a:r>
            <a:r>
              <a:rPr lang="ru-RU" sz="1700" dirty="0" smtClean="0"/>
              <a:t>сина</a:t>
            </a:r>
            <a:endParaRPr lang="ru-RU" sz="1700" dirty="0"/>
          </a:p>
        </p:txBody>
      </p:sp>
      <p:sp>
        <p:nvSpPr>
          <p:cNvPr id="8" name="TextBox 7"/>
          <p:cNvSpPr txBox="1"/>
          <p:nvPr/>
        </p:nvSpPr>
        <p:spPr>
          <a:xfrm>
            <a:off x="6300192" y="4365104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/>
              <a:t>а</a:t>
            </a:r>
            <a:r>
              <a:rPr lang="ru-RU" sz="1700" dirty="0" smtClean="0"/>
              <a:t>прель</a:t>
            </a:r>
            <a:endParaRPr lang="ru-RU" sz="1700" dirty="0"/>
          </a:p>
        </p:txBody>
      </p:sp>
      <p:sp>
        <p:nvSpPr>
          <p:cNvPr id="38" name="TextBox 37"/>
          <p:cNvSpPr txBox="1"/>
          <p:nvPr/>
        </p:nvSpPr>
        <p:spPr>
          <a:xfrm>
            <a:off x="6691525" y="5693760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 smtClean="0"/>
              <a:t>заяц</a:t>
            </a:r>
            <a:endParaRPr lang="ru-RU" sz="1700" dirty="0"/>
          </a:p>
        </p:txBody>
      </p:sp>
      <p:sp>
        <p:nvSpPr>
          <p:cNvPr id="39" name="TextBox 38"/>
          <p:cNvSpPr txBox="1"/>
          <p:nvPr/>
        </p:nvSpPr>
        <p:spPr>
          <a:xfrm>
            <a:off x="7709694" y="3084672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 smtClean="0"/>
              <a:t>класс</a:t>
            </a:r>
            <a:endParaRPr lang="ru-RU" sz="1700" dirty="0"/>
          </a:p>
        </p:txBody>
      </p:sp>
      <p:sp>
        <p:nvSpPr>
          <p:cNvPr id="36" name="TextBox 35"/>
          <p:cNvSpPr txBox="1"/>
          <p:nvPr/>
        </p:nvSpPr>
        <p:spPr>
          <a:xfrm>
            <a:off x="5763440" y="1958897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 smtClean="0"/>
              <a:t>вдру</a:t>
            </a:r>
            <a:r>
              <a:rPr lang="ru-RU" sz="1700" dirty="0"/>
              <a:t>г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775742" y="1340768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 smtClean="0"/>
              <a:t>здра</a:t>
            </a:r>
            <a:r>
              <a:rPr lang="ru-RU" sz="1700" dirty="0"/>
              <a:t>в</a:t>
            </a:r>
            <a:r>
              <a:rPr lang="ru-RU" sz="1700" dirty="0" smtClean="0"/>
              <a:t>ствуй</a:t>
            </a:r>
            <a:endParaRPr lang="ru-RU" sz="1700" dirty="0"/>
          </a:p>
        </p:txBody>
      </p:sp>
      <p:sp>
        <p:nvSpPr>
          <p:cNvPr id="2" name="Овальная выноска 1"/>
          <p:cNvSpPr/>
          <p:nvPr/>
        </p:nvSpPr>
        <p:spPr>
          <a:xfrm>
            <a:off x="1173876" y="116632"/>
            <a:ext cx="2207628" cy="1368152"/>
          </a:xfrm>
          <a:prstGeom prst="wedgeEllipseCallout">
            <a:avLst>
              <a:gd name="adj1" fmla="val -36180"/>
              <a:gd name="adj2" fmla="val 10413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Ура!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Мой подарок готов!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875881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1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2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2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3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3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4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4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5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5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6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5" grpId="0" animBg="1"/>
      <p:bldP spid="29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28" grpId="0" animBg="1"/>
      <p:bldP spid="27" grpId="0" animBg="1"/>
      <p:bldP spid="26" grpId="0" animBg="1"/>
      <p:bldP spid="10" grpId="0" animBg="1"/>
      <p:bldP spid="3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абинет 120\Desktop\Интерактивная раскраска\Рыб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56522"/>
            <a:ext cx="5256584" cy="61449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кабинет 120\Desktop\Интерактивная раскраска\Герой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4911"/>
          <a:stretch/>
        </p:blipFill>
        <p:spPr bwMode="auto">
          <a:xfrm flipH="1">
            <a:off x="139107" y="1484784"/>
            <a:ext cx="1324869" cy="14214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300192" y="4365104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 smtClean="0"/>
              <a:t>…прель</a:t>
            </a:r>
            <a:endParaRPr lang="ru-RU" sz="1700" dirty="0"/>
          </a:p>
        </p:txBody>
      </p:sp>
      <p:sp>
        <p:nvSpPr>
          <p:cNvPr id="10" name="Овал 9"/>
          <p:cNvSpPr/>
          <p:nvPr/>
        </p:nvSpPr>
        <p:spPr>
          <a:xfrm>
            <a:off x="6084168" y="6018816"/>
            <a:ext cx="648000" cy="648000"/>
          </a:xfrm>
          <a:prstGeom prst="ellipse">
            <a:avLst/>
          </a:prstGeom>
          <a:solidFill>
            <a:srgbClr val="00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с</a:t>
            </a:r>
            <a:endParaRPr lang="ru-RU" sz="2800" dirty="0"/>
          </a:p>
        </p:txBody>
      </p:sp>
      <p:sp>
        <p:nvSpPr>
          <p:cNvPr id="25" name="Овал 24"/>
          <p:cNvSpPr/>
          <p:nvPr/>
        </p:nvSpPr>
        <p:spPr>
          <a:xfrm>
            <a:off x="2733504" y="1988840"/>
            <a:ext cx="648000" cy="6480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г</a:t>
            </a:r>
          </a:p>
        </p:txBody>
      </p:sp>
      <p:sp>
        <p:nvSpPr>
          <p:cNvPr id="26" name="Овал 25"/>
          <p:cNvSpPr/>
          <p:nvPr/>
        </p:nvSpPr>
        <p:spPr>
          <a:xfrm>
            <a:off x="8172472" y="4833192"/>
            <a:ext cx="648000" cy="648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к</a:t>
            </a:r>
          </a:p>
        </p:txBody>
      </p:sp>
      <p:sp>
        <p:nvSpPr>
          <p:cNvPr id="27" name="Овал 26"/>
          <p:cNvSpPr/>
          <p:nvPr/>
        </p:nvSpPr>
        <p:spPr>
          <a:xfrm>
            <a:off x="7956376" y="356522"/>
            <a:ext cx="648000" cy="648000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и</a:t>
            </a:r>
          </a:p>
        </p:txBody>
      </p:sp>
      <p:sp>
        <p:nvSpPr>
          <p:cNvPr id="29" name="Овал 28"/>
          <p:cNvSpPr/>
          <p:nvPr/>
        </p:nvSpPr>
        <p:spPr>
          <a:xfrm>
            <a:off x="1899904" y="5686800"/>
            <a:ext cx="648000" cy="648000"/>
          </a:xfrm>
          <a:prstGeom prst="ellipse">
            <a:avLst/>
          </a:prstGeom>
          <a:solidFill>
            <a:srgbClr val="B07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ё</a:t>
            </a:r>
          </a:p>
        </p:txBody>
      </p:sp>
      <p:sp>
        <p:nvSpPr>
          <p:cNvPr id="28" name="Овал 27"/>
          <p:cNvSpPr/>
          <p:nvPr/>
        </p:nvSpPr>
        <p:spPr>
          <a:xfrm>
            <a:off x="5148064" y="365618"/>
            <a:ext cx="648000" cy="648000"/>
          </a:xfrm>
          <a:prstGeom prst="ellipse">
            <a:avLst/>
          </a:prstGeom>
          <a:solidFill>
            <a:srgbClr val="F59D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о</a:t>
            </a:r>
          </a:p>
        </p:txBody>
      </p:sp>
      <p:sp>
        <p:nvSpPr>
          <p:cNvPr id="30" name="Овал 29"/>
          <p:cNvSpPr/>
          <p:nvPr/>
        </p:nvSpPr>
        <p:spPr>
          <a:xfrm>
            <a:off x="525876" y="5157192"/>
            <a:ext cx="648000" cy="648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з</a:t>
            </a:r>
          </a:p>
        </p:txBody>
      </p:sp>
      <p:sp>
        <p:nvSpPr>
          <p:cNvPr id="31" name="Овал 30">
            <a:hlinkClick r:id="" action="ppaction://hlinkshowjump?jump=nextslide"/>
          </p:cNvPr>
          <p:cNvSpPr/>
          <p:nvPr/>
        </p:nvSpPr>
        <p:spPr>
          <a:xfrm>
            <a:off x="3192960" y="4980936"/>
            <a:ext cx="648000" cy="6480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32" name="Овал 31"/>
          <p:cNvSpPr/>
          <p:nvPr/>
        </p:nvSpPr>
        <p:spPr>
          <a:xfrm>
            <a:off x="1763760" y="4332936"/>
            <a:ext cx="648000" cy="648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е</a:t>
            </a:r>
          </a:p>
        </p:txBody>
      </p:sp>
      <p:sp>
        <p:nvSpPr>
          <p:cNvPr id="33" name="Овал 32"/>
          <p:cNvSpPr/>
          <p:nvPr/>
        </p:nvSpPr>
        <p:spPr>
          <a:xfrm>
            <a:off x="694184" y="3604776"/>
            <a:ext cx="648000" cy="64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ф</a:t>
            </a:r>
          </a:p>
        </p:txBody>
      </p:sp>
      <p:sp>
        <p:nvSpPr>
          <p:cNvPr id="34" name="Овал 33"/>
          <p:cNvSpPr/>
          <p:nvPr/>
        </p:nvSpPr>
        <p:spPr>
          <a:xfrm>
            <a:off x="2733504" y="3684936"/>
            <a:ext cx="648000" cy="648000"/>
          </a:xfrm>
          <a:prstGeom prst="ellipse">
            <a:avLst/>
          </a:prstGeom>
          <a:solidFill>
            <a:srgbClr val="00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я</a:t>
            </a:r>
          </a:p>
        </p:txBody>
      </p:sp>
      <p:sp>
        <p:nvSpPr>
          <p:cNvPr id="35" name="Овал 34"/>
          <p:cNvSpPr/>
          <p:nvPr/>
        </p:nvSpPr>
        <p:spPr>
          <a:xfrm>
            <a:off x="1904296" y="2861112"/>
            <a:ext cx="648000" cy="648000"/>
          </a:xfrm>
          <a:prstGeom prst="ellipse">
            <a:avLst/>
          </a:prstGeom>
          <a:solidFill>
            <a:srgbClr val="0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в</a:t>
            </a:r>
            <a:endParaRPr lang="ru-RU" sz="2800" dirty="0"/>
          </a:p>
        </p:txBody>
      </p:sp>
      <p:sp>
        <p:nvSpPr>
          <p:cNvPr id="2" name="Овальная выноска 1"/>
          <p:cNvSpPr/>
          <p:nvPr/>
        </p:nvSpPr>
        <p:spPr>
          <a:xfrm>
            <a:off x="1173876" y="116632"/>
            <a:ext cx="3686156" cy="1688160"/>
          </a:xfrm>
          <a:prstGeom prst="wedgeEllipseCallout">
            <a:avLst>
              <a:gd name="adj1" fmla="val -43221"/>
              <a:gd name="adj2" fmla="val 8007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Ребята!</a:t>
            </a:r>
          </a:p>
          <a:p>
            <a:pPr algn="ctr"/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>Я приготовил подарок для своего друга, но не успел раскрасить. Помогите мне в этом. Вставьте пропущенные буквы в слова и картинка постепенно раскрасится! </a:t>
            </a:r>
          </a:p>
        </p:txBody>
      </p:sp>
    </p:spTree>
    <p:extLst>
      <p:ext uri="{BB962C8B-B14F-4D97-AF65-F5344CB8AC3E}">
        <p14:creationId xmlns="" xmlns:p14="http://schemas.microsoft.com/office/powerpoint/2010/main" val="11347550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1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2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2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3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3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4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4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5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5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6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0" grpId="0" animBg="1"/>
      <p:bldP spid="25" grpId="0" animBg="1"/>
      <p:bldP spid="26" grpId="0" animBg="1"/>
      <p:bldP spid="27" grpId="0" animBg="1"/>
      <p:bldP spid="29" grpId="0" animBg="1"/>
      <p:bldP spid="28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абинет 120\Desktop\Интерактивная раскраска\Рыб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56522"/>
            <a:ext cx="5256584" cy="61449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кабинет 120\Desktop\Интерактивная раскраска\Герой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4911"/>
          <a:stretch/>
        </p:blipFill>
        <p:spPr bwMode="auto">
          <a:xfrm flipH="1">
            <a:off x="139107" y="1484784"/>
            <a:ext cx="1324869" cy="14214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Овал 24"/>
          <p:cNvSpPr/>
          <p:nvPr/>
        </p:nvSpPr>
        <p:spPr>
          <a:xfrm>
            <a:off x="2733504" y="1988840"/>
            <a:ext cx="648000" cy="6480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г</a:t>
            </a:r>
          </a:p>
        </p:txBody>
      </p:sp>
      <p:sp>
        <p:nvSpPr>
          <p:cNvPr id="29" name="Овал 28"/>
          <p:cNvSpPr/>
          <p:nvPr/>
        </p:nvSpPr>
        <p:spPr>
          <a:xfrm>
            <a:off x="1899904" y="5686800"/>
            <a:ext cx="648000" cy="648000"/>
          </a:xfrm>
          <a:prstGeom prst="ellipse">
            <a:avLst/>
          </a:prstGeom>
          <a:solidFill>
            <a:srgbClr val="B07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ё</a:t>
            </a:r>
          </a:p>
        </p:txBody>
      </p:sp>
      <p:sp>
        <p:nvSpPr>
          <p:cNvPr id="30" name="Овал 29"/>
          <p:cNvSpPr/>
          <p:nvPr/>
        </p:nvSpPr>
        <p:spPr>
          <a:xfrm>
            <a:off x="525876" y="5157192"/>
            <a:ext cx="648000" cy="648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з</a:t>
            </a:r>
          </a:p>
        </p:txBody>
      </p:sp>
      <p:sp>
        <p:nvSpPr>
          <p:cNvPr id="32" name="Овал 31"/>
          <p:cNvSpPr/>
          <p:nvPr/>
        </p:nvSpPr>
        <p:spPr>
          <a:xfrm>
            <a:off x="1763760" y="4332936"/>
            <a:ext cx="648000" cy="648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е</a:t>
            </a:r>
          </a:p>
        </p:txBody>
      </p:sp>
      <p:sp>
        <p:nvSpPr>
          <p:cNvPr id="33" name="Овал 32"/>
          <p:cNvSpPr/>
          <p:nvPr/>
        </p:nvSpPr>
        <p:spPr>
          <a:xfrm>
            <a:off x="694184" y="3604776"/>
            <a:ext cx="648000" cy="64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ф</a:t>
            </a:r>
          </a:p>
        </p:txBody>
      </p:sp>
      <p:sp>
        <p:nvSpPr>
          <p:cNvPr id="34" name="Овал 33"/>
          <p:cNvSpPr/>
          <p:nvPr/>
        </p:nvSpPr>
        <p:spPr>
          <a:xfrm>
            <a:off x="2733504" y="3684936"/>
            <a:ext cx="648000" cy="648000"/>
          </a:xfrm>
          <a:prstGeom prst="ellipse">
            <a:avLst/>
          </a:prstGeom>
          <a:solidFill>
            <a:srgbClr val="00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я</a:t>
            </a:r>
          </a:p>
        </p:txBody>
      </p:sp>
      <p:sp>
        <p:nvSpPr>
          <p:cNvPr id="35" name="Овал 34"/>
          <p:cNvSpPr/>
          <p:nvPr/>
        </p:nvSpPr>
        <p:spPr>
          <a:xfrm>
            <a:off x="1904296" y="2861112"/>
            <a:ext cx="648000" cy="648000"/>
          </a:xfrm>
          <a:prstGeom prst="ellipse">
            <a:avLst/>
          </a:prstGeom>
          <a:solidFill>
            <a:srgbClr val="0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в</a:t>
            </a:r>
            <a:endParaRPr lang="ru-RU" sz="2800" dirty="0"/>
          </a:p>
        </p:txBody>
      </p:sp>
      <p:pic>
        <p:nvPicPr>
          <p:cNvPr id="3" name="Picture 2" descr="C:\Users\кабинет 120\Desktop\Интерактивная раскраска\Рыба 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472" y="356522"/>
            <a:ext cx="5256000" cy="61442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300192" y="4365104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/>
              <a:t>а</a:t>
            </a:r>
            <a:r>
              <a:rPr lang="ru-RU" sz="1700" dirty="0" smtClean="0"/>
              <a:t>прель</a:t>
            </a:r>
            <a:endParaRPr lang="ru-RU" sz="1700" dirty="0"/>
          </a:p>
        </p:txBody>
      </p:sp>
      <p:sp>
        <p:nvSpPr>
          <p:cNvPr id="28" name="Овал 27">
            <a:hlinkClick r:id="" action="ppaction://hlinkshowjump?jump=nextslide"/>
          </p:cNvPr>
          <p:cNvSpPr/>
          <p:nvPr/>
        </p:nvSpPr>
        <p:spPr>
          <a:xfrm>
            <a:off x="5148064" y="365618"/>
            <a:ext cx="648000" cy="648000"/>
          </a:xfrm>
          <a:prstGeom prst="ellipse">
            <a:avLst/>
          </a:prstGeom>
          <a:solidFill>
            <a:srgbClr val="F59D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о</a:t>
            </a:r>
          </a:p>
        </p:txBody>
      </p:sp>
      <p:sp>
        <p:nvSpPr>
          <p:cNvPr id="2" name="Овальная выноска 1"/>
          <p:cNvSpPr/>
          <p:nvPr/>
        </p:nvSpPr>
        <p:spPr>
          <a:xfrm>
            <a:off x="1173876" y="116632"/>
            <a:ext cx="3686156" cy="1688160"/>
          </a:xfrm>
          <a:prstGeom prst="wedgeEllipseCallout">
            <a:avLst>
              <a:gd name="adj1" fmla="val -43221"/>
              <a:gd name="adj2" fmla="val 8007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Ребята!</a:t>
            </a:r>
          </a:p>
          <a:p>
            <a:pPr algn="ctr"/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>Я приготовил подарок для своего друга, но не успел раскрасить. Помогите мне в этом. Вставьте пропущенные буквы в слова и картинка постепенно раскрасится! </a:t>
            </a:r>
          </a:p>
        </p:txBody>
      </p:sp>
      <p:sp>
        <p:nvSpPr>
          <p:cNvPr id="27" name="Овал 26"/>
          <p:cNvSpPr/>
          <p:nvPr/>
        </p:nvSpPr>
        <p:spPr>
          <a:xfrm>
            <a:off x="7956376" y="356522"/>
            <a:ext cx="648000" cy="648000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и</a:t>
            </a:r>
          </a:p>
        </p:txBody>
      </p:sp>
      <p:sp>
        <p:nvSpPr>
          <p:cNvPr id="26" name="Овал 25"/>
          <p:cNvSpPr/>
          <p:nvPr/>
        </p:nvSpPr>
        <p:spPr>
          <a:xfrm>
            <a:off x="8172472" y="4833192"/>
            <a:ext cx="648000" cy="648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к</a:t>
            </a:r>
          </a:p>
        </p:txBody>
      </p:sp>
      <p:sp>
        <p:nvSpPr>
          <p:cNvPr id="10" name="Овал 9"/>
          <p:cNvSpPr/>
          <p:nvPr/>
        </p:nvSpPr>
        <p:spPr>
          <a:xfrm>
            <a:off x="6084168" y="6018816"/>
            <a:ext cx="648000" cy="648000"/>
          </a:xfrm>
          <a:prstGeom prst="ellipse">
            <a:avLst/>
          </a:prstGeom>
          <a:solidFill>
            <a:srgbClr val="00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с</a:t>
            </a:r>
            <a:endParaRPr lang="ru-RU" sz="2800" dirty="0"/>
          </a:p>
        </p:txBody>
      </p:sp>
      <p:sp>
        <p:nvSpPr>
          <p:cNvPr id="31" name="Овал 30"/>
          <p:cNvSpPr/>
          <p:nvPr/>
        </p:nvSpPr>
        <p:spPr>
          <a:xfrm>
            <a:off x="3192960" y="4980936"/>
            <a:ext cx="648000" cy="6480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19" name="TextBox 18"/>
          <p:cNvSpPr txBox="1"/>
          <p:nvPr/>
        </p:nvSpPr>
        <p:spPr>
          <a:xfrm rot="18166412">
            <a:off x="5451742" y="3172972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 smtClean="0"/>
              <a:t>…</a:t>
            </a:r>
            <a:r>
              <a:rPr lang="ru-RU" sz="1700" dirty="0" err="1" smtClean="0"/>
              <a:t>сина</a:t>
            </a:r>
            <a:endParaRPr lang="ru-RU" sz="1700" dirty="0"/>
          </a:p>
        </p:txBody>
      </p:sp>
    </p:spTree>
    <p:extLst>
      <p:ext uri="{BB962C8B-B14F-4D97-AF65-F5344CB8AC3E}">
        <p14:creationId xmlns="" xmlns:p14="http://schemas.microsoft.com/office/powerpoint/2010/main" val="40596485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1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2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2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3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3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4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4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5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5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6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5" grpId="0" animBg="1"/>
      <p:bldP spid="29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28" grpId="0" animBg="1"/>
      <p:bldP spid="27" grpId="0" animBg="1"/>
      <p:bldP spid="26" grpId="0" animBg="1"/>
      <p:bldP spid="10" grpId="0" animBg="1"/>
      <p:bldP spid="3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абинет 120\Desktop\Интерактивная раскраска\Рыб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56522"/>
            <a:ext cx="5256584" cy="61449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кабинет 120\Desktop\Интерактивная раскраска\Герой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4911"/>
          <a:stretch/>
        </p:blipFill>
        <p:spPr bwMode="auto">
          <a:xfrm flipH="1">
            <a:off x="139107" y="1484784"/>
            <a:ext cx="1324869" cy="14214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Овал 24"/>
          <p:cNvSpPr/>
          <p:nvPr/>
        </p:nvSpPr>
        <p:spPr>
          <a:xfrm>
            <a:off x="2733504" y="1988840"/>
            <a:ext cx="648000" cy="6480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г</a:t>
            </a:r>
          </a:p>
        </p:txBody>
      </p:sp>
      <p:sp>
        <p:nvSpPr>
          <p:cNvPr id="29" name="Овал 28"/>
          <p:cNvSpPr/>
          <p:nvPr/>
        </p:nvSpPr>
        <p:spPr>
          <a:xfrm>
            <a:off x="1899904" y="5686800"/>
            <a:ext cx="648000" cy="648000"/>
          </a:xfrm>
          <a:prstGeom prst="ellipse">
            <a:avLst/>
          </a:prstGeom>
          <a:solidFill>
            <a:srgbClr val="B07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ё</a:t>
            </a:r>
          </a:p>
        </p:txBody>
      </p:sp>
      <p:sp>
        <p:nvSpPr>
          <p:cNvPr id="30" name="Овал 29"/>
          <p:cNvSpPr/>
          <p:nvPr/>
        </p:nvSpPr>
        <p:spPr>
          <a:xfrm>
            <a:off x="525876" y="5157192"/>
            <a:ext cx="648000" cy="648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з</a:t>
            </a:r>
          </a:p>
        </p:txBody>
      </p:sp>
      <p:sp>
        <p:nvSpPr>
          <p:cNvPr id="32" name="Овал 31">
            <a:hlinkClick r:id="" action="ppaction://hlinkshowjump?jump=nextslide"/>
          </p:cNvPr>
          <p:cNvSpPr/>
          <p:nvPr/>
        </p:nvSpPr>
        <p:spPr>
          <a:xfrm>
            <a:off x="1763760" y="4332936"/>
            <a:ext cx="648000" cy="648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е</a:t>
            </a:r>
          </a:p>
        </p:txBody>
      </p:sp>
      <p:sp>
        <p:nvSpPr>
          <p:cNvPr id="33" name="Овал 32"/>
          <p:cNvSpPr/>
          <p:nvPr/>
        </p:nvSpPr>
        <p:spPr>
          <a:xfrm>
            <a:off x="694184" y="3604776"/>
            <a:ext cx="648000" cy="64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ф</a:t>
            </a:r>
          </a:p>
        </p:txBody>
      </p:sp>
      <p:sp>
        <p:nvSpPr>
          <p:cNvPr id="34" name="Овал 33"/>
          <p:cNvSpPr/>
          <p:nvPr/>
        </p:nvSpPr>
        <p:spPr>
          <a:xfrm>
            <a:off x="2733504" y="3684936"/>
            <a:ext cx="648000" cy="648000"/>
          </a:xfrm>
          <a:prstGeom prst="ellipse">
            <a:avLst/>
          </a:prstGeom>
          <a:solidFill>
            <a:srgbClr val="00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я</a:t>
            </a:r>
          </a:p>
        </p:txBody>
      </p:sp>
      <p:sp>
        <p:nvSpPr>
          <p:cNvPr id="35" name="Овал 34"/>
          <p:cNvSpPr/>
          <p:nvPr/>
        </p:nvSpPr>
        <p:spPr>
          <a:xfrm>
            <a:off x="1904296" y="2861112"/>
            <a:ext cx="648000" cy="648000"/>
          </a:xfrm>
          <a:prstGeom prst="ellipse">
            <a:avLst/>
          </a:prstGeom>
          <a:solidFill>
            <a:srgbClr val="0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в</a:t>
            </a:r>
            <a:endParaRPr lang="ru-RU" sz="2800" dirty="0"/>
          </a:p>
        </p:txBody>
      </p:sp>
      <p:pic>
        <p:nvPicPr>
          <p:cNvPr id="3" name="Picture 2" descr="C:\Users\кабинет 120\Desktop\Интерактивная раскраска\Рыба 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472" y="356522"/>
            <a:ext cx="5256000" cy="61442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кабинет 120\Desktop\Интерактивная раскраска\Рыба 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472" y="356521"/>
            <a:ext cx="5256000" cy="61442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ьная выноска 1"/>
          <p:cNvSpPr/>
          <p:nvPr/>
        </p:nvSpPr>
        <p:spPr>
          <a:xfrm>
            <a:off x="1173876" y="116632"/>
            <a:ext cx="3686156" cy="1688160"/>
          </a:xfrm>
          <a:prstGeom prst="wedgeEllipseCallout">
            <a:avLst>
              <a:gd name="adj1" fmla="val -43221"/>
              <a:gd name="adj2" fmla="val 8007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Ребята!</a:t>
            </a:r>
          </a:p>
          <a:p>
            <a:pPr algn="ctr"/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>Я приготовил подарок для своего друга, но не успел раскрасить. Помогите мне в этом. Вставьте пропущенные буквы в слова и картинка постепенно раскрасится! </a:t>
            </a:r>
          </a:p>
        </p:txBody>
      </p:sp>
      <p:sp>
        <p:nvSpPr>
          <p:cNvPr id="27" name="Овал 26"/>
          <p:cNvSpPr/>
          <p:nvPr/>
        </p:nvSpPr>
        <p:spPr>
          <a:xfrm>
            <a:off x="7956376" y="356522"/>
            <a:ext cx="648000" cy="648000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300192" y="4365104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/>
              <a:t>а</a:t>
            </a:r>
            <a:r>
              <a:rPr lang="ru-RU" sz="1700" dirty="0" smtClean="0"/>
              <a:t>прель</a:t>
            </a:r>
            <a:endParaRPr lang="ru-RU" sz="1700" dirty="0"/>
          </a:p>
        </p:txBody>
      </p:sp>
      <p:sp>
        <p:nvSpPr>
          <p:cNvPr id="19" name="TextBox 18"/>
          <p:cNvSpPr txBox="1"/>
          <p:nvPr/>
        </p:nvSpPr>
        <p:spPr>
          <a:xfrm rot="18166412">
            <a:off x="5451742" y="3172972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/>
              <a:t>о</a:t>
            </a:r>
            <a:r>
              <a:rPr lang="ru-RU" sz="1700" dirty="0" smtClean="0"/>
              <a:t>сина</a:t>
            </a:r>
            <a:endParaRPr lang="ru-RU" sz="1700" dirty="0"/>
          </a:p>
        </p:txBody>
      </p:sp>
      <p:sp>
        <p:nvSpPr>
          <p:cNvPr id="26" name="Овал 25"/>
          <p:cNvSpPr/>
          <p:nvPr/>
        </p:nvSpPr>
        <p:spPr>
          <a:xfrm>
            <a:off x="8172472" y="4833192"/>
            <a:ext cx="648000" cy="648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к</a:t>
            </a:r>
          </a:p>
        </p:txBody>
      </p:sp>
      <p:sp>
        <p:nvSpPr>
          <p:cNvPr id="10" name="Овал 9"/>
          <p:cNvSpPr/>
          <p:nvPr/>
        </p:nvSpPr>
        <p:spPr>
          <a:xfrm>
            <a:off x="6084168" y="6018816"/>
            <a:ext cx="648000" cy="648000"/>
          </a:xfrm>
          <a:prstGeom prst="ellipse">
            <a:avLst/>
          </a:prstGeom>
          <a:solidFill>
            <a:srgbClr val="00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с</a:t>
            </a:r>
            <a:endParaRPr lang="ru-RU" sz="2800" dirty="0"/>
          </a:p>
        </p:txBody>
      </p:sp>
      <p:sp>
        <p:nvSpPr>
          <p:cNvPr id="31" name="Овал 30"/>
          <p:cNvSpPr/>
          <p:nvPr/>
        </p:nvSpPr>
        <p:spPr>
          <a:xfrm>
            <a:off x="3192960" y="4980936"/>
            <a:ext cx="648000" cy="6480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28" name="Овал 27"/>
          <p:cNvSpPr/>
          <p:nvPr/>
        </p:nvSpPr>
        <p:spPr>
          <a:xfrm>
            <a:off x="5148064" y="365618"/>
            <a:ext cx="648000" cy="648000"/>
          </a:xfrm>
          <a:prstGeom prst="ellipse">
            <a:avLst/>
          </a:prstGeom>
          <a:solidFill>
            <a:srgbClr val="F59D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о</a:t>
            </a:r>
          </a:p>
        </p:txBody>
      </p:sp>
      <p:sp>
        <p:nvSpPr>
          <p:cNvPr id="21" name="TextBox 20"/>
          <p:cNvSpPr txBox="1"/>
          <p:nvPr/>
        </p:nvSpPr>
        <p:spPr>
          <a:xfrm rot="18166412">
            <a:off x="4839639" y="3008142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 err="1"/>
              <a:t>в</a:t>
            </a:r>
            <a:r>
              <a:rPr lang="ru-RU" sz="1700" dirty="0" err="1" smtClean="0"/>
              <a:t>ет</a:t>
            </a:r>
            <a:r>
              <a:rPr lang="ru-RU" sz="1700" dirty="0" smtClean="0"/>
              <a:t>…р</a:t>
            </a:r>
            <a:endParaRPr lang="ru-RU" sz="1700" dirty="0"/>
          </a:p>
        </p:txBody>
      </p:sp>
    </p:spTree>
    <p:extLst>
      <p:ext uri="{BB962C8B-B14F-4D97-AF65-F5344CB8AC3E}">
        <p14:creationId xmlns="" xmlns:p14="http://schemas.microsoft.com/office/powerpoint/2010/main" val="42826874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1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2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2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3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3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4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4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5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5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6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5" grpId="0" animBg="1"/>
      <p:bldP spid="29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27" grpId="0" animBg="1"/>
      <p:bldP spid="26" grpId="0" animBg="1"/>
      <p:bldP spid="10" grpId="0" animBg="1"/>
      <p:bldP spid="31" grpId="0" animBg="1"/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абинет 120\Desktop\Интерактивная раскраска\Рыб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56522"/>
            <a:ext cx="5256584" cy="61449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кабинет 120\Desktop\Интерактивная раскраска\Герой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4911"/>
          <a:stretch/>
        </p:blipFill>
        <p:spPr bwMode="auto">
          <a:xfrm flipH="1">
            <a:off x="139107" y="1484784"/>
            <a:ext cx="1324869" cy="14214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Овал 24"/>
          <p:cNvSpPr/>
          <p:nvPr/>
        </p:nvSpPr>
        <p:spPr>
          <a:xfrm>
            <a:off x="2733504" y="1988840"/>
            <a:ext cx="648000" cy="6480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г</a:t>
            </a:r>
          </a:p>
        </p:txBody>
      </p:sp>
      <p:sp>
        <p:nvSpPr>
          <p:cNvPr id="29" name="Овал 28"/>
          <p:cNvSpPr/>
          <p:nvPr/>
        </p:nvSpPr>
        <p:spPr>
          <a:xfrm>
            <a:off x="1899904" y="5686800"/>
            <a:ext cx="648000" cy="648000"/>
          </a:xfrm>
          <a:prstGeom prst="ellipse">
            <a:avLst/>
          </a:prstGeom>
          <a:solidFill>
            <a:srgbClr val="B07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ё</a:t>
            </a:r>
          </a:p>
        </p:txBody>
      </p:sp>
      <p:sp>
        <p:nvSpPr>
          <p:cNvPr id="30" name="Овал 29"/>
          <p:cNvSpPr/>
          <p:nvPr/>
        </p:nvSpPr>
        <p:spPr>
          <a:xfrm>
            <a:off x="525876" y="5157192"/>
            <a:ext cx="648000" cy="648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з</a:t>
            </a:r>
          </a:p>
        </p:txBody>
      </p:sp>
      <p:sp>
        <p:nvSpPr>
          <p:cNvPr id="32" name="Овал 31"/>
          <p:cNvSpPr/>
          <p:nvPr/>
        </p:nvSpPr>
        <p:spPr>
          <a:xfrm>
            <a:off x="1763760" y="4332936"/>
            <a:ext cx="648000" cy="648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е</a:t>
            </a:r>
          </a:p>
        </p:txBody>
      </p:sp>
      <p:sp>
        <p:nvSpPr>
          <p:cNvPr id="33" name="Овал 32"/>
          <p:cNvSpPr/>
          <p:nvPr/>
        </p:nvSpPr>
        <p:spPr>
          <a:xfrm>
            <a:off x="694184" y="3604776"/>
            <a:ext cx="648000" cy="64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ф</a:t>
            </a:r>
          </a:p>
        </p:txBody>
      </p:sp>
      <p:sp>
        <p:nvSpPr>
          <p:cNvPr id="34" name="Овал 33"/>
          <p:cNvSpPr/>
          <p:nvPr/>
        </p:nvSpPr>
        <p:spPr>
          <a:xfrm>
            <a:off x="2733504" y="3684936"/>
            <a:ext cx="648000" cy="648000"/>
          </a:xfrm>
          <a:prstGeom prst="ellipse">
            <a:avLst/>
          </a:prstGeom>
          <a:solidFill>
            <a:srgbClr val="00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я</a:t>
            </a:r>
          </a:p>
        </p:txBody>
      </p:sp>
      <p:sp>
        <p:nvSpPr>
          <p:cNvPr id="35" name="Овал 34"/>
          <p:cNvSpPr/>
          <p:nvPr/>
        </p:nvSpPr>
        <p:spPr>
          <a:xfrm>
            <a:off x="1904296" y="2861112"/>
            <a:ext cx="648000" cy="648000"/>
          </a:xfrm>
          <a:prstGeom prst="ellipse">
            <a:avLst/>
          </a:prstGeom>
          <a:solidFill>
            <a:srgbClr val="0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в</a:t>
            </a:r>
            <a:endParaRPr lang="ru-RU" sz="2800" dirty="0"/>
          </a:p>
        </p:txBody>
      </p:sp>
      <p:pic>
        <p:nvPicPr>
          <p:cNvPr id="3" name="Picture 2" descr="C:\Users\кабинет 120\Desktop\Интерактивная раскраска\Рыба 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472" y="356522"/>
            <a:ext cx="5256000" cy="61442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кабинет 120\Desktop\Интерактивная раскраска\Рыба 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472" y="356521"/>
            <a:ext cx="5256000" cy="61442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кабинет 120\Desktop\Интерактивная раскраска\Рыба 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472" y="356863"/>
            <a:ext cx="5256000" cy="61442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Овал 27"/>
          <p:cNvSpPr/>
          <p:nvPr/>
        </p:nvSpPr>
        <p:spPr>
          <a:xfrm>
            <a:off x="5148064" y="365618"/>
            <a:ext cx="648000" cy="648000"/>
          </a:xfrm>
          <a:prstGeom prst="ellipse">
            <a:avLst/>
          </a:prstGeom>
          <a:solidFill>
            <a:srgbClr val="F59D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о</a:t>
            </a:r>
          </a:p>
        </p:txBody>
      </p:sp>
      <p:sp>
        <p:nvSpPr>
          <p:cNvPr id="27" name="Овал 26">
            <a:hlinkClick r:id="" action="ppaction://hlinkshowjump?jump=nextslide"/>
          </p:cNvPr>
          <p:cNvSpPr/>
          <p:nvPr/>
        </p:nvSpPr>
        <p:spPr>
          <a:xfrm>
            <a:off x="7956376" y="356522"/>
            <a:ext cx="648000" cy="648000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и</a:t>
            </a:r>
          </a:p>
        </p:txBody>
      </p:sp>
      <p:sp>
        <p:nvSpPr>
          <p:cNvPr id="26" name="Овал 25"/>
          <p:cNvSpPr/>
          <p:nvPr/>
        </p:nvSpPr>
        <p:spPr>
          <a:xfrm>
            <a:off x="8172472" y="4833192"/>
            <a:ext cx="648000" cy="648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к</a:t>
            </a:r>
          </a:p>
        </p:txBody>
      </p:sp>
      <p:sp>
        <p:nvSpPr>
          <p:cNvPr id="10" name="Овал 9"/>
          <p:cNvSpPr/>
          <p:nvPr/>
        </p:nvSpPr>
        <p:spPr>
          <a:xfrm>
            <a:off x="6084168" y="6018816"/>
            <a:ext cx="648000" cy="648000"/>
          </a:xfrm>
          <a:prstGeom prst="ellipse">
            <a:avLst/>
          </a:prstGeom>
          <a:solidFill>
            <a:srgbClr val="00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с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6300192" y="4365104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/>
              <a:t>а</a:t>
            </a:r>
            <a:r>
              <a:rPr lang="ru-RU" sz="1700" dirty="0" smtClean="0"/>
              <a:t>прель</a:t>
            </a:r>
            <a:endParaRPr lang="ru-RU" sz="1700" dirty="0"/>
          </a:p>
        </p:txBody>
      </p:sp>
      <p:sp>
        <p:nvSpPr>
          <p:cNvPr id="19" name="TextBox 18"/>
          <p:cNvSpPr txBox="1"/>
          <p:nvPr/>
        </p:nvSpPr>
        <p:spPr>
          <a:xfrm rot="18166412">
            <a:off x="5451742" y="3172972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/>
              <a:t>о</a:t>
            </a:r>
            <a:r>
              <a:rPr lang="ru-RU" sz="1700" dirty="0" smtClean="0"/>
              <a:t>сина</a:t>
            </a:r>
            <a:endParaRPr lang="ru-RU" sz="1700" dirty="0"/>
          </a:p>
        </p:txBody>
      </p:sp>
      <p:sp>
        <p:nvSpPr>
          <p:cNvPr id="21" name="TextBox 20"/>
          <p:cNvSpPr txBox="1"/>
          <p:nvPr/>
        </p:nvSpPr>
        <p:spPr>
          <a:xfrm rot="18166412">
            <a:off x="4839639" y="3008142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 smtClean="0"/>
              <a:t>вет</a:t>
            </a:r>
            <a:r>
              <a:rPr lang="ru-RU" sz="1700" dirty="0"/>
              <a:t>е</a:t>
            </a:r>
            <a:r>
              <a:rPr lang="ru-RU" sz="1700" dirty="0" smtClean="0"/>
              <a:t>р</a:t>
            </a:r>
            <a:endParaRPr lang="ru-RU" sz="1700" dirty="0"/>
          </a:p>
        </p:txBody>
      </p:sp>
      <p:sp>
        <p:nvSpPr>
          <p:cNvPr id="2" name="Овальная выноска 1"/>
          <p:cNvSpPr/>
          <p:nvPr/>
        </p:nvSpPr>
        <p:spPr>
          <a:xfrm>
            <a:off x="1173876" y="116632"/>
            <a:ext cx="3686156" cy="1688160"/>
          </a:xfrm>
          <a:prstGeom prst="wedgeEllipseCallout">
            <a:avLst>
              <a:gd name="adj1" fmla="val -43221"/>
              <a:gd name="adj2" fmla="val 8007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Ребята!</a:t>
            </a:r>
          </a:p>
          <a:p>
            <a:pPr algn="ctr"/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>Я приготовил подарок для своего друга, но не успел раскрасить. Помогите мне в этом. Вставьте пропущенные буквы в слова и картинка постепенно раскрасится! </a:t>
            </a:r>
          </a:p>
        </p:txBody>
      </p:sp>
      <p:sp>
        <p:nvSpPr>
          <p:cNvPr id="31" name="Овал 30"/>
          <p:cNvSpPr/>
          <p:nvPr/>
        </p:nvSpPr>
        <p:spPr>
          <a:xfrm>
            <a:off x="3192960" y="4980936"/>
            <a:ext cx="648000" cy="6480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23" name="TextBox 22"/>
          <p:cNvSpPr txBox="1"/>
          <p:nvPr/>
        </p:nvSpPr>
        <p:spPr>
          <a:xfrm rot="17958301">
            <a:off x="4142688" y="3124252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/>
              <a:t>л</a:t>
            </a:r>
            <a:r>
              <a:rPr lang="ru-RU" sz="1700" dirty="0" smtClean="0"/>
              <a:t>…</a:t>
            </a:r>
            <a:r>
              <a:rPr lang="ru-RU" sz="1700" dirty="0" err="1" smtClean="0"/>
              <a:t>сица</a:t>
            </a:r>
            <a:endParaRPr lang="ru-RU" sz="1700" dirty="0"/>
          </a:p>
        </p:txBody>
      </p:sp>
    </p:spTree>
    <p:extLst>
      <p:ext uri="{BB962C8B-B14F-4D97-AF65-F5344CB8AC3E}">
        <p14:creationId xmlns="" xmlns:p14="http://schemas.microsoft.com/office/powerpoint/2010/main" val="7352583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1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2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2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3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3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4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4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5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5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6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5" grpId="0" animBg="1"/>
      <p:bldP spid="29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28" grpId="0" animBg="1"/>
      <p:bldP spid="27" grpId="0" animBg="1"/>
      <p:bldP spid="26" grpId="0" animBg="1"/>
      <p:bldP spid="10" grpId="0" animBg="1"/>
      <p:bldP spid="3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абинет 120\Desktop\Интерактивная раскраска\Рыб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56522"/>
            <a:ext cx="5256584" cy="61449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кабинет 120\Desktop\Интерактивная раскраска\Герой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4911"/>
          <a:stretch/>
        </p:blipFill>
        <p:spPr bwMode="auto">
          <a:xfrm flipH="1">
            <a:off x="139107" y="1484784"/>
            <a:ext cx="1324869" cy="14214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Овал 24">
            <a:hlinkClick r:id="" action="ppaction://hlinkshowjump?jump=nextslide"/>
          </p:cNvPr>
          <p:cNvSpPr/>
          <p:nvPr/>
        </p:nvSpPr>
        <p:spPr>
          <a:xfrm>
            <a:off x="2733504" y="1988840"/>
            <a:ext cx="648000" cy="6480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г</a:t>
            </a:r>
          </a:p>
        </p:txBody>
      </p:sp>
      <p:sp>
        <p:nvSpPr>
          <p:cNvPr id="29" name="Овал 28"/>
          <p:cNvSpPr/>
          <p:nvPr/>
        </p:nvSpPr>
        <p:spPr>
          <a:xfrm>
            <a:off x="1899904" y="5686800"/>
            <a:ext cx="648000" cy="648000"/>
          </a:xfrm>
          <a:prstGeom prst="ellipse">
            <a:avLst/>
          </a:prstGeom>
          <a:solidFill>
            <a:srgbClr val="B07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ё</a:t>
            </a:r>
          </a:p>
        </p:txBody>
      </p:sp>
      <p:sp>
        <p:nvSpPr>
          <p:cNvPr id="30" name="Овал 29"/>
          <p:cNvSpPr/>
          <p:nvPr/>
        </p:nvSpPr>
        <p:spPr>
          <a:xfrm>
            <a:off x="525876" y="5157192"/>
            <a:ext cx="648000" cy="648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з</a:t>
            </a:r>
          </a:p>
        </p:txBody>
      </p:sp>
      <p:sp>
        <p:nvSpPr>
          <p:cNvPr id="32" name="Овал 31"/>
          <p:cNvSpPr/>
          <p:nvPr/>
        </p:nvSpPr>
        <p:spPr>
          <a:xfrm>
            <a:off x="1763760" y="4332936"/>
            <a:ext cx="648000" cy="648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е</a:t>
            </a:r>
          </a:p>
        </p:txBody>
      </p:sp>
      <p:sp>
        <p:nvSpPr>
          <p:cNvPr id="33" name="Овал 32"/>
          <p:cNvSpPr/>
          <p:nvPr/>
        </p:nvSpPr>
        <p:spPr>
          <a:xfrm>
            <a:off x="694184" y="3604776"/>
            <a:ext cx="648000" cy="64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ф</a:t>
            </a:r>
          </a:p>
        </p:txBody>
      </p:sp>
      <p:sp>
        <p:nvSpPr>
          <p:cNvPr id="34" name="Овал 33"/>
          <p:cNvSpPr/>
          <p:nvPr/>
        </p:nvSpPr>
        <p:spPr>
          <a:xfrm>
            <a:off x="2733504" y="3684936"/>
            <a:ext cx="648000" cy="648000"/>
          </a:xfrm>
          <a:prstGeom prst="ellipse">
            <a:avLst/>
          </a:prstGeom>
          <a:solidFill>
            <a:srgbClr val="00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я</a:t>
            </a:r>
          </a:p>
        </p:txBody>
      </p:sp>
      <p:sp>
        <p:nvSpPr>
          <p:cNvPr id="35" name="Овал 34"/>
          <p:cNvSpPr/>
          <p:nvPr/>
        </p:nvSpPr>
        <p:spPr>
          <a:xfrm>
            <a:off x="1904296" y="2861112"/>
            <a:ext cx="648000" cy="648000"/>
          </a:xfrm>
          <a:prstGeom prst="ellipse">
            <a:avLst/>
          </a:prstGeom>
          <a:solidFill>
            <a:srgbClr val="0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в</a:t>
            </a:r>
            <a:endParaRPr lang="ru-RU" sz="2800" dirty="0"/>
          </a:p>
        </p:txBody>
      </p:sp>
      <p:pic>
        <p:nvPicPr>
          <p:cNvPr id="3" name="Picture 2" descr="C:\Users\кабинет 120\Desktop\Интерактивная раскраска\Рыба 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472" y="356522"/>
            <a:ext cx="5256000" cy="61442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кабинет 120\Desktop\Интерактивная раскраска\Рыба 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472" y="356521"/>
            <a:ext cx="5256000" cy="61442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кабинет 120\Desktop\Интерактивная раскраска\Рыба 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472" y="356863"/>
            <a:ext cx="5256000" cy="61442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кабинет 120\Desktop\Интерактивная раскраска\Рыба 4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472" y="355594"/>
            <a:ext cx="5256793" cy="6145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Овал 27"/>
          <p:cNvSpPr/>
          <p:nvPr/>
        </p:nvSpPr>
        <p:spPr>
          <a:xfrm>
            <a:off x="5148064" y="365618"/>
            <a:ext cx="648000" cy="648000"/>
          </a:xfrm>
          <a:prstGeom prst="ellipse">
            <a:avLst/>
          </a:prstGeom>
          <a:solidFill>
            <a:srgbClr val="F59D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о</a:t>
            </a:r>
          </a:p>
        </p:txBody>
      </p:sp>
      <p:sp>
        <p:nvSpPr>
          <p:cNvPr id="27" name="Овал 26"/>
          <p:cNvSpPr/>
          <p:nvPr/>
        </p:nvSpPr>
        <p:spPr>
          <a:xfrm>
            <a:off x="7956376" y="356522"/>
            <a:ext cx="648000" cy="648000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и</a:t>
            </a:r>
          </a:p>
        </p:txBody>
      </p:sp>
      <p:sp>
        <p:nvSpPr>
          <p:cNvPr id="26" name="Овал 25"/>
          <p:cNvSpPr/>
          <p:nvPr/>
        </p:nvSpPr>
        <p:spPr>
          <a:xfrm>
            <a:off x="8172472" y="4833192"/>
            <a:ext cx="648000" cy="648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к</a:t>
            </a:r>
          </a:p>
        </p:txBody>
      </p:sp>
      <p:sp>
        <p:nvSpPr>
          <p:cNvPr id="10" name="Овал 9"/>
          <p:cNvSpPr/>
          <p:nvPr/>
        </p:nvSpPr>
        <p:spPr>
          <a:xfrm>
            <a:off x="6084168" y="6018816"/>
            <a:ext cx="648000" cy="648000"/>
          </a:xfrm>
          <a:prstGeom prst="ellipse">
            <a:avLst/>
          </a:prstGeom>
          <a:solidFill>
            <a:srgbClr val="00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с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6300192" y="4365104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/>
              <a:t>а</a:t>
            </a:r>
            <a:r>
              <a:rPr lang="ru-RU" sz="1700" dirty="0" smtClean="0"/>
              <a:t>прель</a:t>
            </a:r>
            <a:endParaRPr lang="ru-RU" sz="1700" dirty="0"/>
          </a:p>
        </p:txBody>
      </p:sp>
      <p:sp>
        <p:nvSpPr>
          <p:cNvPr id="19" name="TextBox 18"/>
          <p:cNvSpPr txBox="1"/>
          <p:nvPr/>
        </p:nvSpPr>
        <p:spPr>
          <a:xfrm rot="18166412">
            <a:off x="5451742" y="3172972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/>
              <a:t>о</a:t>
            </a:r>
            <a:r>
              <a:rPr lang="ru-RU" sz="1700" dirty="0" smtClean="0"/>
              <a:t>сина</a:t>
            </a:r>
            <a:endParaRPr lang="ru-RU" sz="1700" dirty="0"/>
          </a:p>
        </p:txBody>
      </p:sp>
      <p:sp>
        <p:nvSpPr>
          <p:cNvPr id="21" name="TextBox 20"/>
          <p:cNvSpPr txBox="1"/>
          <p:nvPr/>
        </p:nvSpPr>
        <p:spPr>
          <a:xfrm rot="18166412">
            <a:off x="4839639" y="3008142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 smtClean="0"/>
              <a:t>вет</a:t>
            </a:r>
            <a:r>
              <a:rPr lang="ru-RU" sz="1700" dirty="0"/>
              <a:t>е</a:t>
            </a:r>
            <a:r>
              <a:rPr lang="ru-RU" sz="1700" dirty="0" smtClean="0"/>
              <a:t>р</a:t>
            </a:r>
            <a:endParaRPr lang="ru-RU" sz="1700" dirty="0"/>
          </a:p>
        </p:txBody>
      </p:sp>
      <p:sp>
        <p:nvSpPr>
          <p:cNvPr id="23" name="TextBox 22"/>
          <p:cNvSpPr txBox="1"/>
          <p:nvPr/>
        </p:nvSpPr>
        <p:spPr>
          <a:xfrm rot="17958301">
            <a:off x="4142688" y="3124252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 smtClean="0"/>
              <a:t>л</a:t>
            </a:r>
            <a:r>
              <a:rPr lang="ru-RU" sz="1700" dirty="0"/>
              <a:t>и</a:t>
            </a:r>
            <a:r>
              <a:rPr lang="ru-RU" sz="1700" dirty="0" smtClean="0"/>
              <a:t>сица</a:t>
            </a:r>
            <a:endParaRPr lang="ru-RU" sz="1700" dirty="0"/>
          </a:p>
        </p:txBody>
      </p:sp>
      <p:sp>
        <p:nvSpPr>
          <p:cNvPr id="31" name="Овал 30"/>
          <p:cNvSpPr/>
          <p:nvPr/>
        </p:nvSpPr>
        <p:spPr>
          <a:xfrm>
            <a:off x="3192960" y="4980936"/>
            <a:ext cx="648000" cy="6480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2" name="Овальная выноска 1"/>
          <p:cNvSpPr/>
          <p:nvPr/>
        </p:nvSpPr>
        <p:spPr>
          <a:xfrm>
            <a:off x="1173876" y="116632"/>
            <a:ext cx="3686156" cy="1688160"/>
          </a:xfrm>
          <a:prstGeom prst="wedgeEllipseCallout">
            <a:avLst>
              <a:gd name="adj1" fmla="val -43221"/>
              <a:gd name="adj2" fmla="val 8007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Ребята!</a:t>
            </a:r>
          </a:p>
          <a:p>
            <a:pPr algn="ctr"/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>Я приготовил подарок для своего друга, но не успел раскрасить. Помогите мне в этом. Вставьте пропущенные буквы в слова и картинка постепенно раскрасится! 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763440" y="1958897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 err="1"/>
              <a:t>в</a:t>
            </a:r>
            <a:r>
              <a:rPr lang="ru-RU" sz="1700" dirty="0" err="1" smtClean="0"/>
              <a:t>дру</a:t>
            </a:r>
            <a:r>
              <a:rPr lang="ru-RU" sz="1700" dirty="0" smtClean="0"/>
              <a:t>…</a:t>
            </a:r>
            <a:endParaRPr lang="ru-RU" sz="1700" dirty="0"/>
          </a:p>
        </p:txBody>
      </p:sp>
    </p:spTree>
    <p:extLst>
      <p:ext uri="{BB962C8B-B14F-4D97-AF65-F5344CB8AC3E}">
        <p14:creationId xmlns="" xmlns:p14="http://schemas.microsoft.com/office/powerpoint/2010/main" val="19282283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1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2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2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3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3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4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4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5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5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6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5" grpId="0" animBg="1"/>
      <p:bldP spid="29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28" grpId="0" animBg="1"/>
      <p:bldP spid="27" grpId="0" animBg="1"/>
      <p:bldP spid="26" grpId="0" animBg="1"/>
      <p:bldP spid="10" grpId="0" animBg="1"/>
      <p:bldP spid="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абинет 120\Desktop\Интерактивная раскраска\Рыб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56522"/>
            <a:ext cx="5256584" cy="61449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кабинет 120\Desktop\Интерактивная раскраска\Герой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4911"/>
          <a:stretch/>
        </p:blipFill>
        <p:spPr bwMode="auto">
          <a:xfrm flipH="1">
            <a:off x="139107" y="1484784"/>
            <a:ext cx="1324869" cy="14214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Овал 24"/>
          <p:cNvSpPr/>
          <p:nvPr/>
        </p:nvSpPr>
        <p:spPr>
          <a:xfrm>
            <a:off x="2733504" y="1988840"/>
            <a:ext cx="648000" cy="6480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г</a:t>
            </a:r>
          </a:p>
        </p:txBody>
      </p:sp>
      <p:sp>
        <p:nvSpPr>
          <p:cNvPr id="29" name="Овал 28">
            <a:hlinkClick r:id="" action="ppaction://hlinkshowjump?jump=nextslide"/>
          </p:cNvPr>
          <p:cNvSpPr/>
          <p:nvPr/>
        </p:nvSpPr>
        <p:spPr>
          <a:xfrm>
            <a:off x="1899904" y="5686800"/>
            <a:ext cx="648000" cy="648000"/>
          </a:xfrm>
          <a:prstGeom prst="ellipse">
            <a:avLst/>
          </a:prstGeom>
          <a:solidFill>
            <a:srgbClr val="B07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ё</a:t>
            </a:r>
          </a:p>
        </p:txBody>
      </p:sp>
      <p:sp>
        <p:nvSpPr>
          <p:cNvPr id="30" name="Овал 29"/>
          <p:cNvSpPr/>
          <p:nvPr/>
        </p:nvSpPr>
        <p:spPr>
          <a:xfrm>
            <a:off x="525876" y="5157192"/>
            <a:ext cx="648000" cy="648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з</a:t>
            </a:r>
          </a:p>
        </p:txBody>
      </p:sp>
      <p:sp>
        <p:nvSpPr>
          <p:cNvPr id="32" name="Овал 31">
            <a:hlinkClick r:id="" action="ppaction://hlinkshowjump?jump=nextslide"/>
          </p:cNvPr>
          <p:cNvSpPr/>
          <p:nvPr/>
        </p:nvSpPr>
        <p:spPr>
          <a:xfrm>
            <a:off x="1763760" y="4332936"/>
            <a:ext cx="648000" cy="648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е</a:t>
            </a:r>
          </a:p>
        </p:txBody>
      </p:sp>
      <p:sp>
        <p:nvSpPr>
          <p:cNvPr id="33" name="Овал 32"/>
          <p:cNvSpPr/>
          <p:nvPr/>
        </p:nvSpPr>
        <p:spPr>
          <a:xfrm>
            <a:off x="694184" y="3604776"/>
            <a:ext cx="648000" cy="64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ф</a:t>
            </a:r>
          </a:p>
        </p:txBody>
      </p:sp>
      <p:sp>
        <p:nvSpPr>
          <p:cNvPr id="34" name="Овал 33"/>
          <p:cNvSpPr/>
          <p:nvPr/>
        </p:nvSpPr>
        <p:spPr>
          <a:xfrm>
            <a:off x="2733504" y="3684936"/>
            <a:ext cx="648000" cy="648000"/>
          </a:xfrm>
          <a:prstGeom prst="ellipse">
            <a:avLst/>
          </a:prstGeom>
          <a:solidFill>
            <a:srgbClr val="00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я</a:t>
            </a:r>
          </a:p>
        </p:txBody>
      </p:sp>
      <p:sp>
        <p:nvSpPr>
          <p:cNvPr id="35" name="Овал 34"/>
          <p:cNvSpPr/>
          <p:nvPr/>
        </p:nvSpPr>
        <p:spPr>
          <a:xfrm>
            <a:off x="1904296" y="2861112"/>
            <a:ext cx="648000" cy="648000"/>
          </a:xfrm>
          <a:prstGeom prst="ellipse">
            <a:avLst/>
          </a:prstGeom>
          <a:solidFill>
            <a:srgbClr val="0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в</a:t>
            </a:r>
            <a:endParaRPr lang="ru-RU" sz="2800" dirty="0"/>
          </a:p>
        </p:txBody>
      </p:sp>
      <p:pic>
        <p:nvPicPr>
          <p:cNvPr id="3" name="Picture 2" descr="C:\Users\кабинет 120\Desktop\Интерактивная раскраска\Рыба 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472" y="356522"/>
            <a:ext cx="5256000" cy="61442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кабинет 120\Desktop\Интерактивная раскраска\Рыба 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472" y="356521"/>
            <a:ext cx="5256000" cy="61442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кабинет 120\Desktop\Интерактивная раскраска\Рыба 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472" y="356863"/>
            <a:ext cx="5256000" cy="61442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кабинет 120\Desktop\Интерактивная раскраска\Рыба 4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472" y="355594"/>
            <a:ext cx="5256793" cy="6145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кабинет 120\Desktop\Интерактивная раскраска\Рыба 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3249" y="365618"/>
            <a:ext cx="5256793" cy="6145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Овал 26"/>
          <p:cNvSpPr/>
          <p:nvPr/>
        </p:nvSpPr>
        <p:spPr>
          <a:xfrm>
            <a:off x="7956376" y="356522"/>
            <a:ext cx="648000" cy="648000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и</a:t>
            </a:r>
          </a:p>
        </p:txBody>
      </p:sp>
      <p:sp>
        <p:nvSpPr>
          <p:cNvPr id="26" name="Овал 25"/>
          <p:cNvSpPr/>
          <p:nvPr/>
        </p:nvSpPr>
        <p:spPr>
          <a:xfrm>
            <a:off x="8172472" y="4833192"/>
            <a:ext cx="648000" cy="648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к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300192" y="4365104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/>
              <a:t>а</a:t>
            </a:r>
            <a:r>
              <a:rPr lang="ru-RU" sz="1700" dirty="0" smtClean="0"/>
              <a:t>прель</a:t>
            </a:r>
            <a:endParaRPr lang="ru-RU" sz="1700" dirty="0"/>
          </a:p>
        </p:txBody>
      </p:sp>
      <p:sp>
        <p:nvSpPr>
          <p:cNvPr id="19" name="TextBox 18"/>
          <p:cNvSpPr txBox="1"/>
          <p:nvPr/>
        </p:nvSpPr>
        <p:spPr>
          <a:xfrm rot="18166412">
            <a:off x="5451742" y="3172972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/>
              <a:t>о</a:t>
            </a:r>
            <a:r>
              <a:rPr lang="ru-RU" sz="1700" dirty="0" smtClean="0"/>
              <a:t>сина</a:t>
            </a:r>
            <a:endParaRPr lang="ru-RU" sz="1700" dirty="0"/>
          </a:p>
        </p:txBody>
      </p:sp>
      <p:sp>
        <p:nvSpPr>
          <p:cNvPr id="21" name="TextBox 20"/>
          <p:cNvSpPr txBox="1"/>
          <p:nvPr/>
        </p:nvSpPr>
        <p:spPr>
          <a:xfrm rot="18166412">
            <a:off x="4839639" y="3008142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 smtClean="0"/>
              <a:t>вет</a:t>
            </a:r>
            <a:r>
              <a:rPr lang="ru-RU" sz="1700" dirty="0"/>
              <a:t>е</a:t>
            </a:r>
            <a:r>
              <a:rPr lang="ru-RU" sz="1700" dirty="0" smtClean="0"/>
              <a:t>р</a:t>
            </a:r>
            <a:endParaRPr lang="ru-RU" sz="1700" dirty="0"/>
          </a:p>
        </p:txBody>
      </p:sp>
      <p:sp>
        <p:nvSpPr>
          <p:cNvPr id="36" name="TextBox 35"/>
          <p:cNvSpPr txBox="1"/>
          <p:nvPr/>
        </p:nvSpPr>
        <p:spPr>
          <a:xfrm>
            <a:off x="5763440" y="1958897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 smtClean="0"/>
              <a:t>вдру</a:t>
            </a:r>
            <a:r>
              <a:rPr lang="ru-RU" sz="1700" dirty="0"/>
              <a:t>г</a:t>
            </a:r>
          </a:p>
        </p:txBody>
      </p:sp>
      <p:sp>
        <p:nvSpPr>
          <p:cNvPr id="2" name="Овальная выноска 1"/>
          <p:cNvSpPr/>
          <p:nvPr/>
        </p:nvSpPr>
        <p:spPr>
          <a:xfrm>
            <a:off x="1173876" y="116632"/>
            <a:ext cx="3686156" cy="1688160"/>
          </a:xfrm>
          <a:prstGeom prst="wedgeEllipseCallout">
            <a:avLst>
              <a:gd name="adj1" fmla="val -43221"/>
              <a:gd name="adj2" fmla="val 8007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Ребята!</a:t>
            </a:r>
          </a:p>
          <a:p>
            <a:pPr algn="ctr"/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>Я приготовил подарок для своего друга, но не успел раскрасить. Помогите мне в этом. Вставьте пропущенные буквы в слова и картинка постепенно раскрасится! </a:t>
            </a:r>
          </a:p>
        </p:txBody>
      </p:sp>
      <p:sp>
        <p:nvSpPr>
          <p:cNvPr id="28" name="Овал 27"/>
          <p:cNvSpPr/>
          <p:nvPr/>
        </p:nvSpPr>
        <p:spPr>
          <a:xfrm>
            <a:off x="5148064" y="365618"/>
            <a:ext cx="648000" cy="648000"/>
          </a:xfrm>
          <a:prstGeom prst="ellipse">
            <a:avLst/>
          </a:prstGeom>
          <a:solidFill>
            <a:srgbClr val="F59D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о</a:t>
            </a:r>
          </a:p>
        </p:txBody>
      </p:sp>
      <p:sp>
        <p:nvSpPr>
          <p:cNvPr id="10" name="Овал 9"/>
          <p:cNvSpPr/>
          <p:nvPr/>
        </p:nvSpPr>
        <p:spPr>
          <a:xfrm>
            <a:off x="6084168" y="6018816"/>
            <a:ext cx="648000" cy="648000"/>
          </a:xfrm>
          <a:prstGeom prst="ellipse">
            <a:avLst/>
          </a:prstGeom>
          <a:solidFill>
            <a:srgbClr val="00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с</a:t>
            </a:r>
            <a:endParaRPr lang="ru-RU" sz="2800" dirty="0"/>
          </a:p>
        </p:txBody>
      </p:sp>
      <p:sp>
        <p:nvSpPr>
          <p:cNvPr id="23" name="TextBox 22"/>
          <p:cNvSpPr txBox="1"/>
          <p:nvPr/>
        </p:nvSpPr>
        <p:spPr>
          <a:xfrm rot="17958301">
            <a:off x="4142688" y="3124252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 smtClean="0"/>
              <a:t>л</a:t>
            </a:r>
            <a:r>
              <a:rPr lang="ru-RU" sz="1700" dirty="0"/>
              <a:t>и</a:t>
            </a:r>
            <a:r>
              <a:rPr lang="ru-RU" sz="1700" dirty="0" smtClean="0"/>
              <a:t>сица</a:t>
            </a:r>
            <a:endParaRPr lang="ru-RU" sz="1700" dirty="0"/>
          </a:p>
        </p:txBody>
      </p:sp>
      <p:sp>
        <p:nvSpPr>
          <p:cNvPr id="31" name="Овал 30"/>
          <p:cNvSpPr/>
          <p:nvPr/>
        </p:nvSpPr>
        <p:spPr>
          <a:xfrm>
            <a:off x="3192960" y="4980936"/>
            <a:ext cx="648000" cy="6480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37" name="TextBox 36"/>
          <p:cNvSpPr txBox="1"/>
          <p:nvPr/>
        </p:nvSpPr>
        <p:spPr>
          <a:xfrm rot="16841764">
            <a:off x="3387543" y="3175401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/>
              <a:t>ж</a:t>
            </a:r>
            <a:r>
              <a:rPr lang="ru-RU" sz="1700" dirty="0" smtClean="0"/>
              <a:t>…</a:t>
            </a:r>
            <a:r>
              <a:rPr lang="ru-RU" sz="1700" dirty="0" err="1" smtClean="0"/>
              <a:t>лтый</a:t>
            </a:r>
            <a:endParaRPr lang="ru-RU" sz="1700" dirty="0"/>
          </a:p>
        </p:txBody>
      </p:sp>
    </p:spTree>
    <p:extLst>
      <p:ext uri="{BB962C8B-B14F-4D97-AF65-F5344CB8AC3E}">
        <p14:creationId xmlns="" xmlns:p14="http://schemas.microsoft.com/office/powerpoint/2010/main" val="9087536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1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2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2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3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3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4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4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5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5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6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5" grpId="0" animBg="1"/>
      <p:bldP spid="29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27" grpId="0" animBg="1"/>
      <p:bldP spid="26" grpId="0" animBg="1"/>
      <p:bldP spid="28" grpId="0" animBg="1"/>
      <p:bldP spid="10" grpId="0" animBg="1"/>
      <p:bldP spid="3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абинет 120\Desktop\Интерактивная раскраска\Рыб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56522"/>
            <a:ext cx="5256584" cy="61449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кабинет 120\Desktop\Интерактивная раскраска\Герой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4911"/>
          <a:stretch/>
        </p:blipFill>
        <p:spPr bwMode="auto">
          <a:xfrm flipH="1">
            <a:off x="139107" y="1484784"/>
            <a:ext cx="1324869" cy="14214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Овал 24"/>
          <p:cNvSpPr/>
          <p:nvPr/>
        </p:nvSpPr>
        <p:spPr>
          <a:xfrm>
            <a:off x="2733504" y="1988840"/>
            <a:ext cx="648000" cy="6480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г</a:t>
            </a:r>
          </a:p>
        </p:txBody>
      </p:sp>
      <p:sp>
        <p:nvSpPr>
          <p:cNvPr id="29" name="Овал 28">
            <a:hlinkClick r:id="" action="ppaction://hlinkshowjump?jump=nextslide"/>
          </p:cNvPr>
          <p:cNvSpPr/>
          <p:nvPr/>
        </p:nvSpPr>
        <p:spPr>
          <a:xfrm>
            <a:off x="1899904" y="5686800"/>
            <a:ext cx="648000" cy="648000"/>
          </a:xfrm>
          <a:prstGeom prst="ellipse">
            <a:avLst/>
          </a:prstGeom>
          <a:solidFill>
            <a:srgbClr val="B07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ё</a:t>
            </a:r>
          </a:p>
        </p:txBody>
      </p:sp>
      <p:sp>
        <p:nvSpPr>
          <p:cNvPr id="30" name="Овал 29"/>
          <p:cNvSpPr/>
          <p:nvPr/>
        </p:nvSpPr>
        <p:spPr>
          <a:xfrm>
            <a:off x="525876" y="5157192"/>
            <a:ext cx="648000" cy="648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з</a:t>
            </a:r>
          </a:p>
        </p:txBody>
      </p:sp>
      <p:sp>
        <p:nvSpPr>
          <p:cNvPr id="32" name="Овал 31"/>
          <p:cNvSpPr/>
          <p:nvPr/>
        </p:nvSpPr>
        <p:spPr>
          <a:xfrm>
            <a:off x="1763760" y="4332936"/>
            <a:ext cx="648000" cy="648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е</a:t>
            </a:r>
          </a:p>
        </p:txBody>
      </p:sp>
      <p:sp>
        <p:nvSpPr>
          <p:cNvPr id="33" name="Овал 32"/>
          <p:cNvSpPr/>
          <p:nvPr/>
        </p:nvSpPr>
        <p:spPr>
          <a:xfrm>
            <a:off x="694184" y="3604776"/>
            <a:ext cx="648000" cy="64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ф</a:t>
            </a:r>
          </a:p>
        </p:txBody>
      </p:sp>
      <p:sp>
        <p:nvSpPr>
          <p:cNvPr id="34" name="Овал 33"/>
          <p:cNvSpPr/>
          <p:nvPr/>
        </p:nvSpPr>
        <p:spPr>
          <a:xfrm>
            <a:off x="2733504" y="3684936"/>
            <a:ext cx="648000" cy="648000"/>
          </a:xfrm>
          <a:prstGeom prst="ellipse">
            <a:avLst/>
          </a:prstGeom>
          <a:solidFill>
            <a:srgbClr val="00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я</a:t>
            </a:r>
          </a:p>
        </p:txBody>
      </p:sp>
      <p:sp>
        <p:nvSpPr>
          <p:cNvPr id="35" name="Овал 34"/>
          <p:cNvSpPr/>
          <p:nvPr/>
        </p:nvSpPr>
        <p:spPr>
          <a:xfrm>
            <a:off x="1904296" y="2861112"/>
            <a:ext cx="648000" cy="648000"/>
          </a:xfrm>
          <a:prstGeom prst="ellipse">
            <a:avLst/>
          </a:prstGeom>
          <a:solidFill>
            <a:srgbClr val="0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в</a:t>
            </a:r>
            <a:endParaRPr lang="ru-RU" sz="2800" dirty="0"/>
          </a:p>
        </p:txBody>
      </p:sp>
      <p:pic>
        <p:nvPicPr>
          <p:cNvPr id="3" name="Picture 2" descr="C:\Users\кабинет 120\Desktop\Интерактивная раскраска\Рыба 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472" y="356522"/>
            <a:ext cx="5256000" cy="61442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кабинет 120\Desktop\Интерактивная раскраска\Рыба 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472" y="356521"/>
            <a:ext cx="5256000" cy="61442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кабинет 120\Desktop\Интерактивная раскраска\Рыба 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472" y="356863"/>
            <a:ext cx="5256000" cy="61442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кабинет 120\Desktop\Интерактивная раскраска\Рыба 4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472" y="355594"/>
            <a:ext cx="5256793" cy="6145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кабинет 120\Desktop\Интерактивная раскраска\Рыба 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2160" y="365618"/>
            <a:ext cx="5256793" cy="6145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Овал 26"/>
          <p:cNvSpPr/>
          <p:nvPr/>
        </p:nvSpPr>
        <p:spPr>
          <a:xfrm>
            <a:off x="7956376" y="356522"/>
            <a:ext cx="648000" cy="648000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и</a:t>
            </a:r>
          </a:p>
        </p:txBody>
      </p:sp>
      <p:sp>
        <p:nvSpPr>
          <p:cNvPr id="26" name="Овал 25"/>
          <p:cNvSpPr/>
          <p:nvPr/>
        </p:nvSpPr>
        <p:spPr>
          <a:xfrm>
            <a:off x="8172472" y="4833192"/>
            <a:ext cx="648000" cy="648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к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300192" y="4365104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/>
              <a:t>а</a:t>
            </a:r>
            <a:r>
              <a:rPr lang="ru-RU" sz="1700" dirty="0" smtClean="0"/>
              <a:t>прель</a:t>
            </a:r>
            <a:endParaRPr lang="ru-RU" sz="1700" dirty="0"/>
          </a:p>
        </p:txBody>
      </p:sp>
      <p:sp>
        <p:nvSpPr>
          <p:cNvPr id="19" name="TextBox 18"/>
          <p:cNvSpPr txBox="1"/>
          <p:nvPr/>
        </p:nvSpPr>
        <p:spPr>
          <a:xfrm rot="18166412">
            <a:off x="5451742" y="3172972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/>
              <a:t>о</a:t>
            </a:r>
            <a:r>
              <a:rPr lang="ru-RU" sz="1700" dirty="0" smtClean="0"/>
              <a:t>сина</a:t>
            </a:r>
            <a:endParaRPr lang="ru-RU" sz="1700" dirty="0"/>
          </a:p>
        </p:txBody>
      </p:sp>
      <p:sp>
        <p:nvSpPr>
          <p:cNvPr id="21" name="TextBox 20"/>
          <p:cNvSpPr txBox="1"/>
          <p:nvPr/>
        </p:nvSpPr>
        <p:spPr>
          <a:xfrm rot="18166412">
            <a:off x="4839639" y="3008142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 smtClean="0"/>
              <a:t>вет</a:t>
            </a:r>
            <a:r>
              <a:rPr lang="ru-RU" sz="1700" dirty="0"/>
              <a:t>е</a:t>
            </a:r>
            <a:r>
              <a:rPr lang="ru-RU" sz="1700" dirty="0" smtClean="0"/>
              <a:t>р</a:t>
            </a:r>
            <a:endParaRPr lang="ru-RU" sz="1700" dirty="0"/>
          </a:p>
        </p:txBody>
      </p:sp>
      <p:sp>
        <p:nvSpPr>
          <p:cNvPr id="36" name="TextBox 35"/>
          <p:cNvSpPr txBox="1"/>
          <p:nvPr/>
        </p:nvSpPr>
        <p:spPr>
          <a:xfrm>
            <a:off x="5763440" y="1958897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 smtClean="0"/>
              <a:t>вдру</a:t>
            </a:r>
            <a:r>
              <a:rPr lang="ru-RU" sz="1700" dirty="0"/>
              <a:t>г</a:t>
            </a:r>
          </a:p>
        </p:txBody>
      </p:sp>
      <p:sp>
        <p:nvSpPr>
          <p:cNvPr id="2" name="Овальная выноска 1"/>
          <p:cNvSpPr/>
          <p:nvPr/>
        </p:nvSpPr>
        <p:spPr>
          <a:xfrm>
            <a:off x="1173876" y="116632"/>
            <a:ext cx="3686156" cy="1688160"/>
          </a:xfrm>
          <a:prstGeom prst="wedgeEllipseCallout">
            <a:avLst>
              <a:gd name="adj1" fmla="val -43221"/>
              <a:gd name="adj2" fmla="val 8007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Ребята!</a:t>
            </a:r>
          </a:p>
          <a:p>
            <a:pPr algn="ctr"/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>Я приготовил подарок для своего друга, но не успел раскрасить. Помогите мне в этом. Вставьте пропущенные буквы в слова и картинка постепенно раскрасится! </a:t>
            </a:r>
          </a:p>
        </p:txBody>
      </p:sp>
      <p:sp>
        <p:nvSpPr>
          <p:cNvPr id="28" name="Овал 27"/>
          <p:cNvSpPr/>
          <p:nvPr/>
        </p:nvSpPr>
        <p:spPr>
          <a:xfrm>
            <a:off x="5148064" y="365618"/>
            <a:ext cx="648000" cy="648000"/>
          </a:xfrm>
          <a:prstGeom prst="ellipse">
            <a:avLst/>
          </a:prstGeom>
          <a:solidFill>
            <a:srgbClr val="F59D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о</a:t>
            </a:r>
          </a:p>
        </p:txBody>
      </p:sp>
      <p:sp>
        <p:nvSpPr>
          <p:cNvPr id="10" name="Овал 9"/>
          <p:cNvSpPr/>
          <p:nvPr/>
        </p:nvSpPr>
        <p:spPr>
          <a:xfrm>
            <a:off x="6084168" y="6018816"/>
            <a:ext cx="648000" cy="648000"/>
          </a:xfrm>
          <a:prstGeom prst="ellipse">
            <a:avLst/>
          </a:prstGeom>
          <a:solidFill>
            <a:srgbClr val="00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с</a:t>
            </a:r>
            <a:endParaRPr lang="ru-RU" sz="2800" dirty="0"/>
          </a:p>
        </p:txBody>
      </p:sp>
      <p:sp>
        <p:nvSpPr>
          <p:cNvPr id="23" name="TextBox 22"/>
          <p:cNvSpPr txBox="1"/>
          <p:nvPr/>
        </p:nvSpPr>
        <p:spPr>
          <a:xfrm rot="17958301">
            <a:off x="4142688" y="3124252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 smtClean="0"/>
              <a:t>л</a:t>
            </a:r>
            <a:r>
              <a:rPr lang="ru-RU" sz="1700" dirty="0"/>
              <a:t>и</a:t>
            </a:r>
            <a:r>
              <a:rPr lang="ru-RU" sz="1700" dirty="0" smtClean="0"/>
              <a:t>сица</a:t>
            </a:r>
            <a:endParaRPr lang="ru-RU" sz="1700" dirty="0"/>
          </a:p>
        </p:txBody>
      </p:sp>
      <p:sp>
        <p:nvSpPr>
          <p:cNvPr id="31" name="Овал 30"/>
          <p:cNvSpPr/>
          <p:nvPr/>
        </p:nvSpPr>
        <p:spPr>
          <a:xfrm>
            <a:off x="3192960" y="4980936"/>
            <a:ext cx="648000" cy="6480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37" name="TextBox 36"/>
          <p:cNvSpPr txBox="1"/>
          <p:nvPr/>
        </p:nvSpPr>
        <p:spPr>
          <a:xfrm rot="16841764">
            <a:off x="3387543" y="3175401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/>
              <a:t>ж</a:t>
            </a:r>
            <a:r>
              <a:rPr lang="ru-RU" sz="1700" dirty="0" smtClean="0"/>
              <a:t>…</a:t>
            </a:r>
            <a:r>
              <a:rPr lang="ru-RU" sz="1700" dirty="0" err="1" smtClean="0"/>
              <a:t>лтый</a:t>
            </a:r>
            <a:endParaRPr lang="ru-RU" sz="1700" dirty="0"/>
          </a:p>
        </p:txBody>
      </p:sp>
    </p:spTree>
    <p:extLst>
      <p:ext uri="{BB962C8B-B14F-4D97-AF65-F5344CB8AC3E}">
        <p14:creationId xmlns="" xmlns:p14="http://schemas.microsoft.com/office/powerpoint/2010/main" val="42412518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1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2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2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3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3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4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4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5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5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6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5" grpId="0" animBg="1"/>
      <p:bldP spid="29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27" grpId="0" animBg="1"/>
      <p:bldP spid="26" grpId="0" animBg="1"/>
      <p:bldP spid="28" grpId="0" animBg="1"/>
      <p:bldP spid="10" grpId="0" animBg="1"/>
      <p:bldP spid="3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абинет 120\Desktop\Интерактивная раскраска\Рыб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56522"/>
            <a:ext cx="5256584" cy="61449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кабинет 120\Desktop\Интерактивная раскраска\Герой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4911"/>
          <a:stretch/>
        </p:blipFill>
        <p:spPr bwMode="auto">
          <a:xfrm flipH="1">
            <a:off x="139107" y="1484784"/>
            <a:ext cx="1324869" cy="14214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Овал 24"/>
          <p:cNvSpPr/>
          <p:nvPr/>
        </p:nvSpPr>
        <p:spPr>
          <a:xfrm>
            <a:off x="2733504" y="1988840"/>
            <a:ext cx="648000" cy="6480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г</a:t>
            </a:r>
          </a:p>
        </p:txBody>
      </p:sp>
      <p:sp>
        <p:nvSpPr>
          <p:cNvPr id="29" name="Овал 28"/>
          <p:cNvSpPr/>
          <p:nvPr/>
        </p:nvSpPr>
        <p:spPr>
          <a:xfrm>
            <a:off x="1899904" y="5686800"/>
            <a:ext cx="648000" cy="648000"/>
          </a:xfrm>
          <a:prstGeom prst="ellipse">
            <a:avLst/>
          </a:prstGeom>
          <a:solidFill>
            <a:srgbClr val="B07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ё</a:t>
            </a:r>
          </a:p>
        </p:txBody>
      </p:sp>
      <p:sp>
        <p:nvSpPr>
          <p:cNvPr id="30" name="Овал 29"/>
          <p:cNvSpPr/>
          <p:nvPr/>
        </p:nvSpPr>
        <p:spPr>
          <a:xfrm>
            <a:off x="525876" y="5157192"/>
            <a:ext cx="648000" cy="648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з</a:t>
            </a:r>
          </a:p>
        </p:txBody>
      </p:sp>
      <p:sp>
        <p:nvSpPr>
          <p:cNvPr id="32" name="Овал 31"/>
          <p:cNvSpPr/>
          <p:nvPr/>
        </p:nvSpPr>
        <p:spPr>
          <a:xfrm>
            <a:off x="1763760" y="4332936"/>
            <a:ext cx="648000" cy="648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е</a:t>
            </a:r>
          </a:p>
        </p:txBody>
      </p:sp>
      <p:sp>
        <p:nvSpPr>
          <p:cNvPr id="33" name="Овал 32"/>
          <p:cNvSpPr/>
          <p:nvPr/>
        </p:nvSpPr>
        <p:spPr>
          <a:xfrm>
            <a:off x="694184" y="3604776"/>
            <a:ext cx="648000" cy="64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ф</a:t>
            </a:r>
          </a:p>
        </p:txBody>
      </p:sp>
      <p:sp>
        <p:nvSpPr>
          <p:cNvPr id="34" name="Овал 33">
            <a:hlinkClick r:id="" action="ppaction://hlinkshowjump?jump=nextslide"/>
          </p:cNvPr>
          <p:cNvSpPr/>
          <p:nvPr/>
        </p:nvSpPr>
        <p:spPr>
          <a:xfrm>
            <a:off x="2733504" y="3684936"/>
            <a:ext cx="648000" cy="648000"/>
          </a:xfrm>
          <a:prstGeom prst="ellipse">
            <a:avLst/>
          </a:prstGeom>
          <a:solidFill>
            <a:srgbClr val="00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я</a:t>
            </a:r>
          </a:p>
        </p:txBody>
      </p:sp>
      <p:sp>
        <p:nvSpPr>
          <p:cNvPr id="35" name="Овал 34"/>
          <p:cNvSpPr/>
          <p:nvPr/>
        </p:nvSpPr>
        <p:spPr>
          <a:xfrm>
            <a:off x="1904296" y="2861112"/>
            <a:ext cx="648000" cy="648000"/>
          </a:xfrm>
          <a:prstGeom prst="ellipse">
            <a:avLst/>
          </a:prstGeom>
          <a:solidFill>
            <a:srgbClr val="0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в</a:t>
            </a:r>
            <a:endParaRPr lang="ru-RU" sz="2800" dirty="0"/>
          </a:p>
        </p:txBody>
      </p:sp>
      <p:pic>
        <p:nvPicPr>
          <p:cNvPr id="3" name="Picture 2" descr="C:\Users\кабинет 120\Desktop\Интерактивная раскраска\Рыба 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472" y="356522"/>
            <a:ext cx="5256000" cy="61442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кабинет 120\Desktop\Интерактивная раскраска\Рыба 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472" y="356521"/>
            <a:ext cx="5256000" cy="61442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кабинет 120\Desktop\Интерактивная раскраска\Рыба 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472" y="356863"/>
            <a:ext cx="5256000" cy="61442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кабинет 120\Desktop\Интерактивная раскраска\Рыба 4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472" y="355594"/>
            <a:ext cx="5256793" cy="6145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кабинет 120\Desktop\Интерактивная раскраска\Рыба 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2160" y="365618"/>
            <a:ext cx="5256793" cy="6145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кабинет 120\Desktop\Интерактивная раскраска\Рыба 6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2160" y="355594"/>
            <a:ext cx="5256793" cy="6145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ьная выноска 1"/>
          <p:cNvSpPr/>
          <p:nvPr/>
        </p:nvSpPr>
        <p:spPr>
          <a:xfrm>
            <a:off x="1173876" y="116632"/>
            <a:ext cx="3686156" cy="1688160"/>
          </a:xfrm>
          <a:prstGeom prst="wedgeEllipseCallout">
            <a:avLst>
              <a:gd name="adj1" fmla="val -43221"/>
              <a:gd name="adj2" fmla="val 8007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Ребята!</a:t>
            </a:r>
          </a:p>
          <a:p>
            <a:pPr algn="ctr"/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>Я приготовил подарок для своего друга, но не успел раскрасить. Помогите мне в этом. Вставьте пропущенные буквы в слова и картинка постепенно раскрасится! </a:t>
            </a:r>
          </a:p>
        </p:txBody>
      </p:sp>
      <p:sp>
        <p:nvSpPr>
          <p:cNvPr id="28" name="Овал 27"/>
          <p:cNvSpPr/>
          <p:nvPr/>
        </p:nvSpPr>
        <p:spPr>
          <a:xfrm>
            <a:off x="5148064" y="365618"/>
            <a:ext cx="648000" cy="648000"/>
          </a:xfrm>
          <a:prstGeom prst="ellipse">
            <a:avLst/>
          </a:prstGeom>
          <a:solidFill>
            <a:srgbClr val="F59D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о</a:t>
            </a:r>
          </a:p>
        </p:txBody>
      </p:sp>
      <p:sp>
        <p:nvSpPr>
          <p:cNvPr id="27" name="Овал 26"/>
          <p:cNvSpPr/>
          <p:nvPr/>
        </p:nvSpPr>
        <p:spPr>
          <a:xfrm>
            <a:off x="7956376" y="356522"/>
            <a:ext cx="648000" cy="648000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и</a:t>
            </a:r>
          </a:p>
        </p:txBody>
      </p:sp>
      <p:sp>
        <p:nvSpPr>
          <p:cNvPr id="26" name="Овал 25"/>
          <p:cNvSpPr/>
          <p:nvPr/>
        </p:nvSpPr>
        <p:spPr>
          <a:xfrm>
            <a:off x="8172472" y="4833192"/>
            <a:ext cx="648000" cy="648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к</a:t>
            </a:r>
          </a:p>
        </p:txBody>
      </p:sp>
      <p:sp>
        <p:nvSpPr>
          <p:cNvPr id="10" name="Овал 9"/>
          <p:cNvSpPr/>
          <p:nvPr/>
        </p:nvSpPr>
        <p:spPr>
          <a:xfrm>
            <a:off x="6084168" y="6018816"/>
            <a:ext cx="648000" cy="648000"/>
          </a:xfrm>
          <a:prstGeom prst="ellipse">
            <a:avLst/>
          </a:prstGeom>
          <a:solidFill>
            <a:srgbClr val="00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с</a:t>
            </a:r>
            <a:endParaRPr lang="ru-RU" sz="2800" dirty="0"/>
          </a:p>
        </p:txBody>
      </p:sp>
      <p:sp>
        <p:nvSpPr>
          <p:cNvPr id="23" name="TextBox 22"/>
          <p:cNvSpPr txBox="1"/>
          <p:nvPr/>
        </p:nvSpPr>
        <p:spPr>
          <a:xfrm rot="17958301">
            <a:off x="4142688" y="3124252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 smtClean="0"/>
              <a:t>л</a:t>
            </a:r>
            <a:r>
              <a:rPr lang="ru-RU" sz="1700" dirty="0"/>
              <a:t>и</a:t>
            </a:r>
            <a:r>
              <a:rPr lang="ru-RU" sz="1700" dirty="0" smtClean="0"/>
              <a:t>сица</a:t>
            </a:r>
            <a:endParaRPr lang="ru-RU" sz="1700" dirty="0"/>
          </a:p>
        </p:txBody>
      </p:sp>
      <p:sp>
        <p:nvSpPr>
          <p:cNvPr id="21" name="TextBox 20"/>
          <p:cNvSpPr txBox="1"/>
          <p:nvPr/>
        </p:nvSpPr>
        <p:spPr>
          <a:xfrm rot="18166412">
            <a:off x="4839639" y="3008142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 smtClean="0"/>
              <a:t>вет</a:t>
            </a:r>
            <a:r>
              <a:rPr lang="ru-RU" sz="1700" dirty="0"/>
              <a:t>е</a:t>
            </a:r>
            <a:r>
              <a:rPr lang="ru-RU" sz="1700" dirty="0" smtClean="0"/>
              <a:t>р</a:t>
            </a:r>
            <a:endParaRPr lang="ru-RU" sz="1700" dirty="0"/>
          </a:p>
        </p:txBody>
      </p:sp>
      <p:sp>
        <p:nvSpPr>
          <p:cNvPr id="19" name="TextBox 18"/>
          <p:cNvSpPr txBox="1"/>
          <p:nvPr/>
        </p:nvSpPr>
        <p:spPr>
          <a:xfrm rot="18166412">
            <a:off x="5451742" y="3172972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/>
              <a:t>о</a:t>
            </a:r>
            <a:r>
              <a:rPr lang="ru-RU" sz="1700" dirty="0" smtClean="0"/>
              <a:t>сина</a:t>
            </a:r>
            <a:endParaRPr lang="ru-RU" sz="1700" dirty="0"/>
          </a:p>
        </p:txBody>
      </p:sp>
      <p:sp>
        <p:nvSpPr>
          <p:cNvPr id="8" name="TextBox 7"/>
          <p:cNvSpPr txBox="1"/>
          <p:nvPr/>
        </p:nvSpPr>
        <p:spPr>
          <a:xfrm>
            <a:off x="6300192" y="4365104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/>
              <a:t>а</a:t>
            </a:r>
            <a:r>
              <a:rPr lang="ru-RU" sz="1700" dirty="0" smtClean="0"/>
              <a:t>прель</a:t>
            </a:r>
            <a:endParaRPr lang="ru-RU" sz="1700" dirty="0"/>
          </a:p>
        </p:txBody>
      </p:sp>
      <p:sp>
        <p:nvSpPr>
          <p:cNvPr id="36" name="TextBox 35"/>
          <p:cNvSpPr txBox="1"/>
          <p:nvPr/>
        </p:nvSpPr>
        <p:spPr>
          <a:xfrm>
            <a:off x="5763440" y="1958897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 smtClean="0"/>
              <a:t>вдру</a:t>
            </a:r>
            <a:r>
              <a:rPr lang="ru-RU" sz="1700" dirty="0"/>
              <a:t>г</a:t>
            </a:r>
          </a:p>
        </p:txBody>
      </p:sp>
      <p:sp>
        <p:nvSpPr>
          <p:cNvPr id="31" name="Овал 30"/>
          <p:cNvSpPr/>
          <p:nvPr/>
        </p:nvSpPr>
        <p:spPr>
          <a:xfrm>
            <a:off x="3192960" y="4980936"/>
            <a:ext cx="648000" cy="6480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37" name="TextBox 36"/>
          <p:cNvSpPr txBox="1"/>
          <p:nvPr/>
        </p:nvSpPr>
        <p:spPr>
          <a:xfrm rot="16841764">
            <a:off x="3387543" y="3175401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 smtClean="0"/>
              <a:t>ж</a:t>
            </a:r>
            <a:r>
              <a:rPr lang="ru-RU" sz="1700" dirty="0"/>
              <a:t>ё</a:t>
            </a:r>
            <a:r>
              <a:rPr lang="ru-RU" sz="1700" dirty="0" smtClean="0"/>
              <a:t>лтый</a:t>
            </a:r>
            <a:endParaRPr lang="ru-RU" sz="1700" dirty="0"/>
          </a:p>
        </p:txBody>
      </p:sp>
      <p:sp>
        <p:nvSpPr>
          <p:cNvPr id="38" name="TextBox 37"/>
          <p:cNvSpPr txBox="1"/>
          <p:nvPr/>
        </p:nvSpPr>
        <p:spPr>
          <a:xfrm>
            <a:off x="6691525" y="5693760"/>
            <a:ext cx="12648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/>
              <a:t>з</a:t>
            </a:r>
            <a:r>
              <a:rPr lang="ru-RU" sz="1700" dirty="0" smtClean="0"/>
              <a:t>а…ц</a:t>
            </a:r>
            <a:endParaRPr lang="ru-RU" sz="1700" dirty="0"/>
          </a:p>
        </p:txBody>
      </p:sp>
    </p:spTree>
    <p:extLst>
      <p:ext uri="{BB962C8B-B14F-4D97-AF65-F5344CB8AC3E}">
        <p14:creationId xmlns="" xmlns:p14="http://schemas.microsoft.com/office/powerpoint/2010/main" val="10774200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1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2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2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3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3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4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4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5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5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6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5" grpId="0" animBg="1"/>
      <p:bldP spid="29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28" grpId="0" animBg="1"/>
      <p:bldP spid="27" grpId="0" animBg="1"/>
      <p:bldP spid="26" grpId="0" animBg="1"/>
      <p:bldP spid="10" grpId="0" animBg="1"/>
      <p:bldP spid="3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</TotalTime>
  <Words>514</Words>
  <Application>Microsoft Office PowerPoint</Application>
  <PresentationFormat>Экран (4:3)</PresentationFormat>
  <Paragraphs>220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«Запоминай» 2 класс УМК «Школа России» Часть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раскраска «Словарные слова» 1 класс УМК «Школа России»</dc:title>
  <dc:creator>кабинет 120</dc:creator>
  <cp:lastModifiedBy>user</cp:lastModifiedBy>
  <cp:revision>28</cp:revision>
  <dcterms:created xsi:type="dcterms:W3CDTF">2022-01-29T14:19:02Z</dcterms:created>
  <dcterms:modified xsi:type="dcterms:W3CDTF">2022-03-19T22:13:13Z</dcterms:modified>
</cp:coreProperties>
</file>