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5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0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5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243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440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2096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127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520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33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4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3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949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8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37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3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00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AE6D-93ED-40C1-AEA8-41DD29117A31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0871D06-31B2-43CA-BF66-5F0087EC0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67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826" y="1524000"/>
            <a:ext cx="9523070" cy="208841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600" dirty="0">
                <a:latin typeface="Book Antiqua" panose="02040602050305030304" pitchFamily="18" charset="0"/>
              </a:rPr>
              <a:t>«Формирование функциональной грамотности детей дошкольного возраста»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56204" cy="1713863"/>
          </a:xfrm>
        </p:spPr>
        <p:txBody>
          <a:bodyPr>
            <a:normAutofit/>
          </a:bodyPr>
          <a:lstStyle/>
          <a:p>
            <a:r>
              <a:rPr lang="ru-RU" u="sng" dirty="0"/>
              <a:t>Подготовила:</a:t>
            </a:r>
          </a:p>
          <a:p>
            <a:r>
              <a:rPr lang="ru-RU" dirty="0"/>
              <a:t> Морозова Наталья Васильевна</a:t>
            </a:r>
          </a:p>
          <a:p>
            <a:r>
              <a:rPr lang="ru-RU" dirty="0"/>
              <a:t>Старший воспитатель</a:t>
            </a:r>
          </a:p>
          <a:p>
            <a:r>
              <a:rPr lang="ru-RU" dirty="0"/>
              <a:t> МБДОУ д/с «</a:t>
            </a:r>
            <a:r>
              <a:rPr lang="ru-RU" dirty="0" err="1"/>
              <a:t>Сурская</a:t>
            </a:r>
            <a:r>
              <a:rPr lang="ru-RU" dirty="0"/>
              <a:t> сказка» с. Засечное Пензенского района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406" y="2093278"/>
            <a:ext cx="7746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540" y="509451"/>
            <a:ext cx="10146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д/с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сказка» с. Засечное Пензенского района Пензенской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725476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8613C-E18F-4C4A-8B01-4500BB308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8C64A5-9975-47A3-8E05-7E5C3BAB96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B38186-9BE8-4A6C-BF41-F5267100F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4" y="1083365"/>
            <a:ext cx="9406908" cy="4691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8840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582A6E-B97F-4939-A9C5-F197FE4A3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274003" cy="1060174"/>
          </a:xfrm>
        </p:spPr>
        <p:txBody>
          <a:bodyPr>
            <a:normAutofit/>
          </a:bodyPr>
          <a:lstStyle/>
          <a:p>
            <a:r>
              <a:rPr lang="ru-RU" sz="3200" b="1" dirty="0"/>
              <a:t>Формирование функциональной грамотности 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0CF1BF-D954-43C9-AF8E-D339C940D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787" y="3302637"/>
            <a:ext cx="3142568" cy="18096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372FC5-3BA2-41D3-9809-68BA20064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4" y="3281182"/>
            <a:ext cx="3086911" cy="17775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6E92F0-2982-4FAF-9F3F-D037DED7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532" y="1234697"/>
            <a:ext cx="2945953" cy="1696383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FEED937B-2D99-4A62-BEA1-9AE1241C9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V="1">
            <a:off x="4399722" y="5387848"/>
            <a:ext cx="4874281" cy="6949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BB82601-AF89-428E-893A-1389031268E7}"/>
              </a:ext>
            </a:extLst>
          </p:cNvPr>
          <p:cNvSpPr/>
          <p:nvPr/>
        </p:nvSpPr>
        <p:spPr>
          <a:xfrm>
            <a:off x="185530" y="1234697"/>
            <a:ext cx="3299792" cy="17043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err="1"/>
              <a:t>Cоздание</a:t>
            </a:r>
            <a:r>
              <a:rPr lang="ru-RU" sz="1600" dirty="0"/>
              <a:t> учебных ситуаций, инициирующих практическую деятельность детей, мотивирующих их на познавательно-активную деятельность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753B8C-B0A3-44F4-A83E-C090C6DBF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031" y="1114063"/>
            <a:ext cx="3299792" cy="17349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1D4DA4-5F1A-476E-B1A4-34EF0FED5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164" y="4868663"/>
            <a:ext cx="2371550" cy="13656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C779BA-AFE9-4320-90A9-B5EED91094CA}"/>
              </a:ext>
            </a:extLst>
          </p:cNvPr>
          <p:cNvSpPr txBox="1"/>
          <p:nvPr/>
        </p:nvSpPr>
        <p:spPr>
          <a:xfrm>
            <a:off x="4062087" y="5089809"/>
            <a:ext cx="5613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ЭФФЕКТИВНЫЕ</a:t>
            </a:r>
          </a:p>
          <a:p>
            <a:r>
              <a:rPr lang="ru-RU" dirty="0"/>
              <a:t> ПЕДАГОГИЧЕСКИЕ</a:t>
            </a:r>
          </a:p>
          <a:p>
            <a:r>
              <a:rPr lang="ru-RU" dirty="0"/>
              <a:t> ПРАКТИКИ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E8F947-2C91-4BED-AABB-A68DF4ED1DCF}"/>
              </a:ext>
            </a:extLst>
          </p:cNvPr>
          <p:cNvSpPr txBox="1"/>
          <p:nvPr/>
        </p:nvSpPr>
        <p:spPr>
          <a:xfrm>
            <a:off x="3681031" y="1215313"/>
            <a:ext cx="14105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Оценочная самостоятельность</a:t>
            </a:r>
          </a:p>
          <a:p>
            <a:r>
              <a:rPr lang="ru-RU" sz="1600" dirty="0"/>
              <a:t> дошкольников, задания </a:t>
            </a:r>
          </a:p>
          <a:p>
            <a:r>
              <a:rPr lang="ru-RU" sz="1600" dirty="0"/>
              <a:t>на само- и </a:t>
            </a:r>
            <a:r>
              <a:rPr lang="ru-RU" sz="1600" dirty="0" err="1"/>
              <a:t>взаимооценку</a:t>
            </a:r>
            <a:r>
              <a:rPr lang="ru-RU" sz="1600" dirty="0"/>
              <a:t>:</a:t>
            </a:r>
          </a:p>
          <a:p>
            <a:r>
              <a:rPr lang="ru-RU" sz="1600" dirty="0"/>
              <a:t> кейсы, ролевые игры, </a:t>
            </a:r>
          </a:p>
          <a:p>
            <a:r>
              <a:rPr lang="ru-RU" sz="1600" dirty="0"/>
              <a:t>диспуты и др.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6E7AAB-0481-45F0-BD51-08D6CB573DF5}"/>
              </a:ext>
            </a:extLst>
          </p:cNvPr>
          <p:cNvSpPr txBox="1"/>
          <p:nvPr/>
        </p:nvSpPr>
        <p:spPr>
          <a:xfrm>
            <a:off x="7361877" y="1358214"/>
            <a:ext cx="2760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Поисковая активность – задания поискового характера, учебные исследования, проекты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04C186-BA0B-45A6-9114-E01B3A87A0D2}"/>
              </a:ext>
            </a:extLst>
          </p:cNvPr>
          <p:cNvSpPr txBox="1"/>
          <p:nvPr/>
        </p:nvSpPr>
        <p:spPr>
          <a:xfrm>
            <a:off x="559558" y="3429000"/>
            <a:ext cx="29257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Приобретение опыта успешной деятельности, разрешения проблем, принятия решений, позитивного поведения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6D4C2C-B989-48F6-942C-5785E56B8EDF}"/>
              </a:ext>
            </a:extLst>
          </p:cNvPr>
          <p:cNvSpPr txBox="1"/>
          <p:nvPr/>
        </p:nvSpPr>
        <p:spPr>
          <a:xfrm>
            <a:off x="6946689" y="3384056"/>
            <a:ext cx="2574029" cy="137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1600" dirty="0"/>
              <a:t>Учение в общении, или совместное сотрудничество, задания на работу в парах и малых группах 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19F0C20-605E-4F6C-A326-B605861644AC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5183939" y="2879678"/>
            <a:ext cx="15858" cy="1988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C117E970-7C6A-49F5-B6CD-57B3049222D9}"/>
              </a:ext>
            </a:extLst>
          </p:cNvPr>
          <p:cNvCxnSpPr/>
          <p:nvPr/>
        </p:nvCxnSpPr>
        <p:spPr>
          <a:xfrm>
            <a:off x="3485322" y="2759898"/>
            <a:ext cx="1073030" cy="21087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0E174D89-7A6F-4188-A35B-E0E533916BF8}"/>
              </a:ext>
            </a:extLst>
          </p:cNvPr>
          <p:cNvCxnSpPr>
            <a:cxnSpLocks/>
          </p:cNvCxnSpPr>
          <p:nvPr/>
        </p:nvCxnSpPr>
        <p:spPr>
          <a:xfrm flipH="1">
            <a:off x="5825384" y="2759898"/>
            <a:ext cx="1431721" cy="2078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7BBCD24C-DEE2-4FF0-A033-47506A99D4EF}"/>
              </a:ext>
            </a:extLst>
          </p:cNvPr>
          <p:cNvCxnSpPr>
            <a:endCxn id="9" idx="1"/>
          </p:cNvCxnSpPr>
          <p:nvPr/>
        </p:nvCxnSpPr>
        <p:spPr>
          <a:xfrm>
            <a:off x="3485322" y="5007745"/>
            <a:ext cx="512842" cy="5437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B7FB3ADE-594F-46AF-AAD0-867AA4AD2A0A}"/>
              </a:ext>
            </a:extLst>
          </p:cNvPr>
          <p:cNvCxnSpPr/>
          <p:nvPr/>
        </p:nvCxnSpPr>
        <p:spPr>
          <a:xfrm flipH="1">
            <a:off x="6351330" y="5058734"/>
            <a:ext cx="629493" cy="492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834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2339744"/>
          </a:xfrm>
        </p:spPr>
        <p:txBody>
          <a:bodyPr/>
          <a:lstStyle/>
          <a:p>
            <a:pPr algn="ctr"/>
            <a:br>
              <a:rPr lang="ru-RU" dirty="0"/>
            </a:br>
            <a:r>
              <a:rPr lang="ru-RU" dirty="0"/>
              <a:t>Желаю всем творческих успехов и благодарю за внимание!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07067" y="5147732"/>
            <a:ext cx="7766936" cy="113379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28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D9E87F-BCEB-44EA-9A1A-C356513D6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58" y="1080053"/>
            <a:ext cx="9061621" cy="5406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71062"/>
            <a:ext cx="8596668" cy="739962"/>
          </a:xfrm>
        </p:spPr>
        <p:txBody>
          <a:bodyPr/>
          <a:lstStyle/>
          <a:p>
            <a:r>
              <a:rPr lang="ru-RU" dirty="0"/>
              <a:t>Образование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77335" y="649358"/>
            <a:ext cx="10517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8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B3A83-CB79-4BDC-8A9A-15590CED0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251792"/>
            <a:ext cx="8596668" cy="860400"/>
          </a:xfrm>
        </p:spPr>
        <p:txBody>
          <a:bodyPr/>
          <a:lstStyle/>
          <a:p>
            <a:r>
              <a:rPr lang="ru-RU" dirty="0"/>
              <a:t>Новый подход к образованию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37E9CD-0285-46B1-ABDF-18156CC68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5E46DB-A484-43E1-B90B-B34304A4B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70" y="1135383"/>
            <a:ext cx="8999833" cy="548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508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8B507-5C5B-476C-A176-255411821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74" y="543339"/>
            <a:ext cx="9356035" cy="649357"/>
          </a:xfrm>
        </p:spPr>
        <p:txBody>
          <a:bodyPr>
            <a:normAutofit/>
          </a:bodyPr>
          <a:lstStyle/>
          <a:p>
            <a:r>
              <a:rPr lang="ru-RU" sz="3200" b="1" dirty="0"/>
              <a:t>Показатели функциональной грамотности</a:t>
            </a:r>
            <a:endParaRPr lang="ru-RU"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C4CA4D-9510-4AEF-A4A5-75CB7BE78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4070" y="1338469"/>
            <a:ext cx="9077739" cy="5406887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/>
              <a:t>▪ готовность успешно взаимодействовать с изменяющимся окружающим миром, используя свои способности для совершенствования;</a:t>
            </a:r>
          </a:p>
          <a:p>
            <a:pPr>
              <a:lnSpc>
                <a:spcPct val="150000"/>
              </a:lnSpc>
            </a:pPr>
            <a:r>
              <a:rPr lang="ru-RU" dirty="0"/>
              <a:t> ▪ возможность решать различные (в т.ч. нестандартные) учебные и жизненные задачи, обладать сформированными умениями строить алгоритмы основных видов деятельности; </a:t>
            </a:r>
          </a:p>
          <a:p>
            <a:pPr>
              <a:lnSpc>
                <a:spcPct val="150000"/>
              </a:lnSpc>
            </a:pPr>
            <a:r>
              <a:rPr lang="ru-RU" dirty="0"/>
              <a:t>▪ способность строить социальные отношения в соответствии с нравственно-этическими ценностями социума, правилами партнерства и сотрудничества; </a:t>
            </a:r>
          </a:p>
          <a:p>
            <a:pPr>
              <a:lnSpc>
                <a:spcPct val="150000"/>
              </a:lnSpc>
            </a:pPr>
            <a:r>
              <a:rPr lang="ru-RU" dirty="0"/>
              <a:t>▪ совокупность рефлексивных умений, обеспечивающих оценку своей грамотности, стремление к дальнейшему образованию, самообразованию и духовному развитию; умением прогнозировать своё будущее.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80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A4FA23-C9ED-4C0D-B0B1-AA95CF0C4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30" y="132523"/>
            <a:ext cx="9342783" cy="16830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Дошкольное образование как базис формирования функциональной грамотности ребенка в условиях реализации ФГОС ДО </a:t>
            </a:r>
            <a:endParaRPr lang="ru-RU"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AD570D-66B2-4A10-B498-749259EED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3826" y="1921565"/>
            <a:ext cx="8825948" cy="4373218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/>
              <a:t>Формирование финансовой и математической грамотности детей дошкольного возраста </a:t>
            </a:r>
          </a:p>
          <a:p>
            <a:pPr>
              <a:lnSpc>
                <a:spcPct val="150000"/>
              </a:lnSpc>
            </a:pPr>
            <a:r>
              <a:rPr lang="ru-RU" dirty="0"/>
              <a:t>▪ Формирование речевой активности дошкольников</a:t>
            </a:r>
          </a:p>
          <a:p>
            <a:pPr>
              <a:lnSpc>
                <a:spcPct val="150000"/>
              </a:lnSpc>
            </a:pPr>
            <a:r>
              <a:rPr lang="ru-RU" dirty="0"/>
              <a:t> ▪ Формирование естественнонаучных представлений и основ экологической грамотности у дошкольников</a:t>
            </a:r>
          </a:p>
          <a:p>
            <a:pPr>
              <a:lnSpc>
                <a:spcPct val="150000"/>
              </a:lnSpc>
            </a:pPr>
            <a:r>
              <a:rPr lang="ru-RU" dirty="0"/>
              <a:t> ▪ Формирование социально-коммуникативной грамотности на уровне дошкольного образования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737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A42A1-4339-4815-86B0-339592299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16365C-1C1D-4C18-8013-BFB7235A9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7825" y="4527448"/>
            <a:ext cx="8596668" cy="860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DC28B11-DC3F-4847-9FC2-40682FB3C133}"/>
              </a:ext>
            </a:extLst>
          </p:cNvPr>
          <p:cNvSpPr/>
          <p:nvPr/>
        </p:nvSpPr>
        <p:spPr>
          <a:xfrm>
            <a:off x="145773" y="305159"/>
            <a:ext cx="3723861" cy="19215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Математическая </a:t>
            </a:r>
          </a:p>
          <a:p>
            <a:pPr algn="ctr"/>
            <a:r>
              <a:rPr lang="ru-RU" sz="2400" dirty="0"/>
              <a:t>грамотность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0BA2597-D76F-4288-AAD4-AF19C9EDCDBB}"/>
              </a:ext>
            </a:extLst>
          </p:cNvPr>
          <p:cNvSpPr/>
          <p:nvPr/>
        </p:nvSpPr>
        <p:spPr>
          <a:xfrm>
            <a:off x="5894698" y="305159"/>
            <a:ext cx="3723861" cy="19215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Естественнонаучная грамотность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3D88473-6C34-4409-8062-47711F3697F1}"/>
              </a:ext>
            </a:extLst>
          </p:cNvPr>
          <p:cNvSpPr/>
          <p:nvPr/>
        </p:nvSpPr>
        <p:spPr>
          <a:xfrm>
            <a:off x="3054626" y="2217777"/>
            <a:ext cx="3655081" cy="18265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Читательская грамотность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67599FA4-3BC4-4E2E-8B74-F996028DB222}"/>
              </a:ext>
            </a:extLst>
          </p:cNvPr>
          <p:cNvSpPr/>
          <p:nvPr/>
        </p:nvSpPr>
        <p:spPr>
          <a:xfrm>
            <a:off x="2867508" y="5010538"/>
            <a:ext cx="3842200" cy="16818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Глобальные компетенции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8D4C340-3212-4429-9BC6-005701897D3F}"/>
              </a:ext>
            </a:extLst>
          </p:cNvPr>
          <p:cNvCxnSpPr/>
          <p:nvPr/>
        </p:nvCxnSpPr>
        <p:spPr>
          <a:xfrm>
            <a:off x="2531165" y="2217777"/>
            <a:ext cx="768626" cy="483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6E3C609-407A-4480-8005-2C9076587F76}"/>
              </a:ext>
            </a:extLst>
          </p:cNvPr>
          <p:cNvCxnSpPr>
            <a:cxnSpLocks/>
          </p:cNvCxnSpPr>
          <p:nvPr/>
        </p:nvCxnSpPr>
        <p:spPr>
          <a:xfrm flipV="1">
            <a:off x="6096000" y="2067339"/>
            <a:ext cx="609601" cy="46382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870DC55-667C-4EB9-8ED3-D3EE7C96F5C8}"/>
              </a:ext>
            </a:extLst>
          </p:cNvPr>
          <p:cNvCxnSpPr>
            <a:stCxn id="6" idx="4"/>
          </p:cNvCxnSpPr>
          <p:nvPr/>
        </p:nvCxnSpPr>
        <p:spPr>
          <a:xfrm>
            <a:off x="4882167" y="4044358"/>
            <a:ext cx="47642" cy="966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C885E2E7-D627-4219-8296-EE5622A9CB7C}"/>
              </a:ext>
            </a:extLst>
          </p:cNvPr>
          <p:cNvCxnSpPr/>
          <p:nvPr/>
        </p:nvCxnSpPr>
        <p:spPr>
          <a:xfrm flipH="1">
            <a:off x="6255026" y="2217777"/>
            <a:ext cx="1974574" cy="3170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3F3833B-309D-4C33-B687-0B651DA46DC8}"/>
              </a:ext>
            </a:extLst>
          </p:cNvPr>
          <p:cNvCxnSpPr>
            <a:endCxn id="7" idx="1"/>
          </p:cNvCxnSpPr>
          <p:nvPr/>
        </p:nvCxnSpPr>
        <p:spPr>
          <a:xfrm>
            <a:off x="1669774" y="2226725"/>
            <a:ext cx="1760411" cy="3030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18AC30D-8A8B-411F-A087-9EBD23FEE0ED}"/>
              </a:ext>
            </a:extLst>
          </p:cNvPr>
          <p:cNvCxnSpPr>
            <a:cxnSpLocks/>
            <a:stCxn id="4" idx="6"/>
            <a:endCxn id="5" idx="2"/>
          </p:cNvCxnSpPr>
          <p:nvPr/>
        </p:nvCxnSpPr>
        <p:spPr>
          <a:xfrm>
            <a:off x="3869634" y="1265942"/>
            <a:ext cx="2025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688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C2705-FB1B-4EDB-BC3E-F6D81B4F6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8" y="344558"/>
            <a:ext cx="8796925" cy="1404730"/>
          </a:xfrm>
        </p:spPr>
        <p:txBody>
          <a:bodyPr/>
          <a:lstStyle/>
          <a:p>
            <a:r>
              <a:rPr lang="ru-RU" b="1" u="sng" dirty="0"/>
              <a:t>Читательская грамотность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456C30-8FD2-4CB6-BBEE-D369959E5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026" y="1484243"/>
            <a:ext cx="9713844" cy="3903605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ru-RU" dirty="0"/>
              <a:t>▪ способность человека понимать и использовать письменные тексты, </a:t>
            </a:r>
          </a:p>
          <a:p>
            <a:pPr>
              <a:lnSpc>
                <a:spcPct val="200000"/>
              </a:lnSpc>
            </a:pPr>
            <a:r>
              <a:rPr lang="ru-RU" dirty="0"/>
              <a:t>▪ размышлять о них и заниматься чтением для того, чтобы достигать своих целей, </a:t>
            </a:r>
          </a:p>
          <a:p>
            <a:pPr>
              <a:lnSpc>
                <a:spcPct val="200000"/>
              </a:lnSpc>
            </a:pPr>
            <a:r>
              <a:rPr lang="ru-RU" dirty="0"/>
              <a:t>▪ расширять свои знания и возможности, </a:t>
            </a:r>
          </a:p>
          <a:p>
            <a:pPr>
              <a:lnSpc>
                <a:spcPct val="200000"/>
              </a:lnSpc>
            </a:pPr>
            <a:r>
              <a:rPr lang="ru-RU" dirty="0"/>
              <a:t>▪ участвовать в социальной жизни</a:t>
            </a:r>
          </a:p>
          <a:p>
            <a:pPr>
              <a:lnSpc>
                <a:spcPct val="200000"/>
              </a:lnSpc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E2BBAC-3A63-420E-B20E-D37492EB1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0382" y="2759094"/>
            <a:ext cx="2955236" cy="4219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4751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8ECDC-F4F7-4487-B477-1E1F04D1C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424071"/>
            <a:ext cx="8995707" cy="1457738"/>
          </a:xfrm>
        </p:spPr>
        <p:txBody>
          <a:bodyPr/>
          <a:lstStyle/>
          <a:p>
            <a:r>
              <a:rPr lang="ru-RU" b="1" u="sng" dirty="0"/>
              <a:t>Естественнонаучная грамотность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19FFC3-3769-4C99-A111-C52346AAF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4313" y="1550504"/>
            <a:ext cx="8889690" cy="3837344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dirty="0"/>
              <a:t>способность человека использовать естественнонаучные знания, выявлять проблемы и делать обоснованные выводы, необходимые для понимания окружающего мира и тех изменений, которые вносит в него деятельность человека, и для принятия соответствующих решений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BC4C6D-293B-4DB2-8175-7A6967EE2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96" y="4578627"/>
            <a:ext cx="10966165" cy="145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759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40E9A-2F40-4CE9-8256-5EA1AC6A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70" y="357810"/>
            <a:ext cx="8849933" cy="1205948"/>
          </a:xfrm>
        </p:spPr>
        <p:txBody>
          <a:bodyPr>
            <a:normAutofit fontScale="90000"/>
          </a:bodyPr>
          <a:lstStyle/>
          <a:p>
            <a:r>
              <a:rPr lang="ru-RU" b="1" u="sng" dirty="0"/>
              <a:t>Математическая грамотность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915F27-93C5-4E63-8D8A-77B388668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8052" y="1285461"/>
            <a:ext cx="8955951" cy="410238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dirty="0"/>
              <a:t>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 заинтересованному и мыслящему гражданину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3884BC-8C24-4EB4-828F-E156C43C8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622" y="4276672"/>
            <a:ext cx="5118756" cy="25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421589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560</TotalTime>
  <Words>391</Words>
  <Application>Microsoft Office PowerPoint</Application>
  <PresentationFormat>Широкоэкранный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Book Antiqua</vt:lpstr>
      <vt:lpstr>Times New Roman</vt:lpstr>
      <vt:lpstr>Trebuchet MS</vt:lpstr>
      <vt:lpstr>Wingdings 3</vt:lpstr>
      <vt:lpstr>Аспект</vt:lpstr>
      <vt:lpstr>«Формирование функциональной грамотности детей дошкольного возраста»</vt:lpstr>
      <vt:lpstr>Образование</vt:lpstr>
      <vt:lpstr>Новый подход к образованию</vt:lpstr>
      <vt:lpstr>Показатели функциональной грамотности</vt:lpstr>
      <vt:lpstr>Дошкольное образование как базис формирования функциональной грамотности ребенка в условиях реализации ФГОС ДО </vt:lpstr>
      <vt:lpstr>Презентация PowerPoint</vt:lpstr>
      <vt:lpstr>Читательская грамотность </vt:lpstr>
      <vt:lpstr>Естественнонаучная грамотность  </vt:lpstr>
      <vt:lpstr>Математическая грамотность  </vt:lpstr>
      <vt:lpstr>Презентация PowerPoint</vt:lpstr>
      <vt:lpstr>Формирование функциональной грамотности </vt:lpstr>
      <vt:lpstr> Желаю всем творческих успехов и благодарю за внимание!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 сказка</dc:title>
  <dc:creator>Наташа</dc:creator>
  <cp:lastModifiedBy>User</cp:lastModifiedBy>
  <cp:revision>29</cp:revision>
  <dcterms:created xsi:type="dcterms:W3CDTF">2022-05-23T17:12:27Z</dcterms:created>
  <dcterms:modified xsi:type="dcterms:W3CDTF">2022-08-25T14:27:03Z</dcterms:modified>
</cp:coreProperties>
</file>