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59" r:id="rId3"/>
    <p:sldId id="261" r:id="rId4"/>
    <p:sldId id="273" r:id="rId5"/>
    <p:sldId id="275" r:id="rId6"/>
    <p:sldId id="271" r:id="rId7"/>
    <p:sldId id="272" r:id="rId8"/>
    <p:sldId id="270" r:id="rId9"/>
    <p:sldId id="266" r:id="rId10"/>
    <p:sldId id="277" r:id="rId11"/>
    <p:sldId id="265" r:id="rId12"/>
    <p:sldId id="278" r:id="rId13"/>
    <p:sldId id="279" r:id="rId14"/>
    <p:sldId id="283" r:id="rId15"/>
    <p:sldId id="282" r:id="rId16"/>
    <p:sldId id="285" r:id="rId17"/>
    <p:sldId id="287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7304" autoAdjust="0"/>
  </p:normalViewPr>
  <p:slideViewPr>
    <p:cSldViewPr>
      <p:cViewPr varScale="1">
        <p:scale>
          <a:sx n="64" d="100"/>
          <a:sy n="64" d="100"/>
        </p:scale>
        <p:origin x="-6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234486-8CCF-41EF-A6A3-A3E278EF3F7D}" type="datetimeFigureOut">
              <a:rPr lang="ru-RU" smtClean="0"/>
              <a:t>19.03.2023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CD39B7-BD7A-4E8A-B5D9-49ADDA1BFE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11672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Дети поют песню.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CD39B7-BD7A-4E8A-B5D9-49ADDA1BFEA6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31879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base"/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Мы научились: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pPr lvl="0" fontAlgn="base"/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работать над собой, стали  более дисциплинированными;</a:t>
            </a:r>
            <a:endParaRPr lang="ru-RU" dirty="0">
              <a:effectLst/>
            </a:endParaRPr>
          </a:p>
          <a:p>
            <a:pPr lvl="0" fontAlgn="base"/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составлять вопросы для анкеты и проводить анкетирование;</a:t>
            </a:r>
            <a:endParaRPr lang="ru-RU" dirty="0">
              <a:effectLst/>
            </a:endParaRPr>
          </a:p>
          <a:p>
            <a:pPr lvl="0" fontAlgn="base"/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отбирать нужный материал в различных источниках;</a:t>
            </a:r>
            <a:endParaRPr lang="ru-RU" dirty="0">
              <a:effectLst/>
            </a:endParaRPr>
          </a:p>
          <a:p>
            <a:pPr lvl="0" fontAlgn="base"/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формулировать и задавать вопросы во время бесед;</a:t>
            </a:r>
            <a:endParaRPr lang="ru-RU" dirty="0">
              <a:effectLst/>
            </a:endParaRPr>
          </a:p>
          <a:p>
            <a:pPr lvl="0" fontAlgn="base"/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работать в группе;</a:t>
            </a:r>
            <a:endParaRPr lang="ru-RU" dirty="0">
              <a:effectLst/>
            </a:endParaRPr>
          </a:p>
          <a:p>
            <a:pPr lvl="0" fontAlgn="base"/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работать с берестой.</a:t>
            </a:r>
            <a:endParaRPr lang="ru-RU" dirty="0">
              <a:effectLst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CD39B7-BD7A-4E8A-B5D9-49ADDA1BFEA6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54249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CD39B7-BD7A-4E8A-B5D9-49ADDA1BFEA6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542492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400" b="0" dirty="0">
                <a:latin typeface="Times New Roman" pitchFamily="18" charset="0"/>
                <a:cs typeface="Times New Roman" pitchFamily="18" charset="0"/>
              </a:rPr>
              <a:t>Мы заняли 3 место </a:t>
            </a:r>
            <a:r>
              <a:rPr lang="ru-RU" sz="1400" b="0" baseline="0" dirty="0">
                <a:latin typeface="Times New Roman" pitchFamily="18" charset="0"/>
                <a:cs typeface="Times New Roman" pitchFamily="18" charset="0"/>
              </a:rPr>
              <a:t>в областном конкурсе </a:t>
            </a:r>
            <a:r>
              <a:rPr lang="ru-RU" sz="1400" b="0" kern="1200" dirty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«В гости к Буквице», </a:t>
            </a:r>
          </a:p>
          <a:p>
            <a:r>
              <a:rPr lang="ru-RU" sz="1400" b="0" dirty="0">
                <a:latin typeface="Times New Roman" pitchFamily="18" charset="0"/>
                <a:cs typeface="Times New Roman" pitchFamily="18" charset="0"/>
              </a:rPr>
              <a:t>Подготовили и провели внеклассное мероприятие </a:t>
            </a:r>
            <a:r>
              <a:rPr lang="ru-RU" sz="1400" b="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"Берёза – символ России»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b="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Собрали</a:t>
            </a:r>
            <a:r>
              <a:rPr lang="ru-RU" sz="1400" b="0" baseline="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пословицы, поговорки, загадки и приметы о березе, и составили сборник </a:t>
            </a:r>
            <a:r>
              <a:rPr lang="ru-RU" sz="1400" b="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«Белоствольная берёзка»</a:t>
            </a:r>
          </a:p>
          <a:p>
            <a:endParaRPr lang="ru-RU" sz="1200" b="1" dirty="0">
              <a:solidFill>
                <a:srgbClr val="0070C0"/>
              </a:solidFill>
            </a:endParaRPr>
          </a:p>
          <a:p>
            <a:pPr algn="ctr" fontAlgn="base"/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CD39B7-BD7A-4E8A-B5D9-49ADDA1BFEA6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542492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400" b="0" dirty="0">
                <a:latin typeface="Times New Roman" pitchFamily="18" charset="0"/>
                <a:cs typeface="Times New Roman" pitchFamily="18" charset="0"/>
              </a:rPr>
              <a:t>Мы познакомились с целебными</a:t>
            </a:r>
            <a:r>
              <a:rPr lang="ru-RU" sz="1400" b="0" baseline="0" dirty="0">
                <a:latin typeface="Times New Roman" pitchFamily="18" charset="0"/>
                <a:cs typeface="Times New Roman" pitchFamily="18" charset="0"/>
              </a:rPr>
              <a:t> напитками, которые нам дарит береза.</a:t>
            </a:r>
          </a:p>
          <a:p>
            <a:r>
              <a:rPr lang="ru-RU" sz="1400" b="0" baseline="0" dirty="0">
                <a:latin typeface="Times New Roman" pitchFamily="18" charset="0"/>
                <a:cs typeface="Times New Roman" pitchFamily="18" charset="0"/>
              </a:rPr>
              <a:t>Это вкусный и богатый витаминами березовый сок</a:t>
            </a:r>
          </a:p>
          <a:p>
            <a:r>
              <a:rPr lang="ru-RU" sz="1400" b="0" baseline="0" dirty="0">
                <a:latin typeface="Times New Roman" pitchFamily="18" charset="0"/>
                <a:cs typeface="Times New Roman" pitchFamily="18" charset="0"/>
              </a:rPr>
              <a:t>И чай из чаги, которая растет на березах и дарит нам бодрость и здоровье.</a:t>
            </a:r>
          </a:p>
          <a:p>
            <a:endParaRPr lang="ru-RU" sz="1400" b="0" baseline="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0" baseline="0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400" b="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b="1" dirty="0">
              <a:solidFill>
                <a:srgbClr val="0070C0"/>
              </a:solidFill>
            </a:endParaRPr>
          </a:p>
          <a:p>
            <a:pPr algn="ctr" fontAlgn="base"/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CD39B7-BD7A-4E8A-B5D9-49ADDA1BFEA6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542492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b="1" dirty="0">
              <a:solidFill>
                <a:srgbClr val="0070C0"/>
              </a:solidFill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CD39B7-BD7A-4E8A-B5D9-49ADDA1BFEA6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542492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b="1" dirty="0">
              <a:solidFill>
                <a:srgbClr val="0070C0"/>
              </a:solidFill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CD39B7-BD7A-4E8A-B5D9-49ADDA1BFEA6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542492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b="1" dirty="0">
              <a:solidFill>
                <a:srgbClr val="0070C0"/>
              </a:solidFill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CD39B7-BD7A-4E8A-B5D9-49ADDA1BFEA6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54249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ru-RU" dirty="0"/>
              <a:t>Красавицей русских лесов называют люди березу. А кто может усомниться в этом? Стройная, с тонкими поникшими ветвями и нарядной листвой, она всегда вызывает восхищение и радость. С давних пор служила береза символом Руси.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pPr lvl="0"/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Почему в России слово «береза» используют в качестве названия географических объектов;</a:t>
            </a:r>
            <a:endParaRPr lang="ru-RU" dirty="0">
              <a:effectLst/>
            </a:endParaRPr>
          </a:p>
          <a:p>
            <a:pPr lvl="0"/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какие свойства, какую силу имеет это дерево, воспеваемое как «символ России» в произведениях русских писателей и поэтов, художников и композиторов, в народном фольклоре;</a:t>
            </a:r>
            <a:endParaRPr lang="ru-RU" dirty="0">
              <a:effectLst/>
            </a:endParaRPr>
          </a:p>
          <a:p>
            <a:pPr lvl="0"/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за что население нашей страны ценит и прославляет «белоствольную красавицу».</a:t>
            </a:r>
            <a:endParaRPr lang="ru-RU" dirty="0">
              <a:effectLst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CD39B7-BD7A-4E8A-B5D9-49ADDA1BFEA6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19354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Определив эти вопросы, мы решили организовать информационную исследовательскую работу главная </a:t>
            </a:r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цель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которой:</a:t>
            </a:r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Узнать, за что русские люди с благодарностью относятся к березе.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Для достижения цели, мы поставили перед собой следующие</a:t>
            </a:r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задачи: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Собрать информацию о березе, как растении.</a:t>
            </a:r>
          </a:p>
          <a:p>
            <a:pPr lvl="0"/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Оценить  значимость берёзы для человека.</a:t>
            </a:r>
          </a:p>
          <a:p>
            <a:pPr lvl="0"/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Выяснить историю происхождения названия села «Берёзово».</a:t>
            </a:r>
          </a:p>
          <a:p>
            <a:pPr lvl="0"/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Собрать загадки, пословицы и поговорки, рисунки о березе и на основе собранного материала создать сборник «Белоствольная красавица».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CD39B7-BD7A-4E8A-B5D9-49ADDA1BFEA6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53842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Определили </a:t>
            </a:r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источники информации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анкетирование,</a:t>
            </a:r>
            <a:r>
              <a:rPr lang="ru-RU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школьный музей, библиотеки, беседы с учителями, встречи с жителями села, Интернет ресурсы, справочники и энциклопедии.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CD39B7-BD7A-4E8A-B5D9-49ADDA1BFEA6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01595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Анкетирование показало, что 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мы не имеем достаточных знаний о березе, как растении; о её полезных свойствах; об истории происхождения названия нашего села. </a:t>
            </a:r>
          </a:p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Поэтому</a:t>
            </a:r>
            <a:r>
              <a:rPr lang="ru-RU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решили организовать групповую работу по сбору материалов </a:t>
            </a:r>
          </a:p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CD39B7-BD7A-4E8A-B5D9-49ADDA1BFEA6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98161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Группа «Литераторы» посетив библиотеку, узнали об истории происхождения слова «береза».</a:t>
            </a:r>
            <a:r>
              <a:rPr lang="ru-RU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</a:p>
          <a:p>
            <a:r>
              <a:rPr lang="ru-RU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-Это очень древнее слово и в разных источниках имеет разное толкование.</a:t>
            </a:r>
          </a:p>
          <a:p>
            <a:r>
              <a:rPr lang="ru-RU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Ребята из группы «Историки» выясняли историю происхождения названия нашего села. </a:t>
            </a:r>
          </a:p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Ребята из группы «Географы и Биологи» в ходе встреч с учителями географии и биологии узнали о многообразии видов и ореоле распространения березы, об основных параметрах дерева.</a:t>
            </a:r>
          </a:p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Медики и экологи собрали материал о берёзе, как о лекаре, целительнице; выяснили взаимосвязи между  берёзой  и человеком.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CD39B7-BD7A-4E8A-B5D9-49ADDA1BFEA6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52429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В ходе совместной работы провели конкурс сочинений и рисунков, приняли участие в областном конкурсе «В гости к Буквице», посетили Музей сказки, где </a:t>
            </a:r>
            <a:r>
              <a:rPr lang="ru-RU" baseline="0" dirty="0"/>
              <a:t>во время мастер-классе Новосибирского художника ………………научились  изготовлять оберег «Солнышко» из бересты,</a:t>
            </a:r>
            <a:r>
              <a:rPr lang="ru-RU" dirty="0"/>
              <a:t> собирали пословицы и поговорки, загадки и приметы, составляли </a:t>
            </a:r>
            <a:r>
              <a:rPr lang="ru-RU" dirty="0" err="1"/>
              <a:t>синквейны</a:t>
            </a:r>
            <a:r>
              <a:rPr lang="ru-RU" dirty="0"/>
              <a:t>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CD39B7-BD7A-4E8A-B5D9-49ADDA1BFEA6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8554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Оказывается: </a:t>
            </a:r>
          </a:p>
          <a:p>
            <a:r>
              <a:rPr lang="ru-RU" dirty="0"/>
              <a:t>Береза самое распространенное лиственное дерево на</a:t>
            </a:r>
            <a:r>
              <a:rPr lang="ru-RU" baseline="0" dirty="0"/>
              <a:t> нашей планете;</a:t>
            </a:r>
          </a:p>
          <a:p>
            <a:r>
              <a:rPr lang="ru-RU" baseline="0" dirty="0"/>
              <a:t>В мире существует около 120 видов берез</a:t>
            </a:r>
          </a:p>
          <a:p>
            <a:r>
              <a:rPr lang="ru-RU" baseline="0" dirty="0"/>
              <a:t>В России насчитывают около 65 видов берез</a:t>
            </a:r>
          </a:p>
          <a:p>
            <a:r>
              <a:rPr lang="ru-RU" baseline="0" dirty="0"/>
              <a:t>Самые распространенные виды: Береза </a:t>
            </a:r>
            <a:r>
              <a:rPr lang="ru-RU" baseline="0" dirty="0" err="1"/>
              <a:t>повислая</a:t>
            </a:r>
            <a:r>
              <a:rPr lang="ru-RU" baseline="0" dirty="0"/>
              <a:t> бородавчатая и береза белая или китайская.</a:t>
            </a:r>
          </a:p>
          <a:p>
            <a:r>
              <a:rPr lang="ru-RU" baseline="0" dirty="0"/>
              <a:t>Это цветочное растение</a:t>
            </a:r>
          </a:p>
          <a:p>
            <a:r>
              <a:rPr lang="ru-RU" baseline="0" dirty="0"/>
              <a:t>Соцветия березы – сережки</a:t>
            </a:r>
          </a:p>
          <a:p>
            <a:r>
              <a:rPr lang="ru-RU" baseline="0" dirty="0"/>
              <a:t>Древние предки - 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папоротники, </a:t>
            </a:r>
          </a:p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близкие родственники – липа, ольха, лещина, граб.</a:t>
            </a:r>
            <a:endParaRPr lang="ru-RU" baseline="0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CD39B7-BD7A-4E8A-B5D9-49ADDA1BFEA6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80993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наше село возникло в 1931 году, на пустыре, как 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Маслянинский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свиносовхоз. </a:t>
            </a:r>
          </a:p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После Великой Отечественной войны свиноводческое хозяйство преобразовали в Конезавод 66. </a:t>
            </a:r>
          </a:p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конце 1958 года конный завод преобразовали в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Легостаевский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молочно-льноводческий совхоз. </a:t>
            </a:r>
          </a:p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А в 1962 году на собрании, депутатами, было принято решение переименовать хозяйство в совхоз  Березовский. </a:t>
            </a:r>
          </a:p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Название села, было определено:</a:t>
            </a:r>
          </a:p>
          <a:p>
            <a:pPr lvl="0"/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местоположением – на берегу небольшой речки «Каменка», среди березовых лесов;</a:t>
            </a:r>
            <a:endParaRPr lang="ru-RU" dirty="0">
              <a:effectLst/>
            </a:endParaRPr>
          </a:p>
          <a:p>
            <a:pPr lvl="0"/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условиями проживания – березы давали жилье, тепло, продукты питания, мебель, лекарство для людей и домашних животных.</a:t>
            </a:r>
            <a:endParaRPr lang="ru-RU" dirty="0">
              <a:effectLst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CD39B7-BD7A-4E8A-B5D9-49ADDA1BFEA6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54249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19.03.2023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19.03.2023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3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3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stihi.ru/avtor/toma010554stop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10" Type="http://schemas.openxmlformats.org/officeDocument/2006/relationships/image" Target="../media/image10.pn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3.jpeg"/><Relationship Id="rId7" Type="http://schemas.openxmlformats.org/officeDocument/2006/relationships/image" Target="../media/image1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Relationship Id="rId9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2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2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fsd.multiurok.ru/html/2017/10/30/s_59f6a6c693181/img_s724763_3_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18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88640"/>
            <a:ext cx="7772400" cy="2592288"/>
          </a:xfrm>
        </p:spPr>
        <p:txBody>
          <a:bodyPr>
            <a:normAutofit/>
          </a:bodyPr>
          <a:lstStyle/>
          <a:p>
            <a:r>
              <a:rPr lang="ru-RU" sz="4800" b="1" dirty="0">
                <a:solidFill>
                  <a:srgbClr val="0070C0"/>
                </a:solidFill>
              </a:rPr>
              <a:t>Символ России </a:t>
            </a:r>
            <a:br>
              <a:rPr lang="ru-RU" sz="4800" b="1" dirty="0">
                <a:solidFill>
                  <a:srgbClr val="0070C0"/>
                </a:solidFill>
              </a:rPr>
            </a:br>
            <a:r>
              <a:rPr lang="ru-RU" sz="4800" b="1" dirty="0" smtClean="0">
                <a:solidFill>
                  <a:srgbClr val="0070C0"/>
                </a:solidFill>
              </a:rPr>
              <a:t>5в </a:t>
            </a:r>
            <a:r>
              <a:rPr lang="ru-RU" sz="4800" b="1" dirty="0">
                <a:solidFill>
                  <a:srgbClr val="0070C0"/>
                </a:solidFill>
              </a:rPr>
              <a:t>названии нашего села</a:t>
            </a:r>
            <a:r>
              <a:rPr lang="ru-RU" b="1" dirty="0">
                <a:solidFill>
                  <a:srgbClr val="0070C0"/>
                </a:solidFill>
              </a:rPr>
              <a:t/>
            </a:r>
            <a:br>
              <a:rPr lang="ru-RU" b="1" dirty="0">
                <a:solidFill>
                  <a:srgbClr val="0070C0"/>
                </a:solidFill>
              </a:rPr>
            </a:br>
            <a:r>
              <a:rPr lang="ru-RU" sz="2400" b="1" dirty="0">
                <a:solidFill>
                  <a:srgbClr val="0070C0"/>
                </a:solidFill>
              </a:rPr>
              <a:t>исследовательская работа с элементами творчества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5229200"/>
            <a:ext cx="7200800" cy="1296143"/>
          </a:xfrm>
        </p:spPr>
        <p:txBody>
          <a:bodyPr>
            <a:normAutofit fontScale="77500" lnSpcReduction="20000"/>
          </a:bodyPr>
          <a:lstStyle/>
          <a:p>
            <a:pPr algn="r"/>
            <a:r>
              <a:rPr lang="ru-RU" sz="2000" b="1" dirty="0">
                <a:solidFill>
                  <a:srgbClr val="0070C0"/>
                </a:solidFill>
              </a:rPr>
              <a:t>Авторы: учащиеся 3 класса</a:t>
            </a:r>
          </a:p>
          <a:p>
            <a:pPr algn="r"/>
            <a:r>
              <a:rPr lang="ru-RU" sz="2000" b="1" dirty="0">
                <a:solidFill>
                  <a:srgbClr val="0070C0"/>
                </a:solidFill>
              </a:rPr>
              <a:t>МБОУ Березовская СОШ</a:t>
            </a:r>
          </a:p>
          <a:p>
            <a:pPr algn="r"/>
            <a:endParaRPr lang="ru-RU" sz="2000" b="1" dirty="0">
              <a:solidFill>
                <a:srgbClr val="0070C0"/>
              </a:solidFill>
            </a:endParaRPr>
          </a:p>
          <a:p>
            <a:r>
              <a:rPr lang="ru-RU" sz="2000" b="1" dirty="0">
                <a:solidFill>
                  <a:srgbClr val="0070C0"/>
                </a:solidFill>
              </a:rPr>
              <a:t>с. Березово</a:t>
            </a:r>
          </a:p>
          <a:p>
            <a:r>
              <a:rPr lang="ru-RU" sz="2000" b="1" dirty="0">
                <a:solidFill>
                  <a:srgbClr val="0070C0"/>
                </a:solidFill>
              </a:rPr>
              <a:t>2023 </a:t>
            </a:r>
          </a:p>
        </p:txBody>
      </p:sp>
      <p:pic>
        <p:nvPicPr>
          <p:cNvPr id="5" name="Рисунок 4" descr="C:\Users\Татьяна\AppData\Local\Microsoft\Windows\INetCache\Content.Word\IMG-20220616-WA0030.jpe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420888"/>
            <a:ext cx="5292090" cy="259228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699522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s://krot.info/uploads/posts/2020-10/1603677283_11-p-fon-berezi-dlya-prezentatsii-1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61" y="7536"/>
            <a:ext cx="9151871" cy="6863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3528" y="24901"/>
            <a:ext cx="7056784" cy="4555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endParaRPr lang="ru-RU" sz="4000" b="1" dirty="0">
              <a:solidFill>
                <a:srgbClr val="0070C0"/>
              </a:solidFill>
              <a:latin typeface="+mj-lt"/>
            </a:endParaRPr>
          </a:p>
          <a:p>
            <a:pPr algn="ctr" fontAlgn="base"/>
            <a:r>
              <a:rPr lang="ru-RU" sz="4000" b="1" dirty="0">
                <a:solidFill>
                  <a:srgbClr val="0070C0"/>
                </a:solidFill>
                <a:latin typeface="+mj-lt"/>
              </a:rPr>
              <a:t>Мы узнали…</a:t>
            </a:r>
          </a:p>
          <a:p>
            <a:pPr algn="ctr" fontAlgn="base"/>
            <a:endParaRPr lang="ru-RU" sz="4000" b="1" dirty="0">
              <a:solidFill>
                <a:srgbClr val="0070C0"/>
              </a:solidFill>
              <a:latin typeface="+mj-lt"/>
            </a:endParaRPr>
          </a:p>
          <a:p>
            <a:pPr marL="342900" indent="-342900" fontAlgn="base">
              <a:buFont typeface="Wingdings" pitchFamily="2" charset="2"/>
              <a:buChar char="Ø"/>
            </a:pPr>
            <a:r>
              <a:rPr lang="ru-RU" sz="2400" b="1" dirty="0">
                <a:solidFill>
                  <a:srgbClr val="0070C0"/>
                </a:solidFill>
                <a:latin typeface="+mj-lt"/>
              </a:rPr>
              <a:t>1931 год – образование свиноводческой фермы;</a:t>
            </a:r>
          </a:p>
          <a:p>
            <a:pPr marL="342900" indent="-342900" fontAlgn="base">
              <a:buFont typeface="Wingdings" pitchFamily="2" charset="2"/>
              <a:buChar char="Ø"/>
            </a:pPr>
            <a:r>
              <a:rPr lang="ru-RU" sz="2400" b="1" dirty="0">
                <a:solidFill>
                  <a:srgbClr val="0070C0"/>
                </a:solidFill>
                <a:latin typeface="+mj-lt"/>
              </a:rPr>
              <a:t>1945 – 1946 г – Конезавод 66;</a:t>
            </a:r>
          </a:p>
          <a:p>
            <a:pPr marL="342900" indent="-342900" fontAlgn="base">
              <a:buFont typeface="Wingdings" pitchFamily="2" charset="2"/>
              <a:buChar char="Ø"/>
            </a:pPr>
            <a:r>
              <a:rPr lang="ru-RU" sz="2400" b="1" dirty="0">
                <a:solidFill>
                  <a:srgbClr val="0070C0"/>
                </a:solidFill>
                <a:latin typeface="+mj-lt"/>
              </a:rPr>
              <a:t>1962 год – образование совхоза «Березовский».</a:t>
            </a:r>
          </a:p>
          <a:p>
            <a:pPr algn="ctr" fontAlgn="base"/>
            <a:endParaRPr lang="ru-RU" sz="4000" b="1" dirty="0">
              <a:solidFill>
                <a:srgbClr val="0070C0"/>
              </a:solidFill>
              <a:latin typeface="+mj-lt"/>
            </a:endParaRPr>
          </a:p>
          <a:p>
            <a:pPr algn="ctr" fontAlgn="base"/>
            <a:endParaRPr lang="ru-RU" sz="4000" b="1" dirty="0">
              <a:solidFill>
                <a:srgbClr val="0070C0"/>
              </a:solidFill>
              <a:latin typeface="+mj-lt"/>
            </a:endParaRPr>
          </a:p>
          <a:p>
            <a:pPr algn="ctr" fontAlgn="base"/>
            <a:endParaRPr lang="ru-RU" dirty="0"/>
          </a:p>
        </p:txBody>
      </p:sp>
      <p:pic>
        <p:nvPicPr>
          <p:cNvPr id="6" name="Рисунок 5" descr="C:\Users\Татьяна\Desktop\фотки\IMG-20230310-WA0021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4756" y="3645024"/>
            <a:ext cx="3594328" cy="23762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013417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s://krot.info/uploads/posts/2020-10/1603677283_11-p-fon-berezi-dlya-prezentatsii-1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-99392"/>
            <a:ext cx="9151871" cy="6863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67544" y="404664"/>
            <a:ext cx="6696744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4000" b="1" dirty="0">
                <a:solidFill>
                  <a:srgbClr val="0070C0"/>
                </a:solidFill>
                <a:latin typeface="+mj-lt"/>
              </a:rPr>
              <a:t>Мы научились</a:t>
            </a:r>
          </a:p>
          <a:p>
            <a:pPr algn="ctr" fontAlgn="base"/>
            <a:endParaRPr lang="ru-RU" sz="900" b="1" dirty="0">
              <a:solidFill>
                <a:srgbClr val="0070C0"/>
              </a:solidFill>
              <a:latin typeface="+mj-lt"/>
            </a:endParaRPr>
          </a:p>
          <a:p>
            <a:pPr algn="ctr" fontAlgn="base"/>
            <a:endParaRPr lang="ru-RU" sz="900" b="1" dirty="0">
              <a:solidFill>
                <a:srgbClr val="0070C0"/>
              </a:solidFill>
              <a:latin typeface="+mj-lt"/>
            </a:endParaRPr>
          </a:p>
          <a:p>
            <a:pPr algn="ctr" fontAlgn="base"/>
            <a:endParaRPr lang="ru-RU" sz="900" b="1" dirty="0">
              <a:solidFill>
                <a:srgbClr val="0070C0"/>
              </a:solidFill>
              <a:latin typeface="+mj-lt"/>
            </a:endParaRPr>
          </a:p>
          <a:p>
            <a:pPr algn="ctr" fontAlgn="base"/>
            <a:endParaRPr lang="ru-RU" sz="900" b="1" dirty="0">
              <a:solidFill>
                <a:srgbClr val="0070C0"/>
              </a:solidFill>
              <a:latin typeface="+mj-lt"/>
            </a:endParaRPr>
          </a:p>
          <a:p>
            <a:pPr algn="ctr" fontAlgn="base"/>
            <a:endParaRPr lang="ru-RU" sz="900" b="1" dirty="0">
              <a:solidFill>
                <a:srgbClr val="0070C0"/>
              </a:solidFill>
              <a:latin typeface="+mj-lt"/>
            </a:endParaRPr>
          </a:p>
          <a:p>
            <a:pPr marL="285750" lvl="0" indent="-285750" fontAlgn="base">
              <a:buFont typeface="Wingdings" pitchFamily="2" charset="2"/>
              <a:buChar char="Ø"/>
            </a:pPr>
            <a:r>
              <a:rPr lang="ru-RU" sz="2400" b="1" dirty="0">
                <a:solidFill>
                  <a:srgbClr val="0070C0"/>
                </a:solidFill>
              </a:rPr>
              <a:t>работать над собой, стали  более дисциплинированными;</a:t>
            </a:r>
          </a:p>
          <a:p>
            <a:pPr marL="285750" lvl="0" indent="-285750" fontAlgn="base">
              <a:buFont typeface="Wingdings" pitchFamily="2" charset="2"/>
              <a:buChar char="Ø"/>
            </a:pPr>
            <a:r>
              <a:rPr lang="ru-RU" sz="2400" b="1" dirty="0">
                <a:solidFill>
                  <a:srgbClr val="0070C0"/>
                </a:solidFill>
              </a:rPr>
              <a:t>составлять вопросы для анкеты и проводить анкетирование;</a:t>
            </a:r>
          </a:p>
          <a:p>
            <a:pPr marL="285750" lvl="0" indent="-285750" fontAlgn="base">
              <a:buFont typeface="Wingdings" pitchFamily="2" charset="2"/>
              <a:buChar char="Ø"/>
            </a:pPr>
            <a:r>
              <a:rPr lang="ru-RU" sz="2400" b="1" dirty="0">
                <a:solidFill>
                  <a:srgbClr val="0070C0"/>
                </a:solidFill>
              </a:rPr>
              <a:t>отбирать нужный материал в различных источниках;</a:t>
            </a:r>
          </a:p>
          <a:p>
            <a:pPr marL="285750" lvl="0" indent="-285750" fontAlgn="base">
              <a:buFont typeface="Wingdings" pitchFamily="2" charset="2"/>
              <a:buChar char="Ø"/>
            </a:pPr>
            <a:r>
              <a:rPr lang="ru-RU" sz="2400" b="1" dirty="0">
                <a:solidFill>
                  <a:srgbClr val="0070C0"/>
                </a:solidFill>
              </a:rPr>
              <a:t>формулировать и задавать вопросы во время бесед;</a:t>
            </a:r>
          </a:p>
          <a:p>
            <a:pPr marL="285750" lvl="0" indent="-285750" fontAlgn="base">
              <a:buFont typeface="Wingdings" pitchFamily="2" charset="2"/>
              <a:buChar char="Ø"/>
            </a:pPr>
            <a:r>
              <a:rPr lang="ru-RU" sz="2400" b="1" dirty="0">
                <a:solidFill>
                  <a:srgbClr val="0070C0"/>
                </a:solidFill>
              </a:rPr>
              <a:t>работать в группе;</a:t>
            </a:r>
          </a:p>
          <a:p>
            <a:pPr marL="285750" lvl="0" indent="-285750" fontAlgn="base">
              <a:buFont typeface="Wingdings" pitchFamily="2" charset="2"/>
              <a:buChar char="Ø"/>
            </a:pPr>
            <a:r>
              <a:rPr lang="ru-RU" sz="2400" b="1" dirty="0">
                <a:solidFill>
                  <a:srgbClr val="0070C0"/>
                </a:solidFill>
              </a:rPr>
              <a:t>работать с берестой.</a:t>
            </a:r>
          </a:p>
          <a:p>
            <a:pPr algn="ctr" fontAlgn="base"/>
            <a:endParaRPr lang="ru-RU" dirty="0"/>
          </a:p>
        </p:txBody>
      </p:sp>
      <p:pic>
        <p:nvPicPr>
          <p:cNvPr id="7" name="Picture 4" descr="C:\Users\Татьяна\Desktop\фотки\IMG-20230310-WA0026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959" r="11154" b="14020"/>
          <a:stretch/>
        </p:blipFill>
        <p:spPr bwMode="auto">
          <a:xfrm>
            <a:off x="440279" y="332656"/>
            <a:ext cx="1324973" cy="13681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2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8" name="Рисунок 7" descr="C:\Users\Татьяна\Desktop\фотки\IMG-20230312-WA0002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4344111"/>
            <a:ext cx="1625724" cy="19652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2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179909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s://krot.info/uploads/posts/2020-10/1603677283_11-p-fon-berezi-dlya-prezentatsii-1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30" y="-99392"/>
            <a:ext cx="9151871" cy="6863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55576" y="404664"/>
            <a:ext cx="6102424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4000" b="1" dirty="0">
                <a:solidFill>
                  <a:srgbClr val="0070C0"/>
                </a:solidFill>
                <a:latin typeface="+mj-lt"/>
              </a:rPr>
              <a:t>Мы выяснили</a:t>
            </a:r>
          </a:p>
          <a:p>
            <a:pPr algn="ctr" fontAlgn="base"/>
            <a:endParaRPr lang="ru-RU" sz="4000" b="1" dirty="0">
              <a:solidFill>
                <a:srgbClr val="0070C0"/>
              </a:solidFill>
              <a:latin typeface="+mj-lt"/>
            </a:endParaRPr>
          </a:p>
          <a:p>
            <a:pPr algn="ctr" fontAlgn="base"/>
            <a:endParaRPr lang="ru-RU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535" y="1327408"/>
            <a:ext cx="6502400" cy="3096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Рисунок 7" descr="https://rodinkam.net/wp-content/uploads/2021/06/img_16238906308876-1-1024x576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725144"/>
            <a:ext cx="1913890" cy="133069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https://pic.rutubelist.ru/video/68/ab/68ab5054574abfed2719fe58227dd538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4725147"/>
            <a:ext cx="1983740" cy="131889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149" name="Picture 5" descr="https://avatars.mds.yandex.net/i?id=4658e26a5dc7bcbde0924b0a2eeb3718d846e5a1-8133404-images-thumbs&amp;n=13&amp;exp=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7876" y="4725144"/>
            <a:ext cx="1937824" cy="133069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4013417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s://krot.info/uploads/posts/2020-10/1603677283_11-p-fon-berezi-dlya-prezentatsii-1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871" y="0"/>
            <a:ext cx="9151871" cy="6863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11560" y="404664"/>
            <a:ext cx="6624736" cy="82791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4000" b="1" dirty="0">
                <a:solidFill>
                  <a:srgbClr val="0070C0"/>
                </a:solidFill>
                <a:latin typeface="+mj-lt"/>
              </a:rPr>
              <a:t>Мы создали</a:t>
            </a:r>
          </a:p>
          <a:p>
            <a:pPr fontAlgn="base"/>
            <a:endParaRPr lang="ru-RU" sz="2400" b="1" dirty="0">
              <a:solidFill>
                <a:srgbClr val="0070C0"/>
              </a:solidFill>
              <a:latin typeface="+mj-lt"/>
            </a:endParaRPr>
          </a:p>
          <a:p>
            <a:pPr fontAlgn="base"/>
            <a:endParaRPr lang="ru-RU" sz="2400" b="1" dirty="0">
              <a:solidFill>
                <a:srgbClr val="0070C0"/>
              </a:solidFill>
              <a:latin typeface="+mj-lt"/>
            </a:endParaRPr>
          </a:p>
          <a:p>
            <a:pPr fontAlgn="base"/>
            <a:endParaRPr lang="ru-RU" sz="2400" b="1" dirty="0">
              <a:solidFill>
                <a:srgbClr val="0070C0"/>
              </a:solidFill>
              <a:latin typeface="+mj-lt"/>
            </a:endParaRPr>
          </a:p>
          <a:p>
            <a:pPr fontAlgn="base"/>
            <a:endParaRPr lang="ru-RU" sz="2400" b="1" dirty="0">
              <a:solidFill>
                <a:srgbClr val="0070C0"/>
              </a:solidFill>
              <a:latin typeface="+mj-lt"/>
            </a:endParaRPr>
          </a:p>
          <a:p>
            <a:pPr fontAlgn="base"/>
            <a:endParaRPr lang="ru-RU" sz="2400" b="1" dirty="0">
              <a:solidFill>
                <a:srgbClr val="0070C0"/>
              </a:solidFill>
              <a:latin typeface="+mj-lt"/>
            </a:endParaRPr>
          </a:p>
          <a:p>
            <a:pPr fontAlgn="base"/>
            <a:endParaRPr lang="ru-RU" sz="2400" b="1" dirty="0">
              <a:solidFill>
                <a:srgbClr val="0070C0"/>
              </a:solidFill>
              <a:latin typeface="+mj-lt"/>
            </a:endParaRPr>
          </a:p>
          <a:p>
            <a:pPr fontAlgn="base"/>
            <a:r>
              <a:rPr lang="ru-RU" sz="2400" b="1" dirty="0">
                <a:solidFill>
                  <a:srgbClr val="0070C0"/>
                </a:solidFill>
                <a:latin typeface="+mj-lt"/>
              </a:rPr>
              <a:t>Букву «Б» из бересты</a:t>
            </a:r>
          </a:p>
          <a:p>
            <a:pPr algn="r" fontAlgn="base"/>
            <a:r>
              <a:rPr lang="ru-RU" sz="2000" b="1" dirty="0">
                <a:solidFill>
                  <a:srgbClr val="0070C0"/>
                </a:solidFill>
              </a:rPr>
              <a:t>  Подготовили и провели</a:t>
            </a:r>
          </a:p>
          <a:p>
            <a:pPr algn="r" fontAlgn="base"/>
            <a:r>
              <a:rPr lang="ru-RU" sz="2000" b="1" dirty="0">
                <a:solidFill>
                  <a:srgbClr val="0070C0"/>
                </a:solidFill>
              </a:rPr>
              <a:t> внеклассное мероприятие </a:t>
            </a:r>
          </a:p>
          <a:p>
            <a:pPr algn="r" fontAlgn="base"/>
            <a:r>
              <a:rPr lang="ru-RU" sz="2000" b="1" dirty="0">
                <a:solidFill>
                  <a:srgbClr val="0070C0"/>
                </a:solidFill>
              </a:rPr>
              <a:t>"Берёза – символ России» </a:t>
            </a:r>
          </a:p>
          <a:p>
            <a:pPr algn="ctr" fontAlgn="base"/>
            <a:endParaRPr lang="ru-RU" sz="2000" b="1" dirty="0">
              <a:solidFill>
                <a:srgbClr val="0070C0"/>
              </a:solidFill>
              <a:latin typeface="+mj-lt"/>
            </a:endParaRPr>
          </a:p>
          <a:p>
            <a:pPr algn="ctr" fontAlgn="base"/>
            <a:endParaRPr lang="ru-RU" sz="2000" b="1" dirty="0">
              <a:solidFill>
                <a:srgbClr val="0070C0"/>
              </a:solidFill>
              <a:latin typeface="+mj-lt"/>
            </a:endParaRPr>
          </a:p>
          <a:p>
            <a:pPr algn="ctr" fontAlgn="base"/>
            <a:endParaRPr lang="ru-RU" sz="2200" b="1" dirty="0">
              <a:solidFill>
                <a:srgbClr val="0070C0"/>
              </a:solidFill>
              <a:latin typeface="+mj-lt"/>
            </a:endParaRPr>
          </a:p>
          <a:p>
            <a:pPr fontAlgn="base"/>
            <a:r>
              <a:rPr lang="ru-RU" sz="2200" b="1" dirty="0">
                <a:solidFill>
                  <a:srgbClr val="0070C0"/>
                </a:solidFill>
                <a:latin typeface="+mj-lt"/>
                <a:cs typeface="Times New Roman" pitchFamily="18" charset="0"/>
              </a:rPr>
              <a:t>        </a:t>
            </a:r>
          </a:p>
          <a:p>
            <a:pPr fontAlgn="base"/>
            <a:r>
              <a:rPr lang="ru-RU" sz="2200" b="1" dirty="0">
                <a:solidFill>
                  <a:srgbClr val="0070C0"/>
                </a:solidFill>
                <a:latin typeface="+mj-lt"/>
                <a:cs typeface="Times New Roman" pitchFamily="18" charset="0"/>
              </a:rPr>
              <a:t>  Составили сборник </a:t>
            </a:r>
          </a:p>
          <a:p>
            <a:pPr fontAlgn="base"/>
            <a:r>
              <a:rPr lang="ru-RU" sz="2200" b="1" dirty="0">
                <a:solidFill>
                  <a:srgbClr val="0070C0"/>
                </a:solidFill>
                <a:latin typeface="+mj-lt"/>
                <a:cs typeface="Times New Roman" pitchFamily="18" charset="0"/>
              </a:rPr>
              <a:t>          «Белоствольная берёзка»</a:t>
            </a:r>
          </a:p>
          <a:p>
            <a:pPr fontAlgn="base"/>
            <a:endParaRPr lang="ru-RU" sz="2400" b="1" dirty="0">
              <a:solidFill>
                <a:srgbClr val="0070C0"/>
              </a:solidFill>
            </a:endParaRPr>
          </a:p>
          <a:p>
            <a:pPr fontAlgn="base"/>
            <a:endParaRPr lang="ru-RU" sz="2400" b="1" dirty="0">
              <a:solidFill>
                <a:srgbClr val="0070C0"/>
              </a:solidFill>
            </a:endParaRPr>
          </a:p>
          <a:p>
            <a:pPr fontAlgn="base"/>
            <a:endParaRPr lang="ru-RU" sz="2400" b="1" dirty="0">
              <a:solidFill>
                <a:srgbClr val="0070C0"/>
              </a:solidFill>
            </a:endParaRPr>
          </a:p>
          <a:p>
            <a:pPr fontAlgn="base"/>
            <a:endParaRPr lang="ru-RU" sz="2400" b="1" dirty="0">
              <a:solidFill>
                <a:srgbClr val="0070C0"/>
              </a:solidFill>
            </a:endParaRPr>
          </a:p>
          <a:p>
            <a:pPr fontAlgn="base"/>
            <a:endParaRPr lang="ru-RU" sz="2400" b="1" dirty="0">
              <a:solidFill>
                <a:srgbClr val="0070C0"/>
              </a:solidFill>
            </a:endParaRPr>
          </a:p>
          <a:p>
            <a:pPr algn="ctr" fontAlgn="base"/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268760"/>
            <a:ext cx="2116287" cy="158721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5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7" name="Рисунок 6" descr="C:\Users\Татьяна\AppData\Local\Microsoft\Windows\INetCache\Content.Word\1644906179265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1268761"/>
            <a:ext cx="3312368" cy="21631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5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DFE66653-5D52-4A13-879F-D76B6052AB1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5400000">
            <a:off x="903369" y="3979477"/>
            <a:ext cx="2008670" cy="14898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894915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s://krot.info/uploads/posts/2020-10/1603677283_11-p-fon-berezi-dlya-prezentatsii-1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871" y="0"/>
            <a:ext cx="9151871" cy="6863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11560" y="404664"/>
            <a:ext cx="6624736" cy="86177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4000" b="1" dirty="0">
                <a:solidFill>
                  <a:srgbClr val="0070C0"/>
                </a:solidFill>
                <a:latin typeface="+mj-lt"/>
              </a:rPr>
              <a:t>Нам понравился</a:t>
            </a:r>
          </a:p>
          <a:p>
            <a:pPr algn="ctr" fontAlgn="base"/>
            <a:endParaRPr lang="ru-RU" sz="4000" b="1" dirty="0">
              <a:solidFill>
                <a:srgbClr val="0070C0"/>
              </a:solidFill>
              <a:latin typeface="+mj-lt"/>
            </a:endParaRPr>
          </a:p>
          <a:p>
            <a:pPr algn="ctr" fontAlgn="base"/>
            <a:endParaRPr lang="ru-RU" sz="4000" b="1" dirty="0">
              <a:solidFill>
                <a:srgbClr val="0070C0"/>
              </a:solidFill>
              <a:latin typeface="+mj-lt"/>
            </a:endParaRPr>
          </a:p>
          <a:p>
            <a:pPr algn="ctr" fontAlgn="base"/>
            <a:endParaRPr lang="ru-RU" sz="4000" b="1" dirty="0">
              <a:solidFill>
                <a:srgbClr val="0070C0"/>
              </a:solidFill>
              <a:latin typeface="+mj-lt"/>
            </a:endParaRPr>
          </a:p>
          <a:p>
            <a:pPr fontAlgn="base"/>
            <a:r>
              <a:rPr lang="ru-RU" sz="2800" b="1" dirty="0">
                <a:solidFill>
                  <a:srgbClr val="0070C0"/>
                </a:solidFill>
                <a:latin typeface="+mj-lt"/>
                <a:cs typeface="Times New Roman" pitchFamily="18" charset="0"/>
              </a:rPr>
              <a:t>березовый  сок                     чай     из чаги</a:t>
            </a:r>
          </a:p>
          <a:p>
            <a:pPr fontAlgn="base"/>
            <a:endParaRPr lang="ru-RU" sz="2800" b="1" dirty="0">
              <a:solidFill>
                <a:srgbClr val="0070C0"/>
              </a:solidFill>
              <a:latin typeface="+mj-lt"/>
              <a:cs typeface="Times New Roman" pitchFamily="18" charset="0"/>
            </a:endParaRPr>
          </a:p>
          <a:p>
            <a:pPr algn="ctr" fontAlgn="base"/>
            <a:endParaRPr lang="ru-RU" sz="4000" b="1" dirty="0">
              <a:solidFill>
                <a:srgbClr val="0070C0"/>
              </a:solidFill>
              <a:latin typeface="+mj-lt"/>
            </a:endParaRPr>
          </a:p>
          <a:p>
            <a:pPr fontAlgn="base"/>
            <a:endParaRPr lang="ru-RU" sz="2400" b="1" dirty="0">
              <a:solidFill>
                <a:srgbClr val="0070C0"/>
              </a:solidFill>
              <a:latin typeface="+mj-lt"/>
            </a:endParaRPr>
          </a:p>
          <a:p>
            <a:pPr fontAlgn="base"/>
            <a:endParaRPr lang="ru-RU" sz="2400" b="1" dirty="0">
              <a:solidFill>
                <a:srgbClr val="0070C0"/>
              </a:solidFill>
              <a:latin typeface="+mj-lt"/>
            </a:endParaRPr>
          </a:p>
          <a:p>
            <a:pPr fontAlgn="base"/>
            <a:endParaRPr lang="ru-RU" sz="2400" b="1" dirty="0">
              <a:solidFill>
                <a:srgbClr val="0070C0"/>
              </a:solidFill>
              <a:latin typeface="+mj-lt"/>
            </a:endParaRPr>
          </a:p>
          <a:p>
            <a:pPr fontAlgn="base"/>
            <a:endParaRPr lang="ru-RU" sz="2400" b="1" dirty="0">
              <a:solidFill>
                <a:srgbClr val="0070C0"/>
              </a:solidFill>
              <a:latin typeface="+mj-lt"/>
            </a:endParaRPr>
          </a:p>
          <a:p>
            <a:pPr fontAlgn="base"/>
            <a:endParaRPr lang="ru-RU" sz="2400" b="1" dirty="0">
              <a:solidFill>
                <a:srgbClr val="0070C0"/>
              </a:solidFill>
              <a:latin typeface="+mj-lt"/>
            </a:endParaRPr>
          </a:p>
          <a:p>
            <a:pPr algn="ctr" fontAlgn="base"/>
            <a:endParaRPr lang="ru-RU" sz="2000" b="1" dirty="0">
              <a:solidFill>
                <a:srgbClr val="0070C0"/>
              </a:solidFill>
              <a:latin typeface="+mj-lt"/>
            </a:endParaRPr>
          </a:p>
          <a:p>
            <a:pPr algn="ctr" fontAlgn="base"/>
            <a:endParaRPr lang="ru-RU" sz="2000" b="1" dirty="0">
              <a:solidFill>
                <a:srgbClr val="0070C0"/>
              </a:solidFill>
              <a:latin typeface="+mj-lt"/>
            </a:endParaRPr>
          </a:p>
          <a:p>
            <a:pPr fontAlgn="base"/>
            <a:endParaRPr lang="ru-RU" sz="2400" b="1" dirty="0">
              <a:solidFill>
                <a:srgbClr val="0070C0"/>
              </a:solidFill>
            </a:endParaRPr>
          </a:p>
          <a:p>
            <a:pPr fontAlgn="base"/>
            <a:endParaRPr lang="ru-RU" sz="2400" b="1" dirty="0">
              <a:solidFill>
                <a:srgbClr val="0070C0"/>
              </a:solidFill>
            </a:endParaRPr>
          </a:p>
          <a:p>
            <a:pPr fontAlgn="base"/>
            <a:endParaRPr lang="ru-RU" sz="2400" b="1" dirty="0">
              <a:solidFill>
                <a:srgbClr val="0070C0"/>
              </a:solidFill>
            </a:endParaRPr>
          </a:p>
          <a:p>
            <a:pPr fontAlgn="base"/>
            <a:endParaRPr lang="ru-RU" sz="2400" b="1" dirty="0">
              <a:solidFill>
                <a:srgbClr val="0070C0"/>
              </a:solidFill>
            </a:endParaRPr>
          </a:p>
          <a:p>
            <a:pPr fontAlgn="base"/>
            <a:endParaRPr lang="ru-RU" sz="2400" b="1" dirty="0">
              <a:solidFill>
                <a:srgbClr val="0070C0"/>
              </a:solidFill>
            </a:endParaRPr>
          </a:p>
          <a:p>
            <a:pPr algn="ctr" fontAlgn="base"/>
            <a:endParaRPr lang="ru-RU" dirty="0"/>
          </a:p>
        </p:txBody>
      </p:sp>
      <p:sp>
        <p:nvSpPr>
          <p:cNvPr id="5" name="Стрелка вниз 4"/>
          <p:cNvSpPr/>
          <p:nvPr/>
        </p:nvSpPr>
        <p:spPr>
          <a:xfrm>
            <a:off x="1691680" y="1340768"/>
            <a:ext cx="432048" cy="122413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>
            <a:off x="5436096" y="1279747"/>
            <a:ext cx="432048" cy="122413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 descr="https://about-tea.ru/wp-content/uploads/a/a/6/aa6ed71ebc12e68e2ca8891644f63cd4.jpe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11" b="6427"/>
          <a:stretch/>
        </p:blipFill>
        <p:spPr bwMode="auto">
          <a:xfrm>
            <a:off x="4644008" y="3662624"/>
            <a:ext cx="2323978" cy="214263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670487"/>
            <a:ext cx="3087156" cy="20604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4038961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s://krot.info/uploads/posts/2020-10/1603677283_11-p-fon-berezi-dlya-prezentatsii-1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871" y="0"/>
            <a:ext cx="9151871" cy="6863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11560" y="404664"/>
            <a:ext cx="6624736" cy="89255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4000" b="1" dirty="0">
                <a:solidFill>
                  <a:srgbClr val="0070C0"/>
                </a:solidFill>
                <a:latin typeface="+mj-lt"/>
              </a:rPr>
              <a:t>Вывод</a:t>
            </a:r>
          </a:p>
          <a:p>
            <a:pPr fontAlgn="base"/>
            <a:endParaRPr lang="ru-RU" sz="2400" b="1" dirty="0">
              <a:solidFill>
                <a:srgbClr val="0070C0"/>
              </a:solidFill>
              <a:latin typeface="+mj-lt"/>
            </a:endParaRPr>
          </a:p>
          <a:p>
            <a:pPr fontAlgn="base"/>
            <a:endParaRPr lang="ru-RU" sz="2400" b="1" dirty="0">
              <a:solidFill>
                <a:srgbClr val="0070C0"/>
              </a:solidFill>
              <a:latin typeface="+mj-lt"/>
            </a:endParaRPr>
          </a:p>
          <a:p>
            <a:pPr fontAlgn="base"/>
            <a:endParaRPr lang="ru-RU" sz="2400" b="1" dirty="0">
              <a:solidFill>
                <a:srgbClr val="0070C0"/>
              </a:solidFill>
              <a:latin typeface="+mj-lt"/>
            </a:endParaRPr>
          </a:p>
          <a:p>
            <a:pPr fontAlgn="base"/>
            <a:endParaRPr lang="ru-RU" sz="2400" b="1" dirty="0">
              <a:solidFill>
                <a:srgbClr val="0070C0"/>
              </a:solidFill>
              <a:latin typeface="+mj-lt"/>
            </a:endParaRPr>
          </a:p>
          <a:p>
            <a:pPr fontAlgn="base"/>
            <a:endParaRPr lang="ru-RU" sz="2400" b="1" dirty="0">
              <a:solidFill>
                <a:srgbClr val="0070C0"/>
              </a:solidFill>
              <a:latin typeface="+mj-lt"/>
            </a:endParaRPr>
          </a:p>
          <a:p>
            <a:pPr fontAlgn="base"/>
            <a:endParaRPr lang="ru-RU" sz="2400" b="1" dirty="0">
              <a:solidFill>
                <a:srgbClr val="0070C0"/>
              </a:solidFill>
              <a:latin typeface="+mj-lt"/>
            </a:endParaRPr>
          </a:p>
          <a:p>
            <a:pPr fontAlgn="base"/>
            <a:endParaRPr lang="ru-RU" sz="2400" b="1" dirty="0">
              <a:solidFill>
                <a:srgbClr val="0070C0"/>
              </a:solidFill>
              <a:latin typeface="+mj-lt"/>
            </a:endParaRPr>
          </a:p>
          <a:p>
            <a:pPr fontAlgn="base"/>
            <a:endParaRPr lang="ru-RU" sz="2400" b="1" dirty="0">
              <a:solidFill>
                <a:srgbClr val="0070C0"/>
              </a:solidFill>
              <a:latin typeface="+mj-lt"/>
            </a:endParaRPr>
          </a:p>
          <a:p>
            <a:pPr fontAlgn="base"/>
            <a:endParaRPr lang="ru-RU" sz="2400" b="1" dirty="0">
              <a:solidFill>
                <a:srgbClr val="0070C0"/>
              </a:solidFill>
              <a:latin typeface="+mj-lt"/>
            </a:endParaRPr>
          </a:p>
          <a:p>
            <a:pPr algn="just" fontAlgn="base"/>
            <a:r>
              <a:rPr lang="ru-RU" sz="2800" b="1" dirty="0">
                <a:solidFill>
                  <a:srgbClr val="0070C0"/>
                </a:solidFill>
                <a:latin typeface="+mj-lt"/>
              </a:rPr>
              <a:t>Русские люди с благодарностью относятся к березе за её </a:t>
            </a:r>
            <a:r>
              <a:rPr lang="ru-RU" sz="3200" b="1" i="1" dirty="0">
                <a:solidFill>
                  <a:srgbClr val="0070C0"/>
                </a:solidFill>
                <a:latin typeface="+mj-lt"/>
              </a:rPr>
              <a:t>ПОЛЕЗНЫЕ СВОЙСТВА</a:t>
            </a:r>
            <a:r>
              <a:rPr lang="ru-RU" sz="2800" b="1" dirty="0">
                <a:solidFill>
                  <a:srgbClr val="0070C0"/>
                </a:solidFill>
                <a:latin typeface="+mj-lt"/>
              </a:rPr>
              <a:t>: она и кормит, и одевает, и согревает, и лечит. </a:t>
            </a:r>
          </a:p>
          <a:p>
            <a:pPr algn="ctr" fontAlgn="base"/>
            <a:endParaRPr lang="ru-RU" sz="2000" b="1" dirty="0">
              <a:solidFill>
                <a:srgbClr val="0070C0"/>
              </a:solidFill>
              <a:latin typeface="+mj-lt"/>
            </a:endParaRPr>
          </a:p>
          <a:p>
            <a:pPr algn="ctr" fontAlgn="base"/>
            <a:endParaRPr lang="ru-RU" sz="2000" b="1" dirty="0">
              <a:solidFill>
                <a:srgbClr val="0070C0"/>
              </a:solidFill>
              <a:latin typeface="+mj-lt"/>
            </a:endParaRPr>
          </a:p>
          <a:p>
            <a:pPr algn="ctr" fontAlgn="base"/>
            <a:endParaRPr lang="ru-RU" sz="2000" b="1" dirty="0">
              <a:solidFill>
                <a:srgbClr val="0070C0"/>
              </a:solidFill>
              <a:latin typeface="+mj-lt"/>
            </a:endParaRPr>
          </a:p>
          <a:p>
            <a:pPr fontAlgn="base"/>
            <a:endParaRPr lang="ru-RU" sz="2400" b="1" dirty="0">
              <a:solidFill>
                <a:srgbClr val="0070C0"/>
              </a:solidFill>
            </a:endParaRPr>
          </a:p>
          <a:p>
            <a:pPr fontAlgn="base"/>
            <a:endParaRPr lang="ru-RU" sz="2400" b="1" dirty="0">
              <a:solidFill>
                <a:srgbClr val="0070C0"/>
              </a:solidFill>
            </a:endParaRPr>
          </a:p>
          <a:p>
            <a:pPr fontAlgn="base"/>
            <a:endParaRPr lang="ru-RU" sz="2400" b="1" dirty="0">
              <a:solidFill>
                <a:srgbClr val="0070C0"/>
              </a:solidFill>
            </a:endParaRPr>
          </a:p>
          <a:p>
            <a:pPr fontAlgn="base"/>
            <a:endParaRPr lang="ru-RU" sz="2400" b="1" dirty="0">
              <a:solidFill>
                <a:srgbClr val="0070C0"/>
              </a:solidFill>
            </a:endParaRPr>
          </a:p>
          <a:p>
            <a:pPr fontAlgn="base"/>
            <a:endParaRPr lang="ru-RU" sz="2400" b="1" dirty="0">
              <a:solidFill>
                <a:srgbClr val="0070C0"/>
              </a:solidFill>
            </a:endParaRPr>
          </a:p>
          <a:p>
            <a:pPr algn="ctr" fontAlgn="base"/>
            <a:endParaRPr lang="ru-RU" dirty="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237"/>
          <a:stretch/>
        </p:blipFill>
        <p:spPr bwMode="auto">
          <a:xfrm>
            <a:off x="1434277" y="1293142"/>
            <a:ext cx="5001804" cy="28083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4038961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s://krot.info/uploads/posts/2020-10/1603677283_11-p-fon-berezi-dlya-prezentatsii-1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188640"/>
            <a:ext cx="9151871" cy="6863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11560" y="404664"/>
            <a:ext cx="6624736" cy="80637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endParaRPr lang="ru-RU" sz="2400" b="1" dirty="0">
              <a:solidFill>
                <a:srgbClr val="0070C0"/>
              </a:solidFill>
              <a:latin typeface="+mj-lt"/>
            </a:endParaRPr>
          </a:p>
          <a:p>
            <a:pPr fontAlgn="base"/>
            <a:r>
              <a:rPr lang="ru-RU" sz="2400" b="1" dirty="0">
                <a:solidFill>
                  <a:srgbClr val="0070C0"/>
                </a:solidFill>
                <a:latin typeface="+mj-lt"/>
              </a:rPr>
              <a:t>Авторы работы</a:t>
            </a:r>
          </a:p>
          <a:p>
            <a:endParaRPr lang="ru-RU" sz="2400" b="1" dirty="0">
              <a:solidFill>
                <a:srgbClr val="0070C0"/>
              </a:solidFill>
              <a:latin typeface="+mj-lt"/>
            </a:endParaRPr>
          </a:p>
          <a:p>
            <a:r>
              <a:rPr lang="ru-RU" b="1" dirty="0">
                <a:solidFill>
                  <a:srgbClr val="0070C0"/>
                </a:solidFill>
              </a:rPr>
              <a:t>Биологи и  географы:  </a:t>
            </a:r>
            <a:r>
              <a:rPr lang="ru-RU" b="1" dirty="0" err="1">
                <a:solidFill>
                  <a:srgbClr val="0070C0"/>
                </a:solidFill>
              </a:rPr>
              <a:t>Винокурова</a:t>
            </a:r>
            <a:r>
              <a:rPr lang="ru-RU" b="1" dirty="0">
                <a:solidFill>
                  <a:srgbClr val="0070C0"/>
                </a:solidFill>
              </a:rPr>
              <a:t> Мария</a:t>
            </a:r>
          </a:p>
          <a:p>
            <a:r>
              <a:rPr lang="ru-RU" b="1" dirty="0">
                <a:solidFill>
                  <a:srgbClr val="0070C0"/>
                </a:solidFill>
              </a:rPr>
              <a:t>                                          </a:t>
            </a:r>
            <a:r>
              <a:rPr lang="ru-RU" b="1" dirty="0" err="1">
                <a:solidFill>
                  <a:srgbClr val="0070C0"/>
                </a:solidFill>
              </a:rPr>
              <a:t>Мартыменко</a:t>
            </a:r>
            <a:r>
              <a:rPr lang="ru-RU" b="1" dirty="0">
                <a:solidFill>
                  <a:srgbClr val="0070C0"/>
                </a:solidFill>
              </a:rPr>
              <a:t> Данил</a:t>
            </a:r>
          </a:p>
          <a:p>
            <a:r>
              <a:rPr lang="ru-RU" b="1" dirty="0">
                <a:solidFill>
                  <a:srgbClr val="0070C0"/>
                </a:solidFill>
              </a:rPr>
              <a:t>                                          Кирикова Снежана </a:t>
            </a:r>
          </a:p>
          <a:p>
            <a:endParaRPr lang="ru-RU" b="1" dirty="0">
              <a:solidFill>
                <a:srgbClr val="0070C0"/>
              </a:solidFill>
            </a:endParaRPr>
          </a:p>
          <a:p>
            <a:r>
              <a:rPr lang="ru-RU" b="1" dirty="0">
                <a:solidFill>
                  <a:srgbClr val="0070C0"/>
                </a:solidFill>
              </a:rPr>
              <a:t>Историки:   Гусельников Александр</a:t>
            </a:r>
          </a:p>
          <a:p>
            <a:r>
              <a:rPr lang="ru-RU" b="1" dirty="0">
                <a:solidFill>
                  <a:srgbClr val="0070C0"/>
                </a:solidFill>
              </a:rPr>
              <a:t>                      Митина Анжелика</a:t>
            </a:r>
          </a:p>
          <a:p>
            <a:r>
              <a:rPr lang="ru-RU" b="1" dirty="0">
                <a:solidFill>
                  <a:srgbClr val="0070C0"/>
                </a:solidFill>
              </a:rPr>
              <a:t>                      Митина Злата </a:t>
            </a:r>
          </a:p>
          <a:p>
            <a:endParaRPr lang="ru-RU" b="1" dirty="0">
              <a:solidFill>
                <a:srgbClr val="0070C0"/>
              </a:solidFill>
            </a:endParaRPr>
          </a:p>
          <a:p>
            <a:r>
              <a:rPr lang="ru-RU" b="1" dirty="0">
                <a:solidFill>
                  <a:srgbClr val="0070C0"/>
                </a:solidFill>
              </a:rPr>
              <a:t>Медики и экологи:        </a:t>
            </a:r>
            <a:r>
              <a:rPr lang="ru-RU" b="1" dirty="0" err="1">
                <a:solidFill>
                  <a:srgbClr val="0070C0"/>
                </a:solidFill>
              </a:rPr>
              <a:t>Катасова</a:t>
            </a:r>
            <a:r>
              <a:rPr lang="ru-RU" b="1" dirty="0">
                <a:solidFill>
                  <a:srgbClr val="0070C0"/>
                </a:solidFill>
              </a:rPr>
              <a:t> Ольга</a:t>
            </a:r>
          </a:p>
          <a:p>
            <a:r>
              <a:rPr lang="ru-RU" b="1" dirty="0">
                <a:solidFill>
                  <a:srgbClr val="0070C0"/>
                </a:solidFill>
              </a:rPr>
              <a:t>                                           </a:t>
            </a:r>
            <a:r>
              <a:rPr lang="ru-RU" b="1" dirty="0" err="1">
                <a:solidFill>
                  <a:srgbClr val="0070C0"/>
                </a:solidFill>
              </a:rPr>
              <a:t>Кальбфлейш</a:t>
            </a:r>
            <a:r>
              <a:rPr lang="ru-RU" b="1" dirty="0">
                <a:solidFill>
                  <a:srgbClr val="0070C0"/>
                </a:solidFill>
              </a:rPr>
              <a:t> Ярослав</a:t>
            </a:r>
          </a:p>
          <a:p>
            <a:r>
              <a:rPr lang="ru-RU" b="1" dirty="0">
                <a:solidFill>
                  <a:srgbClr val="0070C0"/>
                </a:solidFill>
              </a:rPr>
              <a:t>                                           Медков Артем </a:t>
            </a:r>
          </a:p>
          <a:p>
            <a:endParaRPr lang="ru-RU" b="1" dirty="0">
              <a:solidFill>
                <a:srgbClr val="0070C0"/>
              </a:solidFill>
              <a:latin typeface="+mj-lt"/>
            </a:endParaRPr>
          </a:p>
          <a:p>
            <a:r>
              <a:rPr lang="ru-RU" b="1" dirty="0">
                <a:solidFill>
                  <a:srgbClr val="0070C0"/>
                </a:solidFill>
              </a:rPr>
              <a:t>Литераторы:    Муравьева Анна</a:t>
            </a:r>
          </a:p>
          <a:p>
            <a:r>
              <a:rPr lang="ru-RU" b="1" dirty="0">
                <a:solidFill>
                  <a:srgbClr val="0070C0"/>
                </a:solidFill>
              </a:rPr>
              <a:t>                            </a:t>
            </a:r>
            <a:r>
              <a:rPr lang="ru-RU" b="1" dirty="0" err="1">
                <a:solidFill>
                  <a:srgbClr val="0070C0"/>
                </a:solidFill>
              </a:rPr>
              <a:t>Плескачева</a:t>
            </a:r>
            <a:r>
              <a:rPr lang="ru-RU" b="1" dirty="0">
                <a:solidFill>
                  <a:srgbClr val="0070C0"/>
                </a:solidFill>
              </a:rPr>
              <a:t> Елена</a:t>
            </a:r>
          </a:p>
          <a:p>
            <a:r>
              <a:rPr lang="ru-RU" b="1" dirty="0">
                <a:solidFill>
                  <a:srgbClr val="0070C0"/>
                </a:solidFill>
              </a:rPr>
              <a:t>                            Костина Лариса </a:t>
            </a:r>
          </a:p>
          <a:p>
            <a:pPr algn="ctr" fontAlgn="base"/>
            <a:endParaRPr lang="ru-RU" b="1" dirty="0">
              <a:solidFill>
                <a:srgbClr val="0070C0"/>
              </a:solidFill>
              <a:latin typeface="+mj-lt"/>
            </a:endParaRPr>
          </a:p>
          <a:p>
            <a:pPr algn="ctr" fontAlgn="base"/>
            <a:endParaRPr lang="ru-RU" sz="2000" b="1" dirty="0">
              <a:solidFill>
                <a:srgbClr val="0070C0"/>
              </a:solidFill>
              <a:latin typeface="+mj-lt"/>
            </a:endParaRPr>
          </a:p>
          <a:p>
            <a:pPr fontAlgn="base"/>
            <a:endParaRPr lang="ru-RU" sz="2400" b="1" dirty="0">
              <a:solidFill>
                <a:srgbClr val="0070C0"/>
              </a:solidFill>
            </a:endParaRPr>
          </a:p>
          <a:p>
            <a:pPr fontAlgn="base"/>
            <a:endParaRPr lang="ru-RU" sz="2400" b="1" dirty="0">
              <a:solidFill>
                <a:srgbClr val="0070C0"/>
              </a:solidFill>
            </a:endParaRPr>
          </a:p>
          <a:p>
            <a:pPr fontAlgn="base"/>
            <a:endParaRPr lang="ru-RU" sz="2400" b="1" dirty="0">
              <a:solidFill>
                <a:srgbClr val="0070C0"/>
              </a:solidFill>
            </a:endParaRPr>
          </a:p>
          <a:p>
            <a:pPr fontAlgn="base"/>
            <a:endParaRPr lang="ru-RU" sz="2400" b="1" dirty="0">
              <a:solidFill>
                <a:srgbClr val="0070C0"/>
              </a:solidFill>
            </a:endParaRPr>
          </a:p>
          <a:p>
            <a:pPr fontAlgn="base"/>
            <a:endParaRPr lang="ru-RU" sz="2400" b="1" dirty="0">
              <a:solidFill>
                <a:srgbClr val="0070C0"/>
              </a:solidFill>
            </a:endParaRPr>
          </a:p>
          <a:p>
            <a:pPr algn="ctr" fontAlgn="base"/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A147DEC7-05C7-427B-BCDC-A89F1582F85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64088" y="1211600"/>
            <a:ext cx="1214826" cy="12364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28FDDC7A-FCDA-4C9F-945A-CFEF6ABB7B3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0800000" flipV="1">
            <a:off x="5343502" y="3737028"/>
            <a:ext cx="1408513" cy="10679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A548A751-1134-4EEB-8FDB-B0433669E21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43502" y="2620872"/>
            <a:ext cx="1412846" cy="8898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D820735F-327A-446B-B062-B8B5B31CF48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43502" y="5042015"/>
            <a:ext cx="1482891" cy="11605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507185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s://krot.info/uploads/posts/2020-10/1603677283_11-p-fon-berezi-dlya-prezentatsii-1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311" y="-28734"/>
            <a:ext cx="9182311" cy="6886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11560" y="404664"/>
            <a:ext cx="6624736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endParaRPr lang="ru-RU" sz="4000" b="1" dirty="0">
              <a:solidFill>
                <a:srgbClr val="0070C0"/>
              </a:solidFill>
              <a:latin typeface="+mj-lt"/>
            </a:endParaRPr>
          </a:p>
          <a:p>
            <a:pPr algn="ctr" fontAlgn="base"/>
            <a:endParaRPr lang="ru-RU" sz="4000" b="1" dirty="0">
              <a:solidFill>
                <a:srgbClr val="0070C0"/>
              </a:solidFill>
              <a:latin typeface="+mj-lt"/>
            </a:endParaRPr>
          </a:p>
          <a:p>
            <a:pPr algn="ctr" fontAlgn="base"/>
            <a:r>
              <a:rPr lang="ru-RU" sz="4400" b="1" dirty="0">
                <a:solidFill>
                  <a:srgbClr val="0070C0"/>
                </a:solidFill>
                <a:latin typeface="+mj-lt"/>
              </a:rPr>
              <a:t>Спасибо за внимание!</a:t>
            </a:r>
            <a:endParaRPr lang="ru-RU" sz="2800" b="1" dirty="0">
              <a:solidFill>
                <a:srgbClr val="0070C0"/>
              </a:solidFill>
              <a:latin typeface="+mj-lt"/>
            </a:endParaRPr>
          </a:p>
          <a:p>
            <a:pPr algn="ctr" fontAlgn="base"/>
            <a:endParaRPr lang="ru-RU" b="1" dirty="0">
              <a:solidFill>
                <a:srgbClr val="0070C0"/>
              </a:solidFill>
              <a:latin typeface="+mj-lt"/>
            </a:endParaRPr>
          </a:p>
          <a:p>
            <a:pPr algn="ctr" fontAlgn="base"/>
            <a:endParaRPr lang="ru-RU" sz="2000" b="1" dirty="0">
              <a:solidFill>
                <a:srgbClr val="0070C0"/>
              </a:solidFill>
              <a:latin typeface="+mj-lt"/>
            </a:endParaRPr>
          </a:p>
          <a:p>
            <a:pPr fontAlgn="base"/>
            <a:r>
              <a:rPr lang="ru-RU" sz="6000" b="1" dirty="0">
                <a:solidFill>
                  <a:srgbClr val="0070C0"/>
                </a:solidFill>
              </a:rPr>
              <a:t>  </a:t>
            </a:r>
            <a:r>
              <a:rPr lang="ru-RU" sz="6000" b="1" dirty="0">
                <a:solidFill>
                  <a:schemeClr val="accent2">
                    <a:lumMod val="50000"/>
                  </a:schemeClr>
                </a:solidFill>
              </a:rPr>
              <a:t>ВСЕГО ДОБРОГО!</a:t>
            </a:r>
          </a:p>
          <a:p>
            <a:pPr fontAlgn="base"/>
            <a:endParaRPr lang="ru-RU" sz="2400" b="1" dirty="0">
              <a:solidFill>
                <a:srgbClr val="0070C0"/>
              </a:solidFill>
            </a:endParaRPr>
          </a:p>
          <a:p>
            <a:pPr fontAlgn="base"/>
            <a:endParaRPr lang="ru-RU" sz="2400" b="1" dirty="0">
              <a:solidFill>
                <a:srgbClr val="0070C0"/>
              </a:solidFill>
            </a:endParaRPr>
          </a:p>
          <a:p>
            <a:pPr fontAlgn="base"/>
            <a:endParaRPr lang="ru-RU" sz="2400" b="1" dirty="0">
              <a:solidFill>
                <a:srgbClr val="0070C0"/>
              </a:solidFill>
            </a:endParaRPr>
          </a:p>
          <a:p>
            <a:pPr fontAlgn="base"/>
            <a:endParaRPr lang="ru-RU" sz="2400" b="1" dirty="0">
              <a:solidFill>
                <a:srgbClr val="0070C0"/>
              </a:solidFill>
            </a:endParaRPr>
          </a:p>
          <a:p>
            <a:pPr algn="ctr" fontAlgn="base"/>
            <a:endParaRPr lang="ru-RU" dirty="0"/>
          </a:p>
        </p:txBody>
      </p:sp>
      <p:pic>
        <p:nvPicPr>
          <p:cNvPr id="1026" name="Picture 2" descr="https://avatars.mds.yandex.net/i?id=efdbc67e87ba46d076b6081b3b666344-4449886-images-thumbs&amp;n=13&amp;exp=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7056783" cy="6192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7024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s://krot.info/uploads/posts/2020-10/1603677283_11-p-fon-berezi-dlya-prezentatsii-1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871" y="0"/>
            <a:ext cx="9151871" cy="6863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55576" y="404664"/>
            <a:ext cx="6102424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Россия</a:t>
            </a:r>
          </a:p>
          <a:p>
            <a:pPr fontAlgn="base"/>
            <a:r>
              <a:rPr lang="ru-RU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Старый двор. Берёзки молодые.</a:t>
            </a:r>
            <a:br>
              <a:rPr lang="ru-RU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Хоровод кудрявых тополей.</a:t>
            </a:r>
            <a:br>
              <a:rPr lang="ru-RU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Это всё – страна моя, Россия,</a:t>
            </a:r>
            <a:br>
              <a:rPr lang="ru-RU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Милый образ родины моей.</a:t>
            </a:r>
            <a:br>
              <a:rPr lang="ru-RU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Васильки, как глазки голубые,</a:t>
            </a:r>
            <a:br>
              <a:rPr lang="ru-RU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Смотрят,  улыбаясь вдоль тропы,</a:t>
            </a:r>
            <a:br>
              <a:rPr lang="ru-RU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И пшеница косы золотые</a:t>
            </a:r>
            <a:br>
              <a:rPr lang="ru-RU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Заплетает осенью в снопы.</a:t>
            </a:r>
            <a:br>
              <a:rPr lang="ru-RU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base"/>
            <a:r>
              <a:rPr lang="ru-RU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А зимой сверкает и искрится</a:t>
            </a:r>
            <a:br>
              <a:rPr lang="ru-RU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Снег, как подвенечная фата.</a:t>
            </a:r>
            <a:br>
              <a:rPr lang="ru-RU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И ни с чем на свете не сравнится</a:t>
            </a:r>
            <a:br>
              <a:rPr lang="ru-RU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Белоствольных рощиц красота.</a:t>
            </a:r>
            <a:br>
              <a:rPr lang="ru-RU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Ты, Россия, милая, Россия,</a:t>
            </a:r>
            <a:br>
              <a:rPr lang="ru-RU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Нет земли прекрасней и милей,</a:t>
            </a:r>
            <a:br>
              <a:rPr lang="ru-RU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Чем гляжу я дольше в дали синие,</a:t>
            </a:r>
            <a:br>
              <a:rPr lang="ru-RU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Тем любовь моя к тебе сильней.</a:t>
            </a:r>
            <a:r>
              <a:rPr lang="ru-RU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  <a:hlinkClick r:id="rId4"/>
              </a:rPr>
              <a:t> </a:t>
            </a:r>
          </a:p>
          <a:p>
            <a:pPr algn="r" fontAlgn="base"/>
            <a:r>
              <a:rPr lang="ru-RU" b="1" i="1" dirty="0">
                <a:hlinkClick r:id="rId4"/>
              </a:rPr>
              <a:t>Тамара </a:t>
            </a:r>
            <a:r>
              <a:rPr lang="ru-RU" b="1" i="1" dirty="0" err="1">
                <a:hlinkClick r:id="rId4"/>
              </a:rPr>
              <a:t>Прописнова</a:t>
            </a:r>
            <a:endParaRPr lang="ru-RU" b="1" dirty="0"/>
          </a:p>
          <a:p>
            <a:pPr fontAlgn="base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79040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s://krot.info/uploads/posts/2020-10/1603677283_11-p-fon-berezi-dlya-prezentatsii-1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16"/>
            <a:ext cx="9151871" cy="6863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55576" y="404664"/>
            <a:ext cx="6102424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4000" b="1" dirty="0">
                <a:solidFill>
                  <a:srgbClr val="0070C0"/>
                </a:solidFill>
                <a:latin typeface="+mj-lt"/>
              </a:rPr>
              <a:t>АКТУАЛЬНОСТЬ</a:t>
            </a:r>
          </a:p>
          <a:p>
            <a:pPr algn="ctr" fontAlgn="base"/>
            <a:endParaRPr lang="ru-RU" sz="4000" b="1" dirty="0">
              <a:solidFill>
                <a:srgbClr val="0070C0"/>
              </a:solidFill>
              <a:latin typeface="+mj-lt"/>
            </a:endParaRPr>
          </a:p>
          <a:p>
            <a:pPr algn="ctr" fontAlgn="base"/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CF94A5EA-6298-4125-A136-D5D13BE17003}"/>
              </a:ext>
            </a:extLst>
          </p:cNvPr>
          <p:cNvSpPr/>
          <p:nvPr/>
        </p:nvSpPr>
        <p:spPr>
          <a:xfrm>
            <a:off x="422352" y="1700808"/>
            <a:ext cx="64008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buFont typeface="Wingdings" panose="05000000000000000000" pitchFamily="2" charset="2"/>
              <a:buChar char=""/>
            </a:pPr>
            <a:r>
              <a:rPr lang="ru-RU" sz="28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 России часто используют слово «береза» в качестве названия географических объектов;</a:t>
            </a:r>
            <a:endParaRPr lang="ru-RU" sz="2800" dirty="0">
              <a:solidFill>
                <a:srgbClr val="0070C0"/>
              </a:solidFill>
            </a:endParaRPr>
          </a:p>
          <a:p>
            <a:pPr marL="342900" lvl="0" indent="-342900" algn="just">
              <a:buFont typeface="Wingdings" panose="05000000000000000000" pitchFamily="2" charset="2"/>
              <a:buChar char=""/>
            </a:pPr>
            <a:r>
              <a:rPr lang="ru-RU" sz="28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использование темы «русская береза», в произведениях русских писателей и поэтов, художников и композиторов, в народном фольклоре;</a:t>
            </a:r>
            <a:endParaRPr lang="ru-RU" sz="2800" dirty="0">
              <a:solidFill>
                <a:srgbClr val="0070C0"/>
              </a:solidFill>
            </a:endParaRPr>
          </a:p>
          <a:p>
            <a:pPr marL="342900" lvl="0" indent="-342900" algn="just">
              <a:buFont typeface="Wingdings" panose="05000000000000000000" pitchFamily="2" charset="2"/>
              <a:buChar char=""/>
            </a:pPr>
            <a:r>
              <a:rPr lang="ru-RU" sz="28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Значение и ценность «белоствольной красавицы» в жизни человека.</a:t>
            </a:r>
            <a:endParaRPr lang="ru-RU" sz="2800" dirty="0">
              <a:solidFill>
                <a:srgbClr val="0070C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686644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s://krot.info/uploads/posts/2020-10/1603677283_11-p-fon-berezi-dlya-prezentatsii-1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36" y="-5904"/>
            <a:ext cx="9151871" cy="6863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11560" y="404664"/>
            <a:ext cx="6246440" cy="69557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4000" b="1" dirty="0">
                <a:solidFill>
                  <a:srgbClr val="0070C0"/>
                </a:solidFill>
                <a:latin typeface="+mj-lt"/>
              </a:rPr>
              <a:t>Цель:</a:t>
            </a:r>
          </a:p>
          <a:p>
            <a:pPr fontAlgn="base"/>
            <a:r>
              <a:rPr lang="ru-RU" sz="4000" b="1" dirty="0">
                <a:solidFill>
                  <a:srgbClr val="0070C0"/>
                </a:solidFill>
                <a:latin typeface="+mj-lt"/>
              </a:rPr>
              <a:t> </a:t>
            </a:r>
            <a:r>
              <a:rPr lang="ru-RU" sz="2800" b="1" dirty="0">
                <a:solidFill>
                  <a:srgbClr val="0070C0"/>
                </a:solidFill>
              </a:rPr>
              <a:t>Узнать, за что русские люди с благодарностью относятся к березе.</a:t>
            </a:r>
            <a:endParaRPr lang="ru-RU" sz="2800" dirty="0">
              <a:solidFill>
                <a:srgbClr val="0070C0"/>
              </a:solidFill>
            </a:endParaRPr>
          </a:p>
          <a:p>
            <a:pPr fontAlgn="base"/>
            <a:r>
              <a:rPr lang="ru-RU" sz="4000" b="1" dirty="0">
                <a:solidFill>
                  <a:srgbClr val="0070C0"/>
                </a:solidFill>
                <a:latin typeface="+mj-lt"/>
              </a:rPr>
              <a:t>Задачи:</a:t>
            </a:r>
          </a:p>
          <a:p>
            <a:pPr marL="342900" lvl="0" indent="-342900" algn="just">
              <a:buFont typeface="+mj-lt"/>
              <a:buAutoNum type="arabicPeriod"/>
            </a:pPr>
            <a:r>
              <a:rPr lang="ru-RU" sz="2400" dirty="0">
                <a:solidFill>
                  <a:srgbClr val="0070C0"/>
                </a:solidFill>
              </a:rPr>
              <a:t>Собрать информацию о березе, как растении.</a:t>
            </a:r>
          </a:p>
          <a:p>
            <a:pPr marL="342900" lvl="0" indent="-342900" algn="just">
              <a:buFont typeface="+mj-lt"/>
              <a:buAutoNum type="arabicPeriod"/>
            </a:pPr>
            <a:r>
              <a:rPr lang="ru-RU" sz="2400" dirty="0">
                <a:solidFill>
                  <a:srgbClr val="0070C0"/>
                </a:solidFill>
              </a:rPr>
              <a:t>Оценить  значимость берёзы для человека.</a:t>
            </a:r>
          </a:p>
          <a:p>
            <a:pPr marL="342900" lvl="0" indent="-342900" algn="just">
              <a:buFont typeface="+mj-lt"/>
              <a:buAutoNum type="arabicPeriod"/>
            </a:pPr>
            <a:r>
              <a:rPr lang="ru-RU" sz="2400" dirty="0">
                <a:solidFill>
                  <a:srgbClr val="0070C0"/>
                </a:solidFill>
              </a:rPr>
              <a:t>Выяснить историю происхождения названия села «Берёзово».</a:t>
            </a:r>
          </a:p>
          <a:p>
            <a:pPr marL="342900" lvl="0" indent="-342900" algn="just">
              <a:buFont typeface="+mj-lt"/>
              <a:buAutoNum type="arabicPeriod"/>
            </a:pPr>
            <a:r>
              <a:rPr lang="ru-RU" sz="2400" dirty="0">
                <a:solidFill>
                  <a:srgbClr val="0070C0"/>
                </a:solidFill>
              </a:rPr>
              <a:t>Собрать загадки, пословицы и поговорки, рисунки о березе и на основе собранного материала создать сборник «Белоствольная красавица».</a:t>
            </a:r>
          </a:p>
          <a:p>
            <a:pPr fontAlgn="base"/>
            <a:endParaRPr lang="ru-RU" sz="2400" b="1" dirty="0">
              <a:solidFill>
                <a:srgbClr val="0070C0"/>
              </a:solidFill>
              <a:latin typeface="+mj-lt"/>
            </a:endParaRPr>
          </a:p>
          <a:p>
            <a:pPr algn="ctr" fontAlgn="base"/>
            <a:endParaRPr lang="ru-RU" sz="4000" b="1" dirty="0">
              <a:solidFill>
                <a:srgbClr val="0070C0"/>
              </a:solidFill>
              <a:latin typeface="+mj-lt"/>
            </a:endParaRPr>
          </a:p>
          <a:p>
            <a:pPr algn="ctr" fontAlgn="base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96864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s://krot.info/uploads/posts/2020-10/1603677283_11-p-fon-berezi-dlya-prezentatsii-1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5984" y="-77306"/>
            <a:ext cx="9199984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Рисунок 41" descr="https://avatars.mds.yandex.net/i?id=92231bbce1aae0732151a1386a1b9057c6fc2fc3-8210344-images-thumbs&amp;n=13&amp;exp=1">
            <a:extLst>
              <a:ext uri="{FF2B5EF4-FFF2-40B4-BE49-F238E27FC236}">
                <a16:creationId xmlns:a16="http://schemas.microsoft.com/office/drawing/2014/main" xmlns="" id="{C3EB66AB-658E-469E-84D5-82AA6217422F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916832"/>
            <a:ext cx="2000200" cy="2736304"/>
          </a:xfrm>
          <a:prstGeom prst="rect">
            <a:avLst/>
          </a:prstGeom>
          <a:noFill/>
          <a:ln>
            <a:noFill/>
          </a:ln>
        </p:spPr>
      </p:pic>
      <p:sp>
        <p:nvSpPr>
          <p:cNvPr id="39" name="Прямоугольник 38">
            <a:extLst>
              <a:ext uri="{FF2B5EF4-FFF2-40B4-BE49-F238E27FC236}">
                <a16:creationId xmlns:a16="http://schemas.microsoft.com/office/drawing/2014/main" xmlns="" id="{A832AAFD-43E5-481A-A023-F6D31601CC4E}"/>
              </a:ext>
            </a:extLst>
          </p:cNvPr>
          <p:cNvSpPr/>
          <p:nvPr/>
        </p:nvSpPr>
        <p:spPr>
          <a:xfrm>
            <a:off x="827584" y="348213"/>
            <a:ext cx="54726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0070C0"/>
                </a:solidFill>
                <a:latin typeface="+mj-lt"/>
                <a:ea typeface="Calibri" panose="020F0502020204030204" pitchFamily="34" charset="0"/>
              </a:rPr>
              <a:t>Источники информации</a:t>
            </a:r>
            <a:endParaRPr lang="ru-RU" sz="3600" dirty="0">
              <a:solidFill>
                <a:srgbClr val="0070C0"/>
              </a:solidFill>
              <a:latin typeface="+mj-lt"/>
            </a:endParaRPr>
          </a:p>
        </p:txBody>
      </p:sp>
      <p:pic>
        <p:nvPicPr>
          <p:cNvPr id="44" name="Рисунок 43" descr="C:\Users\начальные 2\AppData\Local\Microsoft\Windows\Temporary Internet Files\Content.Word\2488848_detail.jpg">
            <a:extLst>
              <a:ext uri="{FF2B5EF4-FFF2-40B4-BE49-F238E27FC236}">
                <a16:creationId xmlns:a16="http://schemas.microsoft.com/office/drawing/2014/main" xmlns="" id="{5DC5576C-E0EA-49FA-8EE2-0FFD88F967E9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09982">
            <a:off x="1492250" y="1151837"/>
            <a:ext cx="1062171" cy="1073592"/>
          </a:xfrm>
          <a:prstGeom prst="rect">
            <a:avLst/>
          </a:prstGeom>
          <a:ln w="127000" cap="rnd">
            <a:solidFill>
              <a:schemeClr val="accent5">
                <a:lumMod val="20000"/>
                <a:lumOff val="80000"/>
              </a:schemeClr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45" name="Рисунок 44" descr="C:\Users\Татьяна\Desktop\Фото с телефона\IMG_20230210_115223.jpg">
            <a:extLst>
              <a:ext uri="{FF2B5EF4-FFF2-40B4-BE49-F238E27FC236}">
                <a16:creationId xmlns:a16="http://schemas.microsoft.com/office/drawing/2014/main" xmlns="" id="{AC1F64F0-83DA-4B0E-9B3A-D77DB2471103}"/>
              </a:ext>
            </a:extLst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37976">
            <a:off x="4944011" y="1092404"/>
            <a:ext cx="1239061" cy="1122308"/>
          </a:xfrm>
          <a:prstGeom prst="rect">
            <a:avLst/>
          </a:prstGeom>
          <a:ln w="127000" cap="rnd">
            <a:solidFill>
              <a:schemeClr val="accent5">
                <a:lumMod val="20000"/>
                <a:lumOff val="80000"/>
              </a:schemeClr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46" name="Рисунок 45" descr="C:\Users\Татьяна\Desktop\Фото с телефона\IMG_20230302_094156.jpg">
            <a:extLst>
              <a:ext uri="{FF2B5EF4-FFF2-40B4-BE49-F238E27FC236}">
                <a16:creationId xmlns:a16="http://schemas.microsoft.com/office/drawing/2014/main" xmlns="" id="{7E810A37-B72C-41E8-8BCC-4B040D11B72F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76277">
            <a:off x="763442" y="3061138"/>
            <a:ext cx="1240113" cy="1255383"/>
          </a:xfrm>
          <a:prstGeom prst="rect">
            <a:avLst/>
          </a:prstGeom>
          <a:ln w="127000" cap="rnd">
            <a:solidFill>
              <a:schemeClr val="accent5">
                <a:lumMod val="20000"/>
                <a:lumOff val="80000"/>
              </a:schemeClr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47" name="Рисунок 46" descr="C:\Users\Татьяна\AppData\Local\Microsoft\Windows\INetCache\Content.Word\IMG-20230310-WA0011.jpg">
            <a:extLst>
              <a:ext uri="{FF2B5EF4-FFF2-40B4-BE49-F238E27FC236}">
                <a16:creationId xmlns:a16="http://schemas.microsoft.com/office/drawing/2014/main" xmlns="" id="{4D33D0D6-22C2-4C25-B500-2716252BEDF7}"/>
              </a:ext>
            </a:extLst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11500">
            <a:off x="5534171" y="3065560"/>
            <a:ext cx="1532042" cy="974149"/>
          </a:xfrm>
          <a:prstGeom prst="rect">
            <a:avLst/>
          </a:prstGeom>
          <a:ln w="127000" cap="rnd">
            <a:solidFill>
              <a:schemeClr val="accent5">
                <a:lumMod val="20000"/>
                <a:lumOff val="80000"/>
              </a:schemeClr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48" name="Рисунок 47" descr="C:\Users\Татьяна\Desktop\Фото с телефона\IMG-20220428-WA0006.jpeg">
            <a:extLst>
              <a:ext uri="{FF2B5EF4-FFF2-40B4-BE49-F238E27FC236}">
                <a16:creationId xmlns:a16="http://schemas.microsoft.com/office/drawing/2014/main" xmlns="" id="{5C07850D-5F78-488B-A03E-9E0C78A964AC}"/>
              </a:ext>
            </a:extLst>
          </p:cNvPr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99385">
            <a:off x="1707050" y="4907562"/>
            <a:ext cx="1539671" cy="1180841"/>
          </a:xfrm>
          <a:prstGeom prst="rect">
            <a:avLst/>
          </a:prstGeom>
          <a:ln w="127000" cap="rnd">
            <a:solidFill>
              <a:schemeClr val="accent5">
                <a:lumMod val="20000"/>
                <a:lumOff val="80000"/>
              </a:schemeClr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2086" name="Picture 38" descr="Интернет-сайт: что это такое">
            <a:extLst>
              <a:ext uri="{FF2B5EF4-FFF2-40B4-BE49-F238E27FC236}">
                <a16:creationId xmlns:a16="http://schemas.microsoft.com/office/drawing/2014/main" xmlns="" id="{BBE04873-94A2-449C-8131-8A5FF0239D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133323">
            <a:off x="4534687" y="4727591"/>
            <a:ext cx="1871127" cy="1074633"/>
          </a:xfrm>
          <a:prstGeom prst="rect">
            <a:avLst/>
          </a:prstGeom>
          <a:ln w="127000" cap="rnd">
            <a:solidFill>
              <a:schemeClr val="accent5">
                <a:lumMod val="20000"/>
                <a:lumOff val="80000"/>
              </a:schemeClr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Стрелка: вправо 98"/>
          <p:cNvSpPr/>
          <p:nvPr/>
        </p:nvSpPr>
        <p:spPr>
          <a:xfrm rot="18928818">
            <a:off x="4570477" y="2488457"/>
            <a:ext cx="627380" cy="45719"/>
          </a:xfrm>
          <a:prstGeom prst="rightArrow">
            <a:avLst/>
          </a:prstGeom>
          <a:solidFill>
            <a:srgbClr val="00B05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4" name="Стрелка: вправо 98"/>
          <p:cNvSpPr/>
          <p:nvPr/>
        </p:nvSpPr>
        <p:spPr>
          <a:xfrm rot="7659759">
            <a:off x="2663801" y="4454230"/>
            <a:ext cx="627380" cy="45719"/>
          </a:xfrm>
          <a:prstGeom prst="rightArrow">
            <a:avLst/>
          </a:prstGeom>
          <a:solidFill>
            <a:srgbClr val="00B05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5" name="Стрелка: вправо 98"/>
          <p:cNvSpPr/>
          <p:nvPr/>
        </p:nvSpPr>
        <p:spPr>
          <a:xfrm rot="9876057">
            <a:off x="2163197" y="3378531"/>
            <a:ext cx="627380" cy="45719"/>
          </a:xfrm>
          <a:prstGeom prst="rightArrow">
            <a:avLst/>
          </a:prstGeom>
          <a:solidFill>
            <a:srgbClr val="00B05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6" name="Стрелка: вправо 98"/>
          <p:cNvSpPr/>
          <p:nvPr/>
        </p:nvSpPr>
        <p:spPr>
          <a:xfrm rot="784047">
            <a:off x="4614763" y="3378530"/>
            <a:ext cx="627380" cy="45719"/>
          </a:xfrm>
          <a:prstGeom prst="rightArrow">
            <a:avLst/>
          </a:prstGeom>
          <a:solidFill>
            <a:srgbClr val="00B05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7" name="Стрелка: вправо 98"/>
          <p:cNvSpPr/>
          <p:nvPr/>
        </p:nvSpPr>
        <p:spPr>
          <a:xfrm rot="2182496">
            <a:off x="4348637" y="4365749"/>
            <a:ext cx="627380" cy="45719"/>
          </a:xfrm>
          <a:prstGeom prst="rightArrow">
            <a:avLst/>
          </a:prstGeom>
          <a:solidFill>
            <a:srgbClr val="00B05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8" name="Стрелка: вправо 98"/>
          <p:cNvSpPr/>
          <p:nvPr/>
        </p:nvSpPr>
        <p:spPr>
          <a:xfrm rot="12985240">
            <a:off x="2429188" y="2320967"/>
            <a:ext cx="627380" cy="45719"/>
          </a:xfrm>
          <a:prstGeom prst="rightArrow">
            <a:avLst/>
          </a:prstGeom>
          <a:solidFill>
            <a:srgbClr val="00B05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6388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krot.info/uploads/posts/2020-10/1603677283_11-p-fon-berezi-dlya-prezentatsii-1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448"/>
            <a:ext cx="9151871" cy="6863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4" name="Таблица 14">
            <a:extLst>
              <a:ext uri="{FF2B5EF4-FFF2-40B4-BE49-F238E27FC236}">
                <a16:creationId xmlns:a16="http://schemas.microsoft.com/office/drawing/2014/main" xmlns="" id="{82768BB9-EA2F-4BCC-9503-E2422F7AE47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11004159"/>
              </p:ext>
            </p:extLst>
          </p:nvPr>
        </p:nvGraphicFramePr>
        <p:xfrm>
          <a:off x="722919" y="1028923"/>
          <a:ext cx="6513377" cy="55846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3488">
                  <a:extLst>
                    <a:ext uri="{9D8B030D-6E8A-4147-A177-3AD203B41FA5}">
                      <a16:colId xmlns:a16="http://schemas.microsoft.com/office/drawing/2014/main" xmlns="" val="3703402072"/>
                    </a:ext>
                  </a:extLst>
                </a:gridCol>
                <a:gridCol w="1789146">
                  <a:extLst>
                    <a:ext uri="{9D8B030D-6E8A-4147-A177-3AD203B41FA5}">
                      <a16:colId xmlns:a16="http://schemas.microsoft.com/office/drawing/2014/main" xmlns="" val="2771998058"/>
                    </a:ext>
                  </a:extLst>
                </a:gridCol>
                <a:gridCol w="1418495">
                  <a:extLst>
                    <a:ext uri="{9D8B030D-6E8A-4147-A177-3AD203B41FA5}">
                      <a16:colId xmlns:a16="http://schemas.microsoft.com/office/drawing/2014/main" xmlns="" val="480269827"/>
                    </a:ext>
                  </a:extLst>
                </a:gridCol>
                <a:gridCol w="2232248">
                  <a:extLst>
                    <a:ext uri="{9D8B030D-6E8A-4147-A177-3AD203B41FA5}">
                      <a16:colId xmlns:a16="http://schemas.microsoft.com/office/drawing/2014/main" xmlns="" val="3885017581"/>
                    </a:ext>
                  </a:extLst>
                </a:gridCol>
              </a:tblGrid>
              <a:tr h="54305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№ группы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Символ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Название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группы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ФИО детей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371498097"/>
                  </a:ext>
                </a:extLst>
              </a:tr>
              <a:tr h="11254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Биологи и 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географы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Винокурова Мария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Мартыменко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Данил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Кирикова Снежана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534985888"/>
                  </a:ext>
                </a:extLst>
              </a:tr>
              <a:tr h="11254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Историки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Гусельников Александр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Митина Анжелика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Митина Злата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255519604"/>
                  </a:ext>
                </a:extLst>
              </a:tr>
              <a:tr h="140830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Литераторы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Муравьева Анна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Плескачева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Елена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Костина Лариса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899301951"/>
                  </a:ext>
                </a:extLst>
              </a:tr>
              <a:tr h="135340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Медики и экологи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Катасова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Ольга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Кальбфлейш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Ярослав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Медков Артем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074237707"/>
                  </a:ext>
                </a:extLst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755576" y="404664"/>
            <a:ext cx="6102424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4000" b="1" dirty="0">
                <a:solidFill>
                  <a:srgbClr val="0070C0"/>
                </a:solidFill>
                <a:latin typeface="+mj-lt"/>
              </a:rPr>
              <a:t>Разделились на группы</a:t>
            </a:r>
          </a:p>
          <a:p>
            <a:pPr algn="ctr" fontAlgn="base"/>
            <a:endParaRPr lang="ru-RU" dirty="0"/>
          </a:p>
        </p:txBody>
      </p:sp>
      <p:pic>
        <p:nvPicPr>
          <p:cNvPr id="25" name="Рисунок 24" descr="https://cdn1.ozone.ru/s3/multimedia-b/6062148755.jpg">
            <a:extLst>
              <a:ext uri="{FF2B5EF4-FFF2-40B4-BE49-F238E27FC236}">
                <a16:creationId xmlns:a16="http://schemas.microsoft.com/office/drawing/2014/main" xmlns="" id="{9B857B69-7640-4426-93AC-01E269713B66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2034" y="1628800"/>
            <a:ext cx="1705439" cy="10071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6" name="Рисунок 25" descr="https://thumbs.dreamstime.com/b/%D1%81%D0%BC%D0%BE%D1%82%D1%80%D0%B5%D1%82%D1%8C-%D0%BD%D0%B0-%D0%BA%D0%B0%D1%80%D1%82%D1%83-%D0%B0%D1%80%D1%85%D0%B5%D0%BE-%D0%BE%D0%B3%D0%BE%D0%B2-53950656.jpg">
            <a:extLst>
              <a:ext uri="{FF2B5EF4-FFF2-40B4-BE49-F238E27FC236}">
                <a16:creationId xmlns:a16="http://schemas.microsoft.com/office/drawing/2014/main" xmlns="" id="{AC6A2266-CB35-400D-A5BF-377908D1776F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9671" y="2789141"/>
            <a:ext cx="1667802" cy="107190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7" name="Рисунок 26" descr="https://kineshemec.ru/files/images/news/2018/07/19/15957_o76355757.jpg">
            <a:extLst>
              <a:ext uri="{FF2B5EF4-FFF2-40B4-BE49-F238E27FC236}">
                <a16:creationId xmlns:a16="http://schemas.microsoft.com/office/drawing/2014/main" xmlns="" id="{71474FC2-866A-476C-A7C7-FB512C67C8EB}"/>
              </a:ext>
            </a:extLst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9671" y="4009477"/>
            <a:ext cx="1667802" cy="11090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8" name="Рисунок 27" descr="https://dou21-apatity.murm.prosadiki.ru/media/2018/08/18/1230966424/image_image_284942.jpg">
            <a:extLst>
              <a:ext uri="{FF2B5EF4-FFF2-40B4-BE49-F238E27FC236}">
                <a16:creationId xmlns:a16="http://schemas.microsoft.com/office/drawing/2014/main" xmlns="" id="{78FC3566-484E-4700-B53A-0530FD436222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5264224"/>
            <a:ext cx="1152128" cy="13191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38865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s://krot.info/uploads/posts/2020-10/1603677283_11-p-fon-berezi-dlya-prezentatsii-1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-99392"/>
            <a:ext cx="9151871" cy="6863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55576" y="404664"/>
            <a:ext cx="6102424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4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Ход работы</a:t>
            </a:r>
            <a:endParaRPr lang="ru-RU" sz="4000" b="1" dirty="0">
              <a:solidFill>
                <a:srgbClr val="0070C0"/>
              </a:solidFill>
              <a:latin typeface="+mj-lt"/>
            </a:endParaRPr>
          </a:p>
          <a:p>
            <a:pPr algn="ctr" fontAlgn="base"/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CF94A5EA-6298-4125-A136-D5D13BE17003}"/>
              </a:ext>
            </a:extLst>
          </p:cNvPr>
          <p:cNvSpPr/>
          <p:nvPr/>
        </p:nvSpPr>
        <p:spPr>
          <a:xfrm>
            <a:off x="422352" y="1700808"/>
            <a:ext cx="6400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buFont typeface="Wingdings" panose="05000000000000000000" pitchFamily="2" charset="2"/>
              <a:buChar char=""/>
            </a:pPr>
            <a:endParaRPr lang="ru-RU" sz="2800" dirty="0">
              <a:solidFill>
                <a:srgbClr val="0070C0"/>
              </a:solidFill>
              <a:effectLst/>
            </a:endParaRPr>
          </a:p>
        </p:txBody>
      </p:sp>
      <p:pic>
        <p:nvPicPr>
          <p:cNvPr id="8" name="Рисунок 7" descr="C:\Users\Татьяна\Desktop\Фото с телефона\IMG_20230210_115907.jpg">
            <a:extLst>
              <a:ext uri="{FF2B5EF4-FFF2-40B4-BE49-F238E27FC236}">
                <a16:creationId xmlns:a16="http://schemas.microsoft.com/office/drawing/2014/main" xmlns="" id="{90EC900C-A2BB-4F65-B2B0-7044A5ADC580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309" y="1052132"/>
            <a:ext cx="2376264" cy="173934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C:\Users\Татьяна\Desktop\фотки\IMG-20230310-WA0013.jpg">
            <a:extLst>
              <a:ext uri="{FF2B5EF4-FFF2-40B4-BE49-F238E27FC236}">
                <a16:creationId xmlns:a16="http://schemas.microsoft.com/office/drawing/2014/main" xmlns="" id="{8819477F-112D-4975-AF4D-A9D5996DA09A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0713" y="3140967"/>
            <a:ext cx="2052914" cy="153819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 descr="C:\Users\Татьяна\Desktop\Фото с телефона\IMG_20230217_122429.jpg">
            <a:extLst>
              <a:ext uri="{FF2B5EF4-FFF2-40B4-BE49-F238E27FC236}">
                <a16:creationId xmlns:a16="http://schemas.microsoft.com/office/drawing/2014/main" xmlns="" id="{DDAF549D-5408-439B-9C21-276901033731}"/>
              </a:ext>
            </a:extLst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624" y="3645024"/>
            <a:ext cx="2122013" cy="158819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 descr="https://pic.rutubelist.ru/video/68/ab/68ab5054574abfed2719fe58227dd538.jpg">
            <a:extLst>
              <a:ext uri="{FF2B5EF4-FFF2-40B4-BE49-F238E27FC236}">
                <a16:creationId xmlns:a16="http://schemas.microsoft.com/office/drawing/2014/main" xmlns="" id="{F2385638-BA6E-415B-91BF-A53BF882D203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0414" y="2709668"/>
            <a:ext cx="2192823" cy="15237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Рисунок 11" descr="C:\Users\Татьяна\Desktop\Фото с телефона\IMG-20220915-WA0013.jpeg">
            <a:extLst>
              <a:ext uri="{FF2B5EF4-FFF2-40B4-BE49-F238E27FC236}">
                <a16:creationId xmlns:a16="http://schemas.microsoft.com/office/drawing/2014/main" xmlns="" id="{6C41DA89-1131-417C-904D-50E50249DD61}"/>
              </a:ext>
            </a:extLst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2441" y="4708249"/>
            <a:ext cx="2448272" cy="161208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5" y="1021442"/>
            <a:ext cx="2319252" cy="17187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466372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s://krot.info/uploads/posts/2020-10/1603677283_11-p-fon-berezi-dlya-prezentatsii-1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994" y="0"/>
            <a:ext cx="9151871" cy="6863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55576" y="404664"/>
            <a:ext cx="6102424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4000" b="1" dirty="0">
                <a:solidFill>
                  <a:srgbClr val="0070C0"/>
                </a:solidFill>
                <a:latin typeface="+mj-lt"/>
              </a:rPr>
              <a:t>Ход работы</a:t>
            </a:r>
          </a:p>
          <a:p>
            <a:pPr algn="ctr" fontAlgn="base"/>
            <a:endParaRPr lang="ru-RU" sz="4000" b="1" dirty="0">
              <a:solidFill>
                <a:srgbClr val="0070C0"/>
              </a:solidFill>
              <a:latin typeface="+mj-lt"/>
            </a:endParaRPr>
          </a:p>
          <a:p>
            <a:pPr algn="ctr" fontAlgn="base"/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CF94A5EA-6298-4125-A136-D5D13BE17003}"/>
              </a:ext>
            </a:extLst>
          </p:cNvPr>
          <p:cNvSpPr/>
          <p:nvPr/>
        </p:nvSpPr>
        <p:spPr>
          <a:xfrm>
            <a:off x="422352" y="1700808"/>
            <a:ext cx="6400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buFont typeface="Wingdings" panose="05000000000000000000" pitchFamily="2" charset="2"/>
              <a:buChar char=""/>
            </a:pPr>
            <a:endParaRPr lang="ru-RU" sz="2800" dirty="0">
              <a:solidFill>
                <a:srgbClr val="0070C0"/>
              </a:solidFill>
              <a:effectLst/>
            </a:endParaRPr>
          </a:p>
        </p:txBody>
      </p:sp>
      <p:pic>
        <p:nvPicPr>
          <p:cNvPr id="7" name="Рисунок 6" descr="C:\Users\Татьяна\Desktop\фотки\IMG-20230312-WA0001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365104"/>
            <a:ext cx="2664296" cy="18498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C:\Users\Татьяна\Desktop\фотки\IMG-20230312-WA0002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239921"/>
            <a:ext cx="2232248" cy="25922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4" name="Picture 2" descr="C:\Users\Татьяна\Desktop\фотки\IMG-20230310-WA003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169845"/>
            <a:ext cx="1973997" cy="26623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3075" name="Picture 3" descr="C:\Users\Татьяна\Desktop\фотки\IMG-20230312-WA0003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6847" y="4365104"/>
            <a:ext cx="3288616" cy="18498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196559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s://krot.info/uploads/posts/2020-10/1603677283_11-p-fon-berezi-dlya-prezentatsii-1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8" y="0"/>
            <a:ext cx="9151871" cy="6863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55576" y="404664"/>
            <a:ext cx="6102424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4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Оказывается…</a:t>
            </a:r>
            <a:endParaRPr lang="ru-RU" sz="4000" b="1" dirty="0">
              <a:solidFill>
                <a:srgbClr val="0070C0"/>
              </a:solidFill>
              <a:latin typeface="+mj-lt"/>
            </a:endParaRPr>
          </a:p>
          <a:p>
            <a:pPr algn="ctr" fontAlgn="base"/>
            <a:endParaRPr lang="ru-RU" dirty="0"/>
          </a:p>
        </p:txBody>
      </p:sp>
      <p:pic>
        <p:nvPicPr>
          <p:cNvPr id="4102" name="Picture 6" descr="https://spelov.ru/upload/iblock/575/27101--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196752"/>
            <a:ext cx="2736304" cy="303612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70C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104" name="Picture 8" descr="https://avatars.mds.yandex.net/i?id=3e565fc349828c5903c7df5c5faba58896bbf5c1-8285735-images-thumbs&amp;n=13&amp;exp=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2207" y="4005064"/>
            <a:ext cx="3205449" cy="21459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70C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108" name="Picture 12" descr="https://avatars.mds.yandex.net/i?id=db9858e76119b53595ed305ebd7c72306c1fd896-8486579-images-thumbs&amp;n=13&amp;exp=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349176"/>
            <a:ext cx="3124163" cy="20827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116" name="Picture 20" descr="https://avatars.mds.yandex.net/i?id=dc5c0042e3a0e440a2e37e0189efa52cb5fb5a74-7629136-images-thumbs&amp;n=13&amp;exp=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147" y="4509120"/>
            <a:ext cx="2883749" cy="18924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70C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349172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Horizon</Template>
  <TotalTime>428</TotalTime>
  <Words>1037</Words>
  <Application>Microsoft Office PowerPoint</Application>
  <PresentationFormat>Экран (4:3)</PresentationFormat>
  <Paragraphs>243</Paragraphs>
  <Slides>17</Slides>
  <Notes>16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Символ России  5в названии нашего села исследовательская работа с элементами творчества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Символ России  в названии нашего села исследовательская работа с элементами творчества</dc:title>
  <dc:creator>Татьяна</dc:creator>
  <cp:lastModifiedBy>Библиотека</cp:lastModifiedBy>
  <cp:revision>47</cp:revision>
  <dcterms:created xsi:type="dcterms:W3CDTF">2023-03-14T13:33:33Z</dcterms:created>
  <dcterms:modified xsi:type="dcterms:W3CDTF">2023-03-19T04:22:11Z</dcterms:modified>
</cp:coreProperties>
</file>