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57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8582A-A0B6-465C-80D4-8F832B9D9D84}" type="datetimeFigureOut">
              <a:rPr lang="ru-RU" smtClean="0"/>
              <a:t>16.10.2022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2307C-1804-4BDE-BD57-94FBED9518A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D2307C-1804-4BDE-BD57-94FBED9518A7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500042"/>
            <a:ext cx="785818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 </a:t>
            </a:r>
            <a:r>
              <a:rPr lang="ru-RU" sz="3200" b="1" u="sng" dirty="0" smtClean="0"/>
              <a:t>Задание №1</a:t>
            </a:r>
          </a:p>
          <a:p>
            <a:endParaRPr lang="ru-RU" b="1" dirty="0" smtClean="0"/>
          </a:p>
          <a:p>
            <a:r>
              <a:rPr lang="ru-RU" b="1" dirty="0" smtClean="0"/>
              <a:t>№ </a:t>
            </a:r>
            <a:r>
              <a:rPr lang="ru-RU" b="1" dirty="0" smtClean="0"/>
              <a:t>13 (ОГЭ)</a:t>
            </a:r>
          </a:p>
          <a:p>
            <a:r>
              <a:rPr lang="ru-RU" sz="2800" dirty="0" smtClean="0"/>
              <a:t>При каких значениях   </a:t>
            </a:r>
            <a:r>
              <a:rPr lang="ru-RU" sz="2800" i="1" dirty="0" err="1" smtClean="0"/>
              <a:t>x</a:t>
            </a:r>
            <a:r>
              <a:rPr lang="ru-RU" sz="2800" dirty="0" smtClean="0"/>
              <a:t>    значение выражения 8</a:t>
            </a:r>
            <a:r>
              <a:rPr lang="ru-RU" sz="2800" i="1" dirty="0" smtClean="0"/>
              <a:t>x</a:t>
            </a:r>
            <a:r>
              <a:rPr lang="ru-RU" sz="2800" dirty="0" smtClean="0"/>
              <a:t> − 3  меньше  значения выражения   9</a:t>
            </a:r>
            <a:r>
              <a:rPr lang="ru-RU" sz="2800" i="1" dirty="0" smtClean="0"/>
              <a:t>x</a:t>
            </a:r>
            <a:r>
              <a:rPr lang="ru-RU" sz="2800" dirty="0" smtClean="0"/>
              <a:t> + 7 ?</a:t>
            </a:r>
          </a:p>
          <a:p>
            <a:endParaRPr lang="ru-RU" sz="2800" b="1" i="1" u="sng" dirty="0" smtClean="0"/>
          </a:p>
          <a:p>
            <a:r>
              <a:rPr lang="ru-RU" sz="2400" b="1" i="1" u="sng" dirty="0" smtClean="0"/>
              <a:t>В ответе укажите номер правильного варианта</a:t>
            </a:r>
            <a:r>
              <a:rPr lang="ru-RU" sz="2400" i="1" dirty="0" smtClean="0"/>
              <a:t>.</a:t>
            </a:r>
            <a:endParaRPr lang="ru-RU" sz="2400" dirty="0" smtClean="0"/>
          </a:p>
          <a:p>
            <a:r>
              <a:rPr lang="ru-RU" sz="3200" dirty="0" smtClean="0"/>
              <a:t>1) </a:t>
            </a:r>
            <a:r>
              <a:rPr lang="ru-RU" sz="3200" i="1" dirty="0" err="1" smtClean="0"/>
              <a:t>x</a:t>
            </a:r>
            <a:r>
              <a:rPr lang="ru-RU" sz="3200" dirty="0" smtClean="0"/>
              <a:t> &gt; 4</a:t>
            </a:r>
          </a:p>
          <a:p>
            <a:r>
              <a:rPr lang="ru-RU" sz="3200" dirty="0" smtClean="0"/>
              <a:t>2) </a:t>
            </a:r>
            <a:r>
              <a:rPr lang="ru-RU" sz="3200" i="1" dirty="0" err="1" smtClean="0"/>
              <a:t>x</a:t>
            </a:r>
            <a:r>
              <a:rPr lang="ru-RU" sz="3200" dirty="0" smtClean="0"/>
              <a:t> &lt; 4</a:t>
            </a:r>
          </a:p>
          <a:p>
            <a:r>
              <a:rPr lang="ru-RU" sz="3200" dirty="0" smtClean="0"/>
              <a:t>3) </a:t>
            </a:r>
            <a:r>
              <a:rPr lang="ru-RU" sz="3200" i="1" dirty="0" err="1" smtClean="0"/>
              <a:t>x</a:t>
            </a:r>
            <a:r>
              <a:rPr lang="ru-RU" sz="3200" dirty="0" smtClean="0"/>
              <a:t> &gt; − 10</a:t>
            </a:r>
          </a:p>
          <a:p>
            <a:r>
              <a:rPr lang="ru-RU" sz="3200" dirty="0" smtClean="0"/>
              <a:t>4) </a:t>
            </a:r>
            <a:r>
              <a:rPr lang="ru-RU" sz="3200" i="1" dirty="0" err="1" smtClean="0"/>
              <a:t>x</a:t>
            </a:r>
            <a:r>
              <a:rPr lang="ru-RU" sz="3200" dirty="0" smtClean="0"/>
              <a:t> &lt; − 10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835344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238125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 smtClean="0"/>
              <a:t>Задание </a:t>
            </a:r>
            <a:r>
              <a:rPr lang="ru-RU" sz="2800" b="1" u="sng" dirty="0" smtClean="0"/>
              <a:t>№2 </a:t>
            </a:r>
          </a:p>
          <a:p>
            <a:pPr lvl="0" indent="238125" fontAlgn="base">
              <a:spcBef>
                <a:spcPct val="0"/>
              </a:spcBef>
              <a:spcAft>
                <a:spcPct val="0"/>
              </a:spcAf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238125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№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13  (ОГЭ)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каком рисунке изображено множество решений</a:t>
            </a: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неравенства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3" name="Рисунок 11" descr="x в квадрате минус 4x плюс 3\geqslant0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000240"/>
            <a:ext cx="2957533" cy="642942"/>
          </a:xfrm>
          <a:prstGeom prst="rect">
            <a:avLst/>
          </a:prstGeom>
          <a:noFill/>
        </p:spPr>
      </p:pic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642910" y="2285992"/>
            <a:ext cx="7715272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1" u="sng" strike="noStrike" cap="none" normalizeH="0" baseline="0" dirty="0" smtClean="0">
              <a:ln>
                <a:noFill/>
              </a:ln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sng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2400" b="0" i="1" u="sng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ответе укажите номер правильного варианта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1214414" y="3294507"/>
          <a:ext cx="6215086" cy="404495"/>
        </p:xfrm>
        <a:graphic>
          <a:graphicData uri="http://schemas.openxmlformats.org/drawingml/2006/table">
            <a:tbl>
              <a:tblPr/>
              <a:tblGrid>
                <a:gridCol w="3107543"/>
                <a:gridCol w="310754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2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0737" name="Рисунок 12" descr="https://oge.sdamgia.ru/get_file?id=43251&amp;png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357562"/>
            <a:ext cx="2941565" cy="571504"/>
          </a:xfrm>
          <a:prstGeom prst="rect">
            <a:avLst/>
          </a:prstGeom>
          <a:noFill/>
        </p:spPr>
      </p:pic>
      <p:pic>
        <p:nvPicPr>
          <p:cNvPr id="30736" name="Рисунок 13" descr="https://oge.sdamgia.ru/get_file?id=43248&amp;png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3357562"/>
            <a:ext cx="2941564" cy="571504"/>
          </a:xfrm>
          <a:prstGeom prst="rect">
            <a:avLst/>
          </a:prstGeom>
          <a:noFill/>
        </p:spPr>
      </p:pic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428728" y="4500570"/>
          <a:ext cx="6143648" cy="404495"/>
        </p:xfrm>
        <a:graphic>
          <a:graphicData uri="http://schemas.openxmlformats.org/drawingml/2006/table">
            <a:tbl>
              <a:tblPr/>
              <a:tblGrid>
                <a:gridCol w="3032951"/>
                <a:gridCol w="3110697"/>
              </a:tblGrid>
              <a:tr h="2838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4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0739" name="Рисунок 14" descr="https://oge.sdamgia.ru/get_file?id=43250&amp;png=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4429132"/>
            <a:ext cx="2941565" cy="571504"/>
          </a:xfrm>
          <a:prstGeom prst="rect">
            <a:avLst/>
          </a:prstGeom>
          <a:noFill/>
        </p:spPr>
      </p:pic>
      <p:pic>
        <p:nvPicPr>
          <p:cNvPr id="30738" name="Рисунок 15" descr="https://oge.sdamgia.ru/get_file?id=43249&amp;png=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4429132"/>
            <a:ext cx="2941565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1" name="Рисунок 1" descr=" левая круглая скобка 2x минус 5 правая круглая скобка левая круглая скобка x плюс 3 правая круглая скобка больше или равно 0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2786050" y="1857364"/>
            <a:ext cx="3293668" cy="428628"/>
          </a:xfrm>
          <a:prstGeom prst="rect">
            <a:avLst/>
          </a:prstGeom>
          <a:noFill/>
        </p:spPr>
      </p:pic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82865" y="285728"/>
            <a:ext cx="906113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38125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/>
              <a:t>Задание </a:t>
            </a:r>
            <a:r>
              <a:rPr lang="ru-RU" sz="2400" b="1" u="sng" dirty="0" smtClean="0"/>
              <a:t>№3</a:t>
            </a:r>
          </a:p>
          <a:p>
            <a:pPr lvl="0" indent="238125" fontAlgn="base">
              <a:spcBef>
                <a:spcPct val="0"/>
              </a:spcBef>
              <a:spcAft>
                <a:spcPct val="0"/>
              </a:spcAft>
            </a:pPr>
            <a:endParaRPr lang="ru-RU" sz="2000" b="1" u="sng" dirty="0" smtClean="0"/>
          </a:p>
          <a:p>
            <a:pPr lvl="0" indent="238125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u="sng" dirty="0" smtClean="0"/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13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 (ОГЭ)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каком рисунке изображено множество решений неравенства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 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4" name="Rectangle 28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5" name="Rectangle 29"/>
          <p:cNvSpPr>
            <a:spLocks noChangeArrowheads="1"/>
          </p:cNvSpPr>
          <p:nvPr/>
        </p:nvSpPr>
        <p:spPr bwMode="auto">
          <a:xfrm>
            <a:off x="785786" y="2428868"/>
            <a:ext cx="75723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sng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ответе укажите номер правильного варианта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500034" y="3000372"/>
          <a:ext cx="7929618" cy="857256"/>
        </p:xfrm>
        <a:graphic>
          <a:graphicData uri="http://schemas.openxmlformats.org/drawingml/2006/table">
            <a:tbl>
              <a:tblPr/>
              <a:tblGrid>
                <a:gridCol w="3964809"/>
                <a:gridCol w="3964809"/>
              </a:tblGrid>
              <a:tr h="857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3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4" name="Рисунок 43" descr="https://math-oge.sdamgia.ru/get_file?id=43357&amp;png=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3214686"/>
            <a:ext cx="264320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Рисунок 44" descr="https://math-oge.sdamgia.ru/get_file?id=43358&amp;png=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143248"/>
            <a:ext cx="285752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6" name="Таблица 45"/>
          <p:cNvGraphicFramePr>
            <a:graphicFrameLocks noGrp="1"/>
          </p:cNvGraphicFramePr>
          <p:nvPr/>
        </p:nvGraphicFramePr>
        <p:xfrm>
          <a:off x="571472" y="4500570"/>
          <a:ext cx="6286504" cy="601536"/>
        </p:xfrm>
        <a:graphic>
          <a:graphicData uri="http://schemas.openxmlformats.org/drawingml/2006/table">
            <a:tbl>
              <a:tblPr/>
              <a:tblGrid>
                <a:gridCol w="3143252"/>
                <a:gridCol w="314325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4</a:t>
                      </a: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9" name="Рисунок 48" descr="https://math-oge.sdamgia.ru/get_file?id=43359&amp;png=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4572008"/>
            <a:ext cx="307183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Рисунок 49" descr="https://math-oge.sdamgia.ru/get_file?id=43360&amp;png=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4572008"/>
            <a:ext cx="321471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857224" y="1428736"/>
            <a:ext cx="62151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(х+4)(х-2)(7-х)=0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85852" y="3143248"/>
            <a:ext cx="764386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71604" y="3857628"/>
            <a:ext cx="5179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- 4                 2                   7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142976" y="500042"/>
            <a:ext cx="751051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(х+4)(х-2)(7-х)&gt;0   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!!!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1285852" y="3929066"/>
            <a:ext cx="6929486" cy="1588"/>
          </a:xfrm>
          <a:prstGeom prst="straightConnector1">
            <a:avLst/>
          </a:prstGeom>
          <a:ln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2071670" y="3714752"/>
            <a:ext cx="357190" cy="357190"/>
          </a:xfrm>
          <a:prstGeom prst="ellipse">
            <a:avLst/>
          </a:prstGeom>
          <a:noFill/>
          <a:ln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000496" y="3714752"/>
            <a:ext cx="357190" cy="357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215074" y="3714752"/>
            <a:ext cx="357190" cy="357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071538" y="2571744"/>
            <a:ext cx="5572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  <a:r>
              <a:rPr lang="ru-RU" sz="28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х=</a:t>
            </a:r>
            <a:r>
              <a:rPr lang="ru-RU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- 4          х=2        х=7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Дуга 27"/>
          <p:cNvSpPr/>
          <p:nvPr/>
        </p:nvSpPr>
        <p:spPr>
          <a:xfrm>
            <a:off x="-571536" y="3286124"/>
            <a:ext cx="2857520" cy="78581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/>
          <p:nvPr/>
        </p:nvSpPr>
        <p:spPr>
          <a:xfrm>
            <a:off x="2357422" y="3286124"/>
            <a:ext cx="1857388" cy="785818"/>
          </a:xfrm>
          <a:prstGeom prst="arc">
            <a:avLst>
              <a:gd name="adj1" fmla="val 10913463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/>
          <p:cNvSpPr/>
          <p:nvPr/>
        </p:nvSpPr>
        <p:spPr>
          <a:xfrm>
            <a:off x="4214810" y="3286124"/>
            <a:ext cx="2143140" cy="785818"/>
          </a:xfrm>
          <a:prstGeom prst="arc">
            <a:avLst>
              <a:gd name="adj1" fmla="val 10485013"/>
              <a:gd name="adj2" fmla="val 14740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/>
          <p:cNvSpPr/>
          <p:nvPr/>
        </p:nvSpPr>
        <p:spPr>
          <a:xfrm>
            <a:off x="6429388" y="3286124"/>
            <a:ext cx="1928826" cy="642942"/>
          </a:xfrm>
          <a:prstGeom prst="arc">
            <a:avLst>
              <a:gd name="adj1" fmla="val 10913463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00628" y="3000372"/>
            <a:ext cx="507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+</a:t>
            </a:r>
            <a:endParaRPr lang="ru-RU" sz="54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1214414" y="3000372"/>
            <a:ext cx="507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+</a:t>
            </a:r>
            <a:endParaRPr lang="ru-RU" sz="5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143768" y="3071810"/>
            <a:ext cx="5000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-</a:t>
            </a:r>
            <a:endParaRPr lang="ru-RU" sz="5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071802" y="3143248"/>
            <a:ext cx="5000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-</a:t>
            </a:r>
            <a:endParaRPr lang="ru-RU" sz="5400" dirty="0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57158" y="4786322"/>
            <a:ext cx="22139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 :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2643174" y="4857760"/>
            <a:ext cx="3982944" cy="902435"/>
            <a:chOff x="2643174" y="4857760"/>
            <a:chExt cx="3982944" cy="902435"/>
          </a:xfrm>
        </p:grpSpPr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2643174" y="4929198"/>
              <a:ext cx="38985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(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7" name="Группа 46"/>
            <p:cNvGrpSpPr/>
            <p:nvPr/>
          </p:nvGrpSpPr>
          <p:grpSpPr>
            <a:xfrm>
              <a:off x="3071802" y="4857760"/>
              <a:ext cx="3554316" cy="830997"/>
              <a:chOff x="2786050" y="4929198"/>
              <a:chExt cx="3554316" cy="830997"/>
            </a:xfrm>
          </p:grpSpPr>
          <p:pic>
            <p:nvPicPr>
              <p:cNvPr id="2053" name="Рисунок 8" descr="infinity_symblo_PNG1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786050" y="5214949"/>
                <a:ext cx="638176" cy="41726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055" name="Rectangle 7"/>
              <p:cNvSpPr>
                <a:spLocks noChangeArrowheads="1"/>
              </p:cNvSpPr>
              <p:nvPr/>
            </p:nvSpPr>
            <p:spPr bwMode="auto">
              <a:xfrm>
                <a:off x="3428992" y="4929198"/>
                <a:ext cx="2911374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4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;</a:t>
                </a:r>
                <a:r>
                  <a:rPr kumimoji="0" lang="ru-RU" sz="4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</a:t>
                </a:r>
                <a:r>
                  <a:rPr kumimoji="0" lang="ru-RU" sz="4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-4)</a:t>
                </a:r>
                <a:r>
                  <a:rPr kumimoji="0" lang="en-US" sz="36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U</a:t>
                </a:r>
                <a:r>
                  <a:rPr kumimoji="0" lang="en-US" sz="4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(2</a:t>
                </a:r>
                <a:r>
                  <a:rPr kumimoji="0" lang="ru-RU" sz="4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;</a:t>
                </a:r>
                <a:r>
                  <a:rPr kumimoji="0" lang="en-US" sz="4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7)</a:t>
                </a:r>
                <a:r>
                  <a:rPr kumimoji="0" lang="ru-RU" sz="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48" name="Прямоугольник 47"/>
          <p:cNvSpPr/>
          <p:nvPr/>
        </p:nvSpPr>
        <p:spPr>
          <a:xfrm>
            <a:off x="857224" y="2071678"/>
            <a:ext cx="5286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х+4=0      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х-2=0      7-х=0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1.11111E-6 L 2.77778E-7 -1.11111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/>
      <p:bldP spid="13" grpId="0"/>
      <p:bldP spid="15" grpId="0"/>
      <p:bldP spid="20" grpId="0" animBg="1"/>
      <p:bldP spid="23" grpId="0" animBg="1"/>
      <p:bldP spid="24" grpId="0" animBg="1"/>
      <p:bldP spid="26" grpId="0"/>
      <p:bldP spid="28" grpId="0" animBg="1"/>
      <p:bldP spid="31" grpId="0" animBg="1"/>
      <p:bldP spid="32" grpId="0" animBg="1"/>
      <p:bldP spid="34" grpId="0" animBg="1"/>
      <p:bldP spid="35" grpId="0"/>
      <p:bldP spid="36" grpId="0"/>
      <p:bldP spid="37" grpId="0"/>
      <p:bldP spid="2051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28596" y="357166"/>
            <a:ext cx="73581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sng" dirty="0" smtClean="0"/>
              <a:t>Тема урока:</a:t>
            </a:r>
          </a:p>
          <a:p>
            <a:pPr algn="ctr"/>
            <a:r>
              <a:rPr lang="ru-RU" sz="3600" dirty="0" smtClean="0"/>
              <a:t>«Решение неравенств методом интервалов»</a:t>
            </a:r>
            <a:endParaRPr lang="ru-RU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71472" y="2357430"/>
            <a:ext cx="80724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sng" dirty="0" smtClean="0"/>
              <a:t>Цели урока:</a:t>
            </a:r>
          </a:p>
          <a:p>
            <a:pPr algn="ctr"/>
            <a:r>
              <a:rPr lang="ru-RU" sz="3600" dirty="0" smtClean="0"/>
              <a:t>1.Рассмотреть в чем заключается метод интервалов</a:t>
            </a:r>
          </a:p>
          <a:p>
            <a:pPr algn="ctr"/>
            <a:r>
              <a:rPr lang="ru-RU" sz="3600" dirty="0" smtClean="0"/>
              <a:t>2.Научиться применять его к решению неравенств ,содержащих произведение линейных множителей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0" y="121442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28860" y="0"/>
            <a:ext cx="404771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Метод интервалов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 flipV="1">
            <a:off x="1643042" y="571480"/>
            <a:ext cx="135732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214942" y="571480"/>
            <a:ext cx="150019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Группа 24"/>
          <p:cNvGrpSpPr/>
          <p:nvPr/>
        </p:nvGrpSpPr>
        <p:grpSpPr>
          <a:xfrm>
            <a:off x="285720" y="1142984"/>
            <a:ext cx="7286676" cy="1477328"/>
            <a:chOff x="285720" y="1142984"/>
            <a:chExt cx="7286676" cy="1477328"/>
          </a:xfrm>
        </p:grpSpPr>
        <p:sp>
          <p:nvSpPr>
            <p:cNvPr id="28" name="AutoShape 6"/>
            <p:cNvSpPr>
              <a:spLocks/>
            </p:cNvSpPr>
            <p:nvPr/>
          </p:nvSpPr>
          <p:spPr bwMode="auto">
            <a:xfrm>
              <a:off x="6286512" y="1428736"/>
              <a:ext cx="285731" cy="928694"/>
            </a:xfrm>
            <a:prstGeom prst="rightBrace">
              <a:avLst>
                <a:gd name="adj1" fmla="val 32576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715140" y="1142984"/>
              <a:ext cx="857256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                   &lt;                  ˃                   ≥                  ≤</a:t>
              </a:r>
              <a:endParaRPr lang="ru-RU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357686" y="1643050"/>
              <a:ext cx="20002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dirty="0" smtClean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 А(</a:t>
              </a:r>
              <a:r>
                <a:rPr lang="ru-RU" dirty="0" err="1" smtClean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х</a:t>
              </a:r>
              <a:r>
                <a:rPr lang="ru-RU" dirty="0" smtClean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)∙В(</a:t>
              </a:r>
              <a:r>
                <a:rPr lang="ru-RU" dirty="0" err="1" smtClean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х</a:t>
              </a:r>
              <a:r>
                <a:rPr lang="ru-RU" dirty="0" smtClean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) ∙С(</a:t>
              </a:r>
              <a:r>
                <a:rPr lang="ru-RU" dirty="0" err="1" smtClean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х</a:t>
              </a:r>
              <a:r>
                <a:rPr lang="ru-RU" dirty="0" smtClean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)…. </a:t>
              </a:r>
              <a:endParaRPr lang="ru-RU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7000892" y="1428736"/>
              <a:ext cx="5000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800" dirty="0" smtClean="0"/>
                <a:t>0</a:t>
              </a:r>
              <a:endParaRPr lang="ru-RU" sz="4800" dirty="0"/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285720" y="1357298"/>
              <a:ext cx="2143140" cy="1200329"/>
              <a:chOff x="285720" y="1357298"/>
              <a:chExt cx="2143140" cy="1200329"/>
            </a:xfrm>
          </p:grpSpPr>
          <p:sp>
            <p:nvSpPr>
              <p:cNvPr id="32774" name="AutoShape 6"/>
              <p:cNvSpPr>
                <a:spLocks/>
              </p:cNvSpPr>
              <p:nvPr/>
            </p:nvSpPr>
            <p:spPr bwMode="auto">
              <a:xfrm>
                <a:off x="1285852" y="1428736"/>
                <a:ext cx="214293" cy="928694"/>
              </a:xfrm>
              <a:prstGeom prst="rightBrace">
                <a:avLst>
                  <a:gd name="adj1" fmla="val 32576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285720" y="1643050"/>
                <a:ext cx="150018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dirty="0" smtClean="0"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 А(</a:t>
                </a:r>
                <a:r>
                  <a:rPr lang="ru-RU" dirty="0" err="1" smtClean="0"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х</a:t>
                </a:r>
                <a:r>
                  <a:rPr lang="ru-RU" dirty="0" smtClean="0"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)∙В(</a:t>
                </a:r>
                <a:r>
                  <a:rPr lang="ru-RU" dirty="0" err="1" smtClean="0"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х</a:t>
                </a:r>
                <a:r>
                  <a:rPr lang="ru-RU" dirty="0" smtClean="0"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) </a:t>
                </a:r>
                <a:endParaRPr lang="ru-RU" dirty="0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1500166" y="1357298"/>
                <a:ext cx="35719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/>
                  <a:t> &lt;                  ˃                     ≥                 ≤</a:t>
                </a:r>
                <a:endParaRPr lang="ru-RU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1928794" y="1571612"/>
                <a:ext cx="500066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4800" dirty="0" smtClean="0"/>
                  <a:t>0</a:t>
                </a:r>
                <a:endParaRPr lang="ru-RU" sz="4800" dirty="0"/>
              </a:p>
            </p:txBody>
          </p:sp>
        </p:grpSp>
      </p:grpSp>
      <p:sp>
        <p:nvSpPr>
          <p:cNvPr id="41" name="Прямоугольник 40"/>
          <p:cNvSpPr/>
          <p:nvPr/>
        </p:nvSpPr>
        <p:spPr>
          <a:xfrm>
            <a:off x="428596" y="857232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Два  линейных множителя                                   Более  двух  линейных множителей</a:t>
            </a:r>
          </a:p>
          <a:p>
            <a:r>
              <a:rPr lang="ru-RU" dirty="0" smtClean="0"/>
              <a:t>(неравенство 2 степени)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85720" y="2643182"/>
            <a:ext cx="8501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1.Приравнять  Л.Ч  </a:t>
            </a:r>
            <a:r>
              <a:rPr lang="ru-RU" sz="2000" dirty="0" smtClean="0"/>
              <a:t>неравенства  к  нулю </a:t>
            </a:r>
            <a:r>
              <a:rPr lang="ru-RU" sz="2000" dirty="0" smtClean="0"/>
              <a:t>,найти корни </a:t>
            </a:r>
            <a:r>
              <a:rPr lang="ru-RU" sz="2000" dirty="0" smtClean="0"/>
              <a:t>полученного распадающегося  </a:t>
            </a:r>
            <a:r>
              <a:rPr lang="ru-RU" sz="2000" dirty="0" smtClean="0"/>
              <a:t>уравнения</a:t>
            </a:r>
          </a:p>
          <a:p>
            <a:r>
              <a:rPr lang="ru-RU" sz="2000" dirty="0" smtClean="0"/>
              <a:t>           2.Отметить корни на координатной оси </a:t>
            </a:r>
            <a:endParaRPr lang="ru-RU" sz="2000" dirty="0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3071802" y="571480"/>
            <a:ext cx="25003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Алгоритм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применения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rot="5400000">
            <a:off x="3394067" y="4749809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214282" y="3929066"/>
            <a:ext cx="41434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3.Определить знаки по интервалам с помощью </a:t>
            </a:r>
          </a:p>
          <a:p>
            <a:r>
              <a:rPr lang="ru-RU" sz="2000" dirty="0" smtClean="0"/>
              <a:t>графика квадратичной функции</a:t>
            </a:r>
            <a:endParaRPr lang="ru-RU" sz="20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786314" y="3929066"/>
            <a:ext cx="3857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white"/>
                </a:solidFill>
              </a:rPr>
              <a:t>3.Определить знаки на </a:t>
            </a:r>
            <a:r>
              <a:rPr lang="ru-RU" dirty="0" smtClean="0">
                <a:solidFill>
                  <a:srgbClr val="FF0000"/>
                </a:solidFill>
              </a:rPr>
              <a:t>КАЖДОМ!!!  </a:t>
            </a:r>
            <a:r>
              <a:rPr lang="ru-RU" dirty="0" smtClean="0">
                <a:solidFill>
                  <a:prstClr val="white"/>
                </a:solidFill>
              </a:rPr>
              <a:t>интервале 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285852" y="6072206"/>
            <a:ext cx="6786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4.Записать </a:t>
            </a:r>
            <a:r>
              <a:rPr lang="ru-RU" sz="2400" b="1" dirty="0" smtClean="0">
                <a:solidFill>
                  <a:srgbClr val="FF0000"/>
                </a:solidFill>
              </a:rPr>
              <a:t>ответ. (СМОТРИ ЗНАК НЕРАВЕНСТВА</a:t>
            </a:r>
            <a:r>
              <a:rPr lang="ru-RU" sz="2400" dirty="0" smtClean="0">
                <a:solidFill>
                  <a:srgbClr val="0070C0"/>
                </a:solidFill>
              </a:rPr>
              <a:t>) 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214810" y="4786323"/>
            <a:ext cx="44291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err="1" smtClean="0">
                <a:solidFill>
                  <a:srgbClr val="FFFF00"/>
                </a:solidFill>
              </a:rPr>
              <a:t>Лайфхак</a:t>
            </a:r>
            <a:r>
              <a:rPr lang="ru-RU" sz="2400" b="1" i="1" u="sng" dirty="0" smtClean="0">
                <a:solidFill>
                  <a:srgbClr val="FFFF00"/>
                </a:solidFill>
              </a:rPr>
              <a:t>!!!</a:t>
            </a:r>
            <a:r>
              <a:rPr lang="ru-RU" sz="2400" b="1" u="sng" dirty="0" smtClean="0">
                <a:solidFill>
                  <a:srgbClr val="FFFF00"/>
                </a:solidFill>
              </a:rPr>
              <a:t> </a:t>
            </a:r>
            <a:r>
              <a:rPr lang="ru-RU" sz="1600" b="1" u="sng" dirty="0" smtClean="0">
                <a:solidFill>
                  <a:srgbClr val="FFFF00"/>
                </a:solidFill>
              </a:rPr>
              <a:t>Определи знак на интервале, содержащем число 0, знаки на остальных интервалах чередуются (+,-,+,- и </a:t>
            </a:r>
            <a:r>
              <a:rPr lang="ru-RU" sz="1600" b="1" u="sng" dirty="0" smtClean="0">
                <a:solidFill>
                  <a:srgbClr val="FFFF00"/>
                </a:solidFill>
              </a:rPr>
              <a:t> </a:t>
            </a:r>
            <a:r>
              <a:rPr lang="ru-RU" sz="1600" b="1" u="sng" dirty="0" err="1" smtClean="0">
                <a:solidFill>
                  <a:srgbClr val="FFFF00"/>
                </a:solidFill>
              </a:rPr>
              <a:t>т.д</a:t>
            </a:r>
            <a:r>
              <a:rPr lang="ru-RU" sz="1600" b="1" u="sng" dirty="0" smtClean="0">
                <a:solidFill>
                  <a:srgbClr val="FFFF00"/>
                </a:solidFill>
              </a:rPr>
              <a:t>) </a:t>
            </a:r>
            <a:endParaRPr lang="ru-RU" sz="1600" b="1" u="sng" dirty="0">
              <a:solidFill>
                <a:srgbClr val="FFFF00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3321835" y="1821645"/>
            <a:ext cx="164307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1" grpId="0"/>
      <p:bldP spid="42" grpId="0"/>
      <p:bldP spid="32776" grpId="0"/>
      <p:bldP spid="46" grpId="0"/>
      <p:bldP spid="47" grpId="0"/>
      <p:bldP spid="48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u="sng" dirty="0" smtClean="0"/>
              <a:t>Домашнее задание: </a:t>
            </a:r>
          </a:p>
          <a:p>
            <a:r>
              <a:rPr lang="ru-RU" sz="2400" dirty="0" smtClean="0"/>
              <a:t>Выучить алгоритм решения неравенств методом интервалов</a:t>
            </a:r>
          </a:p>
          <a:p>
            <a:r>
              <a:rPr lang="ru-RU" sz="2400" dirty="0" smtClean="0"/>
              <a:t>Выполнить № </a:t>
            </a:r>
            <a:r>
              <a:rPr lang="ru-RU" sz="2400" b="1" dirty="0" smtClean="0"/>
              <a:t>,№</a:t>
            </a:r>
            <a:r>
              <a:rPr lang="ru-RU" sz="2400" b="1" dirty="0" smtClean="0"/>
              <a:t>134(</a:t>
            </a:r>
            <a:r>
              <a:rPr lang="ru-RU" sz="2400" b="1" dirty="0" err="1" smtClean="0"/>
              <a:t>б,в,г</a:t>
            </a:r>
            <a:r>
              <a:rPr lang="ru-RU" sz="2400" b="1" dirty="0" smtClean="0"/>
              <a:t>), </a:t>
            </a:r>
            <a:r>
              <a:rPr lang="ru-RU" sz="2400" b="1" dirty="0" smtClean="0"/>
              <a:t>136(а</a:t>
            </a:r>
            <a:r>
              <a:rPr lang="ru-RU" sz="2400" b="1" dirty="0" smtClean="0"/>
              <a:t>)</a:t>
            </a:r>
            <a:endParaRPr lang="ru-RU" sz="2400" dirty="0" smtClean="0"/>
          </a:p>
          <a:p>
            <a:pPr>
              <a:buNone/>
            </a:pPr>
            <a:r>
              <a:rPr lang="ru-RU" b="1" dirty="0" smtClean="0"/>
              <a:t>______________________________________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Повышенный уровень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Выучить алгоритм решения неравенств методом интервалов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№134(</a:t>
            </a:r>
            <a:r>
              <a:rPr lang="ru-RU" sz="2400" i="1" dirty="0" err="1" smtClean="0">
                <a:solidFill>
                  <a:srgbClr val="FF0000"/>
                </a:solidFill>
              </a:rPr>
              <a:t>б,в</a:t>
            </a:r>
            <a:r>
              <a:rPr lang="ru-RU" sz="2400" i="1" dirty="0" smtClean="0">
                <a:solidFill>
                  <a:srgbClr val="FF0000"/>
                </a:solidFill>
              </a:rPr>
              <a:t>),№135(</a:t>
            </a:r>
            <a:r>
              <a:rPr lang="ru-RU" sz="2400" i="1" dirty="0" err="1" smtClean="0">
                <a:solidFill>
                  <a:srgbClr val="FF0000"/>
                </a:solidFill>
              </a:rPr>
              <a:t>а,б</a:t>
            </a:r>
            <a:r>
              <a:rPr lang="ru-RU" sz="2400" i="1" dirty="0" smtClean="0">
                <a:solidFill>
                  <a:srgbClr val="FF0000"/>
                </a:solidFill>
              </a:rPr>
              <a:t>)</a:t>
            </a:r>
            <a:endParaRPr lang="ru-RU" sz="2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731</TotalTime>
  <Words>263</Words>
  <PresentationFormat>Экран (4:3)</PresentationFormat>
  <Paragraphs>77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Обычная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65</cp:revision>
  <dcterms:created xsi:type="dcterms:W3CDTF">2022-10-15T13:39:09Z</dcterms:created>
  <dcterms:modified xsi:type="dcterms:W3CDTF">2022-10-16T11:46:04Z</dcterms:modified>
</cp:coreProperties>
</file>