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94" r:id="rId2"/>
    <p:sldId id="286" r:id="rId3"/>
    <p:sldId id="296" r:id="rId4"/>
    <p:sldId id="297" r:id="rId5"/>
    <p:sldId id="298" r:id="rId6"/>
    <p:sldId id="299" r:id="rId7"/>
    <p:sldId id="300" r:id="rId8"/>
    <p:sldId id="301" r:id="rId9"/>
    <p:sldId id="302" r:id="rId10"/>
    <p:sldId id="303" r:id="rId11"/>
    <p:sldId id="304" r:id="rId12"/>
    <p:sldId id="293" r:id="rId13"/>
    <p:sldId id="295" r:id="rId14"/>
    <p:sldId id="305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3399FF"/>
    <a:srgbClr val="FF9900"/>
    <a:srgbClr val="FF99FF"/>
    <a:srgbClr val="FFCCFF"/>
    <a:srgbClr val="FF33CC"/>
    <a:srgbClr val="FF66FF"/>
    <a:srgbClr val="66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21" autoAdjust="0"/>
    <p:restoredTop sz="94660"/>
  </p:normalViewPr>
  <p:slideViewPr>
    <p:cSldViewPr>
      <p:cViewPr varScale="1">
        <p:scale>
          <a:sx n="83" d="100"/>
          <a:sy n="83" d="100"/>
        </p:scale>
        <p:origin x="-120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A9384D4B-133A-4B38-89B2-8CD663BA0F0E}" type="datetimeFigureOut">
              <a:rPr lang="ru-RU"/>
              <a:pPr>
                <a:defRPr/>
              </a:pPr>
              <a:t>21.11.2017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8D996A5D-348D-44CF-B272-A6011C00BA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751184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FDC309-1736-4B6F-9D5B-4027719947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8220376"/>
      </p:ext>
    </p:extLst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6F09EB-5CE6-451F-BA0B-89850B0876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3836858"/>
      </p:ext>
    </p:extLst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1F3DA9-6633-41DC-83F1-20F396443E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5480491"/>
      </p:ext>
    </p:extLst>
  </p:cSld>
  <p:clrMapOvr>
    <a:masterClrMapping/>
  </p:clrMapOvr>
  <p:transition advClick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F1CBD7-5497-4B1E-8E06-9B834DC254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4925438"/>
      </p:ext>
    </p:extLst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47B67F-20DE-4BD2-AC11-84B58E37D6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2870543"/>
      </p:ext>
    </p:extLst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607521-136B-4149-9EE2-FE190202BE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2048703"/>
      </p:ext>
    </p:extLst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F6ACD8-CFBC-46AE-B63E-AA5B3BB403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4824394"/>
      </p:ext>
    </p:extLst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F11E84-37EC-4BA4-911B-E6F1B5B15D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6735466"/>
      </p:ext>
    </p:extLst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20847E-28D7-4B55-BCE4-44CD2A04B2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5062628"/>
      </p:ext>
    </p:extLst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0DDD5D-C8F2-4352-AE82-BE402FD341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855707"/>
      </p:ext>
    </p:extLst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A86D52-64DB-480B-A2D7-4B426C2FC2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8278528"/>
      </p:ext>
    </p:extLst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1618B6-5613-4799-858B-7E36E2B01B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6707854"/>
      </p:ext>
    </p:extLst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9979CBEB-E99B-4070-A964-19749301BE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advClick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>
          <a:xfrm>
            <a:off x="611560" y="188640"/>
            <a:ext cx="8229600" cy="548680"/>
          </a:xfrm>
        </p:spPr>
        <p:txBody>
          <a:bodyPr/>
          <a:lstStyle/>
          <a:p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Муниципальное казённое образовательное учреждение дополнительного образования 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«Центр творчества»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endParaRPr lang="ru-RU" dirty="0" smtClean="0"/>
          </a:p>
        </p:txBody>
      </p:sp>
      <p:pic>
        <p:nvPicPr>
          <p:cNvPr id="2051" name="Picture 6" descr="Мир дружба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55576" y="1628800"/>
            <a:ext cx="7787331" cy="2232248"/>
          </a:xfrm>
          <a:noFill/>
        </p:spPr>
      </p:pic>
      <p:pic>
        <p:nvPicPr>
          <p:cNvPr id="2052" name="Picture 7" descr="russia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4652963"/>
            <a:ext cx="2698750" cy="1798637"/>
          </a:xfrm>
          <a:prstGeom prst="rect">
            <a:avLst/>
          </a:prstGeom>
          <a:noFill/>
          <a:ln w="12700">
            <a:solidFill>
              <a:srgbClr val="0033C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8" descr="jap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700" y="4652963"/>
            <a:ext cx="2874963" cy="1798637"/>
          </a:xfrm>
          <a:prstGeom prst="rect">
            <a:avLst/>
          </a:prstGeom>
          <a:noFill/>
          <a:ln w="12700">
            <a:solidFill>
              <a:srgbClr val="0033C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20170622_16591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143372" y="285728"/>
            <a:ext cx="4823232" cy="6357982"/>
          </a:xfrm>
        </p:spPr>
      </p:pic>
      <p:sp>
        <p:nvSpPr>
          <p:cNvPr id="5" name="Прямоугольник 4"/>
          <p:cNvSpPr/>
          <p:nvPr/>
        </p:nvSpPr>
        <p:spPr>
          <a:xfrm>
            <a:off x="214282" y="1857364"/>
            <a:ext cx="3786182" cy="54904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ja-JP" altLang="en-US" sz="4400" b="1" dirty="0" smtClean="0">
                <a:solidFill>
                  <a:srgbClr val="FF0000"/>
                </a:solidFill>
                <a:latin typeface="Andalus" pitchFamily="18" charset="-78"/>
                <a:cs typeface="Andalus" pitchFamily="18" charset="-78"/>
              </a:rPr>
              <a:t>花輪の真ん中に接着剤を塗って、前頭部に付けて</a:t>
            </a:r>
            <a:endParaRPr lang="ru-RU" altLang="ja-JP" sz="4400" b="1" dirty="0" smtClean="0">
              <a:solidFill>
                <a:srgbClr val="FF0000"/>
              </a:solidFill>
              <a:latin typeface="Andalus" pitchFamily="18" charset="-78"/>
              <a:cs typeface="Andalus" pitchFamily="18" charset="-78"/>
            </a:endParaRPr>
          </a:p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ja-JP" altLang="en-US" sz="4400" b="1" dirty="0" smtClean="0">
                <a:solidFill>
                  <a:srgbClr val="FF0000"/>
                </a:solidFill>
                <a:latin typeface="Andalus" pitchFamily="18" charset="-78"/>
                <a:cs typeface="Andalus" pitchFamily="18" charset="-78"/>
              </a:rPr>
              <a:t>みましょう</a:t>
            </a:r>
            <a:r>
              <a:rPr lang="ja-JP" altLang="en-US" sz="4400" b="1" dirty="0" smtClean="0">
                <a:solidFill>
                  <a:srgbClr val="FF0000"/>
                </a:solidFill>
                <a:latin typeface="Andalus" pitchFamily="18" charset="-78"/>
                <a:cs typeface="Andalus" pitchFamily="18" charset="-78"/>
              </a:rPr>
              <a:t>。</a:t>
            </a:r>
            <a:r>
              <a:rPr lang="ru-RU" sz="2400" b="1" dirty="0">
                <a:solidFill>
                  <a:srgbClr val="FF0000"/>
                </a:solidFill>
                <a:latin typeface="Calibri"/>
                <a:ea typeface="Calibri"/>
                <a:cs typeface="Times New Roman"/>
              </a:rPr>
              <a:t>Нанести клей на середину веночка, закрепить на передней части головы</a:t>
            </a:r>
          </a:p>
          <a:p>
            <a:pPr algn="ctr"/>
            <a:endParaRPr lang="ru-RU" sz="4400" b="1" dirty="0">
              <a:solidFill>
                <a:srgbClr val="FF0000"/>
              </a:solidFill>
              <a:cs typeface="Andalus" pitchFamily="18" charset="-78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20170622_17011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57158" y="357166"/>
            <a:ext cx="4649729" cy="6215106"/>
          </a:xfrm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5214942" y="621150"/>
            <a:ext cx="3571868" cy="5341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ja-JP" alt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ndalus" pitchFamily="18" charset="-78"/>
                <a:ea typeface="MS Mincho" pitchFamily="49" charset="-128"/>
                <a:cs typeface="Andalus" pitchFamily="18" charset="-78"/>
              </a:rPr>
              <a:t>しっかりするため、後頭部に玉結びを二回してみましょう。</a:t>
            </a:r>
            <a:endParaRPr kumimoji="0" lang="ja-JP" altLang="ru-RU" sz="32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ndalus" pitchFamily="18" charset="-78"/>
              <a:cs typeface="Andalus" pitchFamily="18" charset="-78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ja-JP" sz="32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ndalus" pitchFamily="18" charset="-78"/>
              <a:ea typeface="MS Mincho" pitchFamily="49" charset="-128"/>
              <a:cs typeface="Andalus" pitchFamily="18" charset="-78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altLang="ja-JP" sz="3200" b="1" dirty="0" smtClean="0">
              <a:solidFill>
                <a:srgbClr val="FF0000"/>
              </a:solidFill>
              <a:latin typeface="Andalus" pitchFamily="18" charset="-78"/>
              <a:ea typeface="MS Mincho" pitchFamily="49" charset="-128"/>
              <a:cs typeface="Andalus" pitchFamily="18" charset="-78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kumimoji="0" lang="ja-JP" altLang="ru-RU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ndalus" pitchFamily="18" charset="-78"/>
                <a:ea typeface="MS Mincho" pitchFamily="49" charset="-128"/>
                <a:cs typeface="Andalus" pitchFamily="18" charset="-78"/>
              </a:rPr>
              <a:t>出来上がり</a:t>
            </a:r>
            <a:r>
              <a:rPr kumimoji="0" lang="ja-JP" altLang="ru-RU" sz="4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ndalus" pitchFamily="18" charset="-78"/>
                <a:ea typeface="MS Mincho" pitchFamily="49" charset="-128"/>
                <a:cs typeface="Andalus" pitchFamily="18" charset="-78"/>
              </a:rPr>
              <a:t>～</a:t>
            </a:r>
            <a:r>
              <a:rPr lang="ru-RU" sz="4400" dirty="0">
                <a:latin typeface="Calibri"/>
                <a:ea typeface="Calibri"/>
                <a:cs typeface="Times New Roman"/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  <a:latin typeface="Calibri"/>
                <a:ea typeface="Calibri"/>
                <a:cs typeface="Times New Roman"/>
              </a:rPr>
              <a:t>Концы </a:t>
            </a:r>
            <a:r>
              <a:rPr lang="ru-RU" sz="2400" b="1" dirty="0">
                <a:solidFill>
                  <a:srgbClr val="FF0000"/>
                </a:solidFill>
                <a:latin typeface="Calibri"/>
                <a:ea typeface="Calibri"/>
                <a:cs typeface="Times New Roman"/>
              </a:rPr>
              <a:t>завязать сзади на два узла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ja-JP" altLang="ru-RU" sz="4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ndalus" pitchFamily="18" charset="-78"/>
              <a:cs typeface="Andalus" pitchFamily="18" charset="-78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WordArt 4" descr="lines5"/>
          <p:cNvSpPr>
            <a:spLocks noChangeArrowheads="1" noChangeShapeType="1" noTextEdit="1"/>
          </p:cNvSpPr>
          <p:nvPr/>
        </p:nvSpPr>
        <p:spPr bwMode="auto">
          <a:xfrm>
            <a:off x="285720" y="980728"/>
            <a:ext cx="8572560" cy="495974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ru-RU" sz="3600" kern="10" dirty="0" smtClean="0">
                <a:blipFill dpi="0" rotWithShape="0">
                  <a:blip r:embed="rId2"/>
                  <a:srcRect/>
                  <a:stretch>
                    <a:fillRect/>
                  </a:stretch>
                </a:blip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Comic Sans MS"/>
              </a:rPr>
              <a:t>МОЛОДЦЫ!</a:t>
            </a:r>
          </a:p>
          <a:p>
            <a:pPr algn="ctr"/>
            <a:endParaRPr lang="ru-RU" sz="3600" kern="10" dirty="0" smtClean="0">
              <a:blipFill dpi="0" rotWithShape="0">
                <a:blip r:embed="rId2"/>
                <a:srcRect/>
                <a:stretch>
                  <a:fillRect/>
                </a:stretch>
              </a:blipFill>
              <a:effectLst>
                <a:outerShdw dist="53882" dir="2700000" algn="ctr" rotWithShape="0">
                  <a:srgbClr val="C0C0C0">
                    <a:alpha val="79999"/>
                  </a:srgbClr>
                </a:outerShdw>
              </a:effectLst>
              <a:latin typeface="Comic Sans MS"/>
            </a:endParaRPr>
          </a:p>
          <a:p>
            <a:pPr algn="ctr"/>
            <a:r>
              <a:rPr lang="ja-JP" altLang="en-US" sz="3600" dirty="0" smtClean="0">
                <a:solidFill>
                  <a:srgbClr val="FF0000"/>
                </a:solidFill>
              </a:rPr>
              <a:t>よくできました</a:t>
            </a:r>
          </a:p>
          <a:p>
            <a:pPr algn="ctr"/>
            <a:endParaRPr lang="ru-RU" sz="3600" kern="10" dirty="0">
              <a:solidFill>
                <a:srgbClr val="FF0000"/>
              </a:solidFill>
              <a:effectLst>
                <a:outerShdw dist="53882" dir="2700000" algn="ctr" rotWithShape="0">
                  <a:srgbClr val="C0C0C0">
                    <a:alpha val="79999"/>
                  </a:srgbClr>
                </a:outerShdw>
              </a:effectLst>
              <a:latin typeface="Comic Sans MS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85720" y="1857364"/>
            <a:ext cx="8676456" cy="295465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ja-JP" sz="9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ndalus" pitchFamily="18" charset="-78"/>
                <a:ea typeface="inherit"/>
                <a:cs typeface="Andalus" pitchFamily="18" charset="-78"/>
              </a:rPr>
              <a:t>ありがとう</a:t>
            </a:r>
            <a:endParaRPr kumimoji="0" lang="ru-RU" altLang="ja-JP" sz="96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inherit"/>
              <a:cs typeface="Andalus" pitchFamily="18" charset="-78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ja-JP" sz="9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ndalus" pitchFamily="18" charset="-78"/>
                <a:ea typeface="inherit"/>
                <a:cs typeface="Andalus" pitchFamily="18" charset="-78"/>
              </a:rPr>
              <a:t>ございました！</a:t>
            </a:r>
            <a:r>
              <a:rPr kumimoji="0" lang="ja-JP" sz="9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Мир дружба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55576" y="1628800"/>
            <a:ext cx="7787331" cy="2232248"/>
          </a:xfrm>
          <a:noFill/>
        </p:spPr>
      </p:pic>
      <p:sp>
        <p:nvSpPr>
          <p:cNvPr id="6" name="Прямоугольник 5"/>
          <p:cNvSpPr/>
          <p:nvPr/>
        </p:nvSpPr>
        <p:spPr>
          <a:xfrm>
            <a:off x="428596" y="0"/>
            <a:ext cx="821537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Муниципальное казённое образовательное учреждение дополнительного образования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«Центр творчества»</a:t>
            </a:r>
            <a:endParaRPr lang="ru-RU" dirty="0"/>
          </a:p>
        </p:txBody>
      </p:sp>
      <p:pic>
        <p:nvPicPr>
          <p:cNvPr id="7" name="Picture 7" descr="russia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4652963"/>
            <a:ext cx="2698750" cy="1798637"/>
          </a:xfrm>
          <a:prstGeom prst="rect">
            <a:avLst/>
          </a:prstGeom>
          <a:noFill/>
          <a:ln w="12700">
            <a:solidFill>
              <a:srgbClr val="0033C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 descr="jap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700" y="4652963"/>
            <a:ext cx="2874963" cy="1798637"/>
          </a:xfrm>
          <a:prstGeom prst="rect">
            <a:avLst/>
          </a:prstGeom>
          <a:noFill/>
          <a:ln w="12700">
            <a:solidFill>
              <a:srgbClr val="0033C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82" name="WordArt 14" descr="lines5"/>
          <p:cNvSpPr>
            <a:spLocks noChangeArrowheads="1" noChangeShapeType="1" noTextEdit="1"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endParaRPr lang="ru-RU" sz="3600" kern="10" dirty="0">
              <a:blipFill dpi="0" rotWithShape="0">
                <a:blip r:embed="rId2"/>
                <a:srcRect/>
                <a:stretch>
                  <a:fillRect/>
                </a:stretch>
              </a:blipFill>
              <a:effectLst>
                <a:outerShdw dist="53882" dir="2700000" algn="ctr" rotWithShape="0">
                  <a:srgbClr val="C0C0C0">
                    <a:alpha val="79999"/>
                  </a:srgbClr>
                </a:outerShdw>
              </a:effectLst>
              <a:latin typeface="Comic Sans M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5720" y="214290"/>
            <a:ext cx="857256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000" b="1" dirty="0" smtClean="0">
                <a:solidFill>
                  <a:srgbClr val="FF0000"/>
                </a:solidFill>
                <a:latin typeface="Andalus" pitchFamily="18" charset="-78"/>
                <a:cs typeface="Andalus" pitchFamily="18" charset="-78"/>
              </a:rPr>
              <a:t>皆さん、これから手を作って</a:t>
            </a:r>
            <a:endParaRPr lang="ru-RU" altLang="ja-JP" sz="4000" b="1" dirty="0" smtClean="0">
              <a:solidFill>
                <a:srgbClr val="FF0000"/>
              </a:solidFill>
              <a:latin typeface="Andalus" pitchFamily="18" charset="-78"/>
              <a:cs typeface="Andalus" pitchFamily="18" charset="-78"/>
            </a:endParaRPr>
          </a:p>
          <a:p>
            <a:pPr algn="ctr"/>
            <a:r>
              <a:rPr lang="ja-JP" altLang="en-US" sz="4000" b="1" dirty="0" smtClean="0">
                <a:solidFill>
                  <a:srgbClr val="FF0000"/>
                </a:solidFill>
                <a:latin typeface="Andalus" pitchFamily="18" charset="-78"/>
                <a:cs typeface="Andalus" pitchFamily="18" charset="-78"/>
              </a:rPr>
              <a:t>みましょう。</a:t>
            </a:r>
            <a:endParaRPr lang="ru-RU" altLang="ja-JP" sz="4000" b="1" dirty="0" smtClean="0">
              <a:solidFill>
                <a:srgbClr val="FF0000"/>
              </a:solidFill>
              <a:latin typeface="Andalus" pitchFamily="18" charset="-78"/>
              <a:cs typeface="Andalus" pitchFamily="18" charset="-78"/>
            </a:endParaRPr>
          </a:p>
          <a:p>
            <a:pPr lvl="0" algn="ctr"/>
            <a:r>
              <a:rPr lang="ja-JP" altLang="ru-RU" sz="4000" b="1" dirty="0" smtClean="0">
                <a:solidFill>
                  <a:srgbClr val="FF0000"/>
                </a:solidFill>
                <a:latin typeface="Arial" pitchFamily="34" charset="0"/>
                <a:ea typeface="MS Mincho" pitchFamily="49" charset="-128"/>
                <a:cs typeface="Arial" pitchFamily="34" charset="0"/>
              </a:rPr>
              <a:t>まずは、紐を</a:t>
            </a:r>
            <a:r>
              <a:rPr lang="ja-JP" altLang="en-US" sz="4000" b="1" dirty="0" smtClean="0">
                <a:solidFill>
                  <a:srgbClr val="FF0000"/>
                </a:solidFill>
                <a:latin typeface="Arial" pitchFamily="34" charset="0"/>
                <a:ea typeface="MS Mincho" pitchFamily="49" charset="-128"/>
                <a:cs typeface="Arial" pitchFamily="34" charset="0"/>
              </a:rPr>
              <a:t>あなに通しましょう</a:t>
            </a:r>
            <a:r>
              <a:rPr lang="ja-JP" altLang="en-US" sz="4000" b="1" dirty="0" smtClean="0">
                <a:solidFill>
                  <a:srgbClr val="FF0000"/>
                </a:solidFill>
                <a:latin typeface="Arial" pitchFamily="34" charset="0"/>
                <a:ea typeface="MS Mincho" pitchFamily="49" charset="-128"/>
                <a:cs typeface="Arial" pitchFamily="34" charset="0"/>
              </a:rPr>
              <a:t>。</a:t>
            </a:r>
            <a:endParaRPr lang="en-US" altLang="ja-JP" sz="4000" b="1" dirty="0" smtClean="0">
              <a:solidFill>
                <a:srgbClr val="FF0000"/>
              </a:solidFill>
              <a:latin typeface="Arial" pitchFamily="34" charset="0"/>
              <a:ea typeface="MS Mincho" pitchFamily="49" charset="-128"/>
              <a:cs typeface="Arial" pitchFamily="34" charset="0"/>
            </a:endParaRPr>
          </a:p>
          <a:p>
            <a:pPr lvl="0" algn="ctr"/>
            <a:r>
              <a:rPr lang="ru-RU" altLang="ja-JP" sz="2400" b="1" dirty="0" smtClean="0">
                <a:solidFill>
                  <a:srgbClr val="FF0000"/>
                </a:solidFill>
                <a:latin typeface="Arial" pitchFamily="34" charset="0"/>
                <a:ea typeface="MS Mincho" pitchFamily="49" charset="-128"/>
                <a:cs typeface="Arial" pitchFamily="34" charset="0"/>
              </a:rPr>
              <a:t>Изготавливаем ручки,</a:t>
            </a:r>
          </a:p>
          <a:p>
            <a:pPr lvl="0" algn="ctr"/>
            <a:r>
              <a:rPr lang="ru-RU" altLang="ja-JP" sz="2400" b="1" dirty="0" smtClean="0">
                <a:solidFill>
                  <a:srgbClr val="FF0000"/>
                </a:solidFill>
                <a:latin typeface="Arial" pitchFamily="34" charset="0"/>
                <a:ea typeface="MS Mincho" pitchFamily="49" charset="-128"/>
                <a:cs typeface="Arial" pitchFamily="34" charset="0"/>
              </a:rPr>
              <a:t>продернуть  шнур в отверстия</a:t>
            </a:r>
            <a:endParaRPr lang="ru-RU" altLang="ja-JP" sz="2400" b="1" dirty="0" smtClean="0">
              <a:solidFill>
                <a:srgbClr val="FF0000"/>
              </a:solidFill>
              <a:latin typeface="Arial" pitchFamily="34" charset="0"/>
              <a:ea typeface="MS Mincho" pitchFamily="49" charset="-128"/>
              <a:cs typeface="Arial" pitchFamily="34" charset="0"/>
            </a:endParaRPr>
          </a:p>
          <a:p>
            <a:endParaRPr lang="ru-RU" sz="3200" dirty="0"/>
          </a:p>
        </p:txBody>
      </p:sp>
      <p:pic>
        <p:nvPicPr>
          <p:cNvPr id="7" name="Рисунок 6" descr="20170614_09430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91680" y="2924944"/>
            <a:ext cx="6264696" cy="3690168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after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6" dur="2000" fill="hold"/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8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20170614_09433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28662" y="1714488"/>
            <a:ext cx="7429552" cy="4929222"/>
          </a:xfrm>
        </p:spPr>
      </p:pic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142844" y="142852"/>
            <a:ext cx="914400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ja-JP" altLang="en-US" sz="6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MS Mincho" pitchFamily="49" charset="-128"/>
                <a:cs typeface="Arial" pitchFamily="34" charset="0"/>
              </a:rPr>
              <a:t>紐の端を玉結びします。</a:t>
            </a:r>
            <a:endParaRPr kumimoji="0" lang="ru-RU" altLang="ja-JP" sz="66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MS Mincho" pitchFamily="49" charset="-128"/>
              <a:cs typeface="Arial" pitchFamily="34" charset="0"/>
            </a:endParaRPr>
          </a:p>
          <a:p>
            <a:pPr lvl="0"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Завяжите узелки 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00562" y="714356"/>
            <a:ext cx="4786346" cy="5143536"/>
          </a:xfrm>
        </p:spPr>
        <p:txBody>
          <a:bodyPr/>
          <a:lstStyle/>
          <a:p>
            <a:pPr algn="l"/>
            <a:r>
              <a:rPr lang="ja-JP" altLang="en-US" sz="4000" b="1" dirty="0" smtClean="0">
                <a:solidFill>
                  <a:srgbClr val="FF0000"/>
                </a:solidFill>
                <a:latin typeface="Andalus" pitchFamily="18" charset="-78"/>
                <a:cs typeface="Andalus" pitchFamily="18" charset="-78"/>
              </a:rPr>
              <a:t>では、今はブーツを</a:t>
            </a:r>
            <a:r>
              <a:rPr lang="ru-RU" altLang="ja-JP" sz="4000" b="1" dirty="0" smtClean="0">
                <a:solidFill>
                  <a:srgbClr val="FF0000"/>
                </a:solidFill>
                <a:latin typeface="Andalus" pitchFamily="18" charset="-78"/>
                <a:cs typeface="Andalus" pitchFamily="18" charset="-78"/>
              </a:rPr>
              <a:t/>
            </a:r>
            <a:br>
              <a:rPr lang="ru-RU" altLang="ja-JP" sz="4000" b="1" dirty="0" smtClean="0">
                <a:solidFill>
                  <a:srgbClr val="FF0000"/>
                </a:solidFill>
                <a:latin typeface="Andalus" pitchFamily="18" charset="-78"/>
                <a:cs typeface="Andalus" pitchFamily="18" charset="-78"/>
              </a:rPr>
            </a:br>
            <a:r>
              <a:rPr lang="ja-JP" altLang="en-US" sz="4000" b="1" dirty="0" smtClean="0">
                <a:solidFill>
                  <a:srgbClr val="FF0000"/>
                </a:solidFill>
                <a:latin typeface="Andalus" pitchFamily="18" charset="-78"/>
                <a:cs typeface="Andalus" pitchFamily="18" charset="-78"/>
              </a:rPr>
              <a:t>作ってみましょう。</a:t>
            </a:r>
            <a:r>
              <a:rPr lang="ru-RU" altLang="ja-JP" sz="4000" b="1" dirty="0" smtClean="0">
                <a:solidFill>
                  <a:srgbClr val="FF0000"/>
                </a:solidFill>
                <a:latin typeface="Andalus" pitchFamily="18" charset="-78"/>
                <a:cs typeface="Andalus" pitchFamily="18" charset="-78"/>
              </a:rPr>
              <a:t/>
            </a:r>
            <a:br>
              <a:rPr lang="ru-RU" altLang="ja-JP" sz="4000" b="1" dirty="0" smtClean="0">
                <a:solidFill>
                  <a:srgbClr val="FF0000"/>
                </a:solidFill>
                <a:latin typeface="Andalus" pitchFamily="18" charset="-78"/>
                <a:cs typeface="Andalus" pitchFamily="18" charset="-78"/>
              </a:rPr>
            </a:br>
            <a:r>
              <a:rPr lang="ja-JP" altLang="en-US" sz="4000" b="1" dirty="0" smtClean="0">
                <a:solidFill>
                  <a:srgbClr val="FF0000"/>
                </a:solidFill>
                <a:latin typeface="Andalus" pitchFamily="18" charset="-78"/>
                <a:cs typeface="Andalus" pitchFamily="18" charset="-78"/>
              </a:rPr>
              <a:t>半分に折ったハギレをブーツの底に接着して</a:t>
            </a:r>
            <a:r>
              <a:rPr lang="ru-RU" altLang="ja-JP" sz="4000" b="1" dirty="0" smtClean="0">
                <a:solidFill>
                  <a:srgbClr val="FF0000"/>
                </a:solidFill>
                <a:latin typeface="Andalus" pitchFamily="18" charset="-78"/>
                <a:cs typeface="Andalus" pitchFamily="18" charset="-78"/>
              </a:rPr>
              <a:t/>
            </a:r>
            <a:br>
              <a:rPr lang="ru-RU" altLang="ja-JP" sz="4000" b="1" dirty="0" smtClean="0">
                <a:solidFill>
                  <a:srgbClr val="FF0000"/>
                </a:solidFill>
                <a:latin typeface="Andalus" pitchFamily="18" charset="-78"/>
                <a:cs typeface="Andalus" pitchFamily="18" charset="-78"/>
              </a:rPr>
            </a:br>
            <a:r>
              <a:rPr lang="ja-JP" altLang="en-US" sz="4000" b="1" dirty="0" smtClean="0">
                <a:solidFill>
                  <a:srgbClr val="FF0000"/>
                </a:solidFill>
                <a:latin typeface="Andalus" pitchFamily="18" charset="-78"/>
                <a:cs typeface="Andalus" pitchFamily="18" charset="-78"/>
              </a:rPr>
              <a:t>みましょう</a:t>
            </a:r>
            <a:r>
              <a:rPr lang="ja-JP" altLang="en-US" sz="4000" b="1" dirty="0" smtClean="0">
                <a:solidFill>
                  <a:srgbClr val="FF0000"/>
                </a:solidFill>
                <a:latin typeface="Andalus" pitchFamily="18" charset="-78"/>
                <a:cs typeface="Andalus" pitchFamily="18" charset="-78"/>
              </a:rPr>
              <a:t>。</a:t>
            </a:r>
            <a:r>
              <a:rPr lang="ru-RU" altLang="ja-JP" sz="4000" b="1" dirty="0" smtClean="0">
                <a:solidFill>
                  <a:srgbClr val="FF0000"/>
                </a:solidFill>
                <a:latin typeface="Andalus" pitchFamily="18" charset="-78"/>
                <a:cs typeface="Andalus" pitchFamily="18" charset="-78"/>
              </a:rPr>
              <a:t/>
            </a:r>
            <a:br>
              <a:rPr lang="ru-RU" altLang="ja-JP" sz="4000" b="1" dirty="0" smtClean="0">
                <a:solidFill>
                  <a:srgbClr val="FF0000"/>
                </a:solidFill>
                <a:latin typeface="Andalus" pitchFamily="18" charset="-78"/>
                <a:cs typeface="Andalus" pitchFamily="18" charset="-78"/>
              </a:rPr>
            </a:br>
            <a:r>
              <a:rPr lang="ru-RU" altLang="ja-JP" sz="2400" b="1" dirty="0" smtClean="0">
                <a:solidFill>
                  <a:srgbClr val="FF0000"/>
                </a:solidFill>
                <a:latin typeface="Andalus" pitchFamily="18" charset="-78"/>
                <a:cs typeface="Andalus" pitchFamily="18" charset="-78"/>
              </a:rPr>
              <a:t>Изготавливаем  сапожки,</a:t>
            </a:r>
            <a:br>
              <a:rPr lang="ru-RU" altLang="ja-JP" sz="2400" b="1" dirty="0" smtClean="0">
                <a:solidFill>
                  <a:srgbClr val="FF0000"/>
                </a:solidFill>
                <a:latin typeface="Andalus" pitchFamily="18" charset="-78"/>
                <a:cs typeface="Andalus" pitchFamily="18" charset="-78"/>
              </a:rPr>
            </a:br>
            <a:endParaRPr lang="ru-RU" sz="2400" b="1" dirty="0">
              <a:solidFill>
                <a:srgbClr val="FF0000"/>
              </a:solidFill>
              <a:cs typeface="Andalus" pitchFamily="18" charset="-78"/>
            </a:endParaRPr>
          </a:p>
        </p:txBody>
      </p:sp>
      <p:pic>
        <p:nvPicPr>
          <p:cNvPr id="4" name="Содержимое 3" descr="20170614_10031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4282" y="285728"/>
            <a:ext cx="4357718" cy="6357982"/>
          </a:xfrm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20170614_10035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429124" y="285728"/>
            <a:ext cx="4425765" cy="6331004"/>
          </a:xfrm>
        </p:spPr>
      </p:pic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0" y="1047263"/>
            <a:ext cx="4500562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kumimoji="0" lang="ja-JP" altLang="ru-RU" sz="4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ndalus" pitchFamily="18" charset="-78"/>
                <a:ea typeface="MS Mincho" pitchFamily="49" charset="-128"/>
                <a:cs typeface="Andalus" pitchFamily="18" charset="-78"/>
              </a:rPr>
              <a:t>もう一個のブーツと同じようなことを繰り返しましょう</a:t>
            </a:r>
            <a:r>
              <a:rPr kumimoji="0" lang="ja-JP" altLang="ru-RU" sz="4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ndalus" pitchFamily="18" charset="-78"/>
                <a:ea typeface="MS Mincho" pitchFamily="49" charset="-128"/>
                <a:cs typeface="Andalus" pitchFamily="18" charset="-78"/>
              </a:rPr>
              <a:t>。</a:t>
            </a:r>
            <a:endParaRPr kumimoji="0" lang="ru-RU" altLang="ja-JP" sz="4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ndalus" pitchFamily="18" charset="-78"/>
              <a:ea typeface="MS Mincho" pitchFamily="49" charset="-128"/>
              <a:cs typeface="Andalus" pitchFamily="18" charset="-78"/>
            </a:endParaRPr>
          </a:p>
          <a:p>
            <a:pPr lvl="0" algn="ctr"/>
            <a:endParaRPr lang="ru-RU" sz="4800" b="1" dirty="0">
              <a:solidFill>
                <a:srgbClr val="FF0000"/>
              </a:solidFill>
              <a:latin typeface="Calibri"/>
              <a:ea typeface="MS Mincho" pitchFamily="49" charset="-128"/>
              <a:cs typeface="Andalus" pitchFamily="18" charset="-78"/>
            </a:endParaRPr>
          </a:p>
          <a:p>
            <a:pPr lvl="0" algn="ctr"/>
            <a:r>
              <a:rPr lang="ru-RU" sz="2400" b="1" dirty="0" smtClean="0">
                <a:solidFill>
                  <a:srgbClr val="FF0000"/>
                </a:solidFill>
                <a:latin typeface="Calibri"/>
                <a:ea typeface="Calibri"/>
                <a:cs typeface="Times New Roman"/>
              </a:rPr>
              <a:t>Приклеить один конец полоски к детали сложив ее пополам</a:t>
            </a:r>
            <a:endParaRPr kumimoji="0" lang="ja-JP" altLang="ru-RU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ndalus" pitchFamily="18" charset="-78"/>
              <a:cs typeface="Andalus" pitchFamily="18" charset="-78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434282"/>
          </a:xfrm>
        </p:spPr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ja-JP" altLang="en-US" sz="3600" b="1" dirty="0" smtClean="0">
                <a:solidFill>
                  <a:srgbClr val="FF0000"/>
                </a:solidFill>
                <a:latin typeface="Andalus" pitchFamily="18" charset="-78"/>
                <a:cs typeface="Andalus" pitchFamily="18" charset="-78"/>
              </a:rPr>
              <a:t>部品を合わせ。サラファンのアッパー部分に接着剤を塗って、頭部の下に接着してみましょう</a:t>
            </a:r>
            <a:r>
              <a:rPr lang="ja-JP" altLang="en-US" sz="3600" b="1" dirty="0" smtClean="0">
                <a:solidFill>
                  <a:srgbClr val="FF0000"/>
                </a:solidFill>
                <a:latin typeface="Andalus" pitchFamily="18" charset="-78"/>
                <a:cs typeface="Andalus" pitchFamily="18" charset="-78"/>
              </a:rPr>
              <a:t>。</a:t>
            </a:r>
            <a:r>
              <a:rPr lang="ru-RU" altLang="ja-JP" sz="3600" b="1" dirty="0" smtClean="0">
                <a:solidFill>
                  <a:srgbClr val="FF0000"/>
                </a:solidFill>
                <a:latin typeface="Andalus" pitchFamily="18" charset="-78"/>
                <a:cs typeface="Andalus" pitchFamily="18" charset="-78"/>
              </a:rPr>
              <a:t/>
            </a:r>
            <a:br>
              <a:rPr lang="ru-RU" altLang="ja-JP" sz="3600" b="1" dirty="0" smtClean="0">
                <a:solidFill>
                  <a:srgbClr val="FF0000"/>
                </a:solidFill>
                <a:latin typeface="Andalus" pitchFamily="18" charset="-78"/>
                <a:cs typeface="Andalus" pitchFamily="18" charset="-78"/>
              </a:rPr>
            </a:br>
            <a:r>
              <a:rPr lang="ru-RU" sz="2400" b="1" dirty="0" smtClean="0">
                <a:solidFill>
                  <a:srgbClr val="FF0000"/>
                </a:solidFill>
                <a:latin typeface="Calibri"/>
                <a:ea typeface="Calibri"/>
                <a:cs typeface="Times New Roman"/>
              </a:rPr>
              <a:t>Нанести </a:t>
            </a:r>
            <a:r>
              <a:rPr lang="ru-RU" sz="2400" b="1" dirty="0">
                <a:solidFill>
                  <a:srgbClr val="FF0000"/>
                </a:solidFill>
                <a:latin typeface="Calibri"/>
                <a:ea typeface="Calibri"/>
                <a:cs typeface="Times New Roman"/>
              </a:rPr>
              <a:t>клей на верхнюю часть сарафана, приклеить к основанию головы</a:t>
            </a:r>
            <a:br>
              <a:rPr lang="ru-RU" sz="2400" b="1" dirty="0">
                <a:solidFill>
                  <a:srgbClr val="FF0000"/>
                </a:solidFill>
                <a:latin typeface="Calibri"/>
                <a:ea typeface="Calibri"/>
                <a:cs typeface="Times New Roman"/>
              </a:rPr>
            </a:br>
            <a:endParaRPr lang="ru-RU" sz="2400" b="1" dirty="0">
              <a:solidFill>
                <a:srgbClr val="FF0000"/>
              </a:solidFill>
              <a:cs typeface="Andalus" pitchFamily="18" charset="-78"/>
            </a:endParaRPr>
          </a:p>
        </p:txBody>
      </p:sp>
      <p:pic>
        <p:nvPicPr>
          <p:cNvPr id="4" name="Содержимое 3" descr="20170614_09561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87624" y="3068960"/>
            <a:ext cx="6840760" cy="3600119"/>
          </a:xfrm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20170622_16542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5720" y="428604"/>
            <a:ext cx="4572032" cy="6068152"/>
          </a:xfrm>
        </p:spPr>
      </p:pic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4857752" y="1059405"/>
            <a:ext cx="4286248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ja-JP" altLang="en-US" sz="4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ndalus" pitchFamily="18" charset="-78"/>
                <a:ea typeface="MS Mincho" pitchFamily="49" charset="-128"/>
                <a:cs typeface="Andalus" pitchFamily="18" charset="-78"/>
              </a:rPr>
              <a:t>サラファンの（右）ヘリに接着剤をつけて、</a:t>
            </a:r>
            <a:endParaRPr kumimoji="0" lang="ru-RU" altLang="ja-JP" sz="4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ndalus" pitchFamily="18" charset="-78"/>
              <a:ea typeface="MS Mincho" pitchFamily="49" charset="-128"/>
              <a:cs typeface="Andalus" pitchFamily="18" charset="-78"/>
            </a:endParaRPr>
          </a:p>
          <a:p>
            <a:pPr lvl="0"/>
            <a:r>
              <a:rPr kumimoji="0" lang="ja-JP" altLang="en-US" sz="4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ndalus" pitchFamily="18" charset="-78"/>
                <a:ea typeface="MS Mincho" pitchFamily="49" charset="-128"/>
                <a:cs typeface="Andalus" pitchFamily="18" charset="-78"/>
              </a:rPr>
              <a:t>（左）</a:t>
            </a:r>
            <a:r>
              <a:rPr kumimoji="0" lang="ja-JP" altLang="ru-RU" sz="4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ndalus" pitchFamily="18" charset="-78"/>
                <a:ea typeface="MS Mincho" pitchFamily="49" charset="-128"/>
                <a:cs typeface="Andalus" pitchFamily="18" charset="-78"/>
              </a:rPr>
              <a:t>ヘリと一緒に合わせましょう</a:t>
            </a:r>
            <a:r>
              <a:rPr kumimoji="0" lang="ja-JP" altLang="ru-RU" sz="4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ndalus" pitchFamily="18" charset="-78"/>
                <a:ea typeface="MS Mincho" pitchFamily="49" charset="-128"/>
                <a:cs typeface="Andalus" pitchFamily="18" charset="-78"/>
              </a:rPr>
              <a:t>。</a:t>
            </a:r>
            <a:endParaRPr kumimoji="0" lang="ru-RU" altLang="ja-JP" sz="4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ndalus" pitchFamily="18" charset="-78"/>
              <a:ea typeface="MS Mincho" pitchFamily="49" charset="-128"/>
              <a:cs typeface="Andalus" pitchFamily="18" charset="-78"/>
            </a:endParaRPr>
          </a:p>
          <a:p>
            <a:pPr lvl="0"/>
            <a:r>
              <a:rPr lang="ru-RU" sz="2400" b="1" dirty="0" smtClean="0">
                <a:solidFill>
                  <a:srgbClr val="FF0000"/>
                </a:solidFill>
                <a:latin typeface="Calibri"/>
                <a:ea typeface="Calibri"/>
                <a:cs typeface="Times New Roman"/>
              </a:rPr>
              <a:t>Нанести </a:t>
            </a:r>
            <a:r>
              <a:rPr lang="ru-RU" sz="2400" b="1" dirty="0">
                <a:solidFill>
                  <a:srgbClr val="FF0000"/>
                </a:solidFill>
                <a:latin typeface="Calibri"/>
                <a:ea typeface="Calibri"/>
                <a:cs typeface="Times New Roman"/>
              </a:rPr>
              <a:t>клей на один край сарафана, склеить края</a:t>
            </a:r>
            <a:endParaRPr kumimoji="0" lang="ja-JP" altLang="ru-RU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ndalus" pitchFamily="18" charset="-78"/>
              <a:cs typeface="Andalus" pitchFamily="18" charset="-78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20170622_16550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16837" y="285728"/>
            <a:ext cx="5227163" cy="6357982"/>
          </a:xfrm>
        </p:spPr>
      </p:pic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214282" y="396363"/>
            <a:ext cx="3997678" cy="597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ja-JP" altLang="ru-RU" sz="5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ndalus" pitchFamily="18" charset="-78"/>
                <a:ea typeface="MS Mincho" pitchFamily="49" charset="-128"/>
                <a:cs typeface="Andalus" pitchFamily="18" charset="-78"/>
              </a:rPr>
              <a:t>サラファンの真ん中に紐付きを接着して</a:t>
            </a:r>
            <a:endParaRPr kumimoji="0" lang="ru-RU" altLang="ja-JP" sz="5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ndalus" pitchFamily="18" charset="-78"/>
              <a:ea typeface="MS Mincho" pitchFamily="49" charset="-128"/>
              <a:cs typeface="Andalus" pitchFamily="18" charset="-78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ja-JP" altLang="ru-RU" sz="5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ndalus" pitchFamily="18" charset="-78"/>
                <a:ea typeface="MS Mincho" pitchFamily="49" charset="-128"/>
                <a:cs typeface="Andalus" pitchFamily="18" charset="-78"/>
              </a:rPr>
              <a:t>みましょ</a:t>
            </a:r>
            <a:r>
              <a:rPr kumimoji="0" lang="ja-JP" altLang="ru-RU" sz="5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ndalus" pitchFamily="18" charset="-78"/>
                <a:ea typeface="MS Mincho" pitchFamily="49" charset="-128"/>
                <a:cs typeface="Andalus" pitchFamily="18" charset="-78"/>
              </a:rPr>
              <a:t>う</a:t>
            </a:r>
            <a:endParaRPr kumimoji="0" lang="ru-RU" altLang="ja-JP" sz="5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ndalus" pitchFamily="18" charset="-78"/>
              <a:ea typeface="MS Mincho" pitchFamily="49" charset="-128"/>
              <a:cs typeface="Andalus" pitchFamily="18" charset="-78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400" b="1" dirty="0" smtClean="0">
                <a:solidFill>
                  <a:srgbClr val="FF0000"/>
                </a:solidFill>
                <a:latin typeface="Calibri"/>
                <a:ea typeface="Calibri"/>
                <a:cs typeface="Times New Roman"/>
              </a:rPr>
              <a:t>Нанести </a:t>
            </a:r>
            <a:r>
              <a:rPr lang="ru-RU" sz="2400" b="1" dirty="0">
                <a:solidFill>
                  <a:srgbClr val="FF0000"/>
                </a:solidFill>
                <a:latin typeface="Calibri"/>
                <a:ea typeface="Calibri"/>
                <a:cs typeface="Times New Roman"/>
              </a:rPr>
              <a:t>клей на один край сарафана, склеить края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ja-JP" altLang="ru-RU" sz="5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ndalus" pitchFamily="18" charset="-78"/>
              <a:cs typeface="Andalus" pitchFamily="18" charset="-78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20170622_16552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5720" y="214290"/>
            <a:ext cx="4786346" cy="6429420"/>
          </a:xfrm>
        </p:spPr>
      </p:pic>
      <p:sp>
        <p:nvSpPr>
          <p:cNvPr id="5" name="Прямоугольник 4"/>
          <p:cNvSpPr/>
          <p:nvPr/>
        </p:nvSpPr>
        <p:spPr>
          <a:xfrm>
            <a:off x="5148064" y="1500174"/>
            <a:ext cx="399593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ja-JP" altLang="ru-RU" sz="4800" b="1" dirty="0" smtClean="0">
                <a:solidFill>
                  <a:srgbClr val="FF0000"/>
                </a:solidFill>
                <a:latin typeface="Andalus" pitchFamily="18" charset="-78"/>
                <a:ea typeface="MS Mincho" pitchFamily="49" charset="-128"/>
                <a:cs typeface="Andalus" pitchFamily="18" charset="-78"/>
              </a:rPr>
              <a:t>サラファンの真ん中に紐付きを接着して</a:t>
            </a:r>
            <a:endParaRPr lang="ru-RU" altLang="ja-JP" sz="4800" b="1" dirty="0" smtClean="0">
              <a:solidFill>
                <a:srgbClr val="FF0000"/>
              </a:solidFill>
              <a:latin typeface="Andalus" pitchFamily="18" charset="-78"/>
              <a:ea typeface="MS Mincho" pitchFamily="49" charset="-128"/>
              <a:cs typeface="Andalus" pitchFamily="18" charset="-78"/>
            </a:endParaRPr>
          </a:p>
          <a:p>
            <a:pPr lvl="0" algn="ctr"/>
            <a:r>
              <a:rPr lang="ja-JP" altLang="ru-RU" sz="4800" b="1" dirty="0" smtClean="0">
                <a:solidFill>
                  <a:srgbClr val="FF0000"/>
                </a:solidFill>
                <a:latin typeface="Andalus" pitchFamily="18" charset="-78"/>
                <a:ea typeface="MS Mincho" pitchFamily="49" charset="-128"/>
                <a:cs typeface="Andalus" pitchFamily="18" charset="-78"/>
              </a:rPr>
              <a:t>みましょ</a:t>
            </a:r>
            <a:r>
              <a:rPr lang="ja-JP" altLang="ru-RU" sz="4800" b="1" dirty="0" smtClean="0">
                <a:solidFill>
                  <a:srgbClr val="FF0000"/>
                </a:solidFill>
                <a:latin typeface="Andalus" pitchFamily="18" charset="-78"/>
                <a:ea typeface="MS Mincho" pitchFamily="49" charset="-128"/>
                <a:cs typeface="Andalus" pitchFamily="18" charset="-78"/>
              </a:rPr>
              <a:t>う</a:t>
            </a:r>
            <a:endParaRPr lang="ru-RU" altLang="ja-JP" sz="4800" b="1" dirty="0" smtClean="0">
              <a:solidFill>
                <a:srgbClr val="FF0000"/>
              </a:solidFill>
              <a:latin typeface="Andalus" pitchFamily="18" charset="-78"/>
              <a:ea typeface="MS Mincho" pitchFamily="49" charset="-128"/>
              <a:cs typeface="Andalus" pitchFamily="18" charset="-78"/>
            </a:endParaRPr>
          </a:p>
          <a:p>
            <a:pPr lvl="0" algn="ctr"/>
            <a:r>
              <a:rPr lang="ru-RU" sz="2400" b="1" dirty="0">
                <a:solidFill>
                  <a:srgbClr val="FF0000"/>
                </a:solidFill>
                <a:latin typeface="Calibri"/>
                <a:ea typeface="Calibri"/>
                <a:cs typeface="Times New Roman"/>
              </a:rPr>
              <a:t>Наклеить тесьму на середину </a:t>
            </a:r>
            <a:r>
              <a:rPr lang="ru-RU" sz="2400" b="1" dirty="0" smtClean="0">
                <a:solidFill>
                  <a:srgbClr val="FF0000"/>
                </a:solidFill>
                <a:latin typeface="Calibri"/>
                <a:ea typeface="Calibri"/>
                <a:cs typeface="Times New Roman"/>
              </a:rPr>
              <a:t>сарафана вертикально </a:t>
            </a:r>
            <a:endParaRPr lang="ja-JP" altLang="ru-RU" sz="5400" b="1" dirty="0" smtClean="0">
              <a:solidFill>
                <a:srgbClr val="FF0000"/>
              </a:solidFill>
              <a:latin typeface="Andalus" pitchFamily="18" charset="-78"/>
              <a:cs typeface="Andalus" pitchFamily="18" charset="-78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 гостях у сказки">
  <a:themeElements>
    <a:clrScheme name="В гостях у сказк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В гостях у сказки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В гостях у сказк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В гостях у сказк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В гостях у сказк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В гостях у сказк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В гостях у сказк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В гостях у сказк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 гостях у сказк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 гостях у сказк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 гостях у сказк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 гостях у сказк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 гостях у сказк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 гостях у сказк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В гостях у сказки</Template>
  <TotalTime>578</TotalTime>
  <Words>354</Words>
  <Application>Microsoft Office PowerPoint</Application>
  <PresentationFormat>Экран (4:3)</PresentationFormat>
  <Paragraphs>34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В гостях у сказки</vt:lpstr>
      <vt:lpstr>     Муниципальное казённое образовательное учреждение дополнительного образования  «Центр творчества»  </vt:lpstr>
      <vt:lpstr>Презентация PowerPoint</vt:lpstr>
      <vt:lpstr>Презентация PowerPoint</vt:lpstr>
      <vt:lpstr>では、今はブーツを 作ってみましょう。 半分に折ったハギレをブーツの底に接着して みましょう。 Изготавливаем  сапожки, </vt:lpstr>
      <vt:lpstr>Презентация PowerPoint</vt:lpstr>
      <vt:lpstr>部品を合わせ。サラファンのアッパー部分に接着剤を塗って、頭部の下に接着してみましょう。 Нанести клей на верхнюю часть сарафана, приклеить к основанию головы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Дом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Лена</dc:creator>
  <cp:lastModifiedBy>Пользователь Windows</cp:lastModifiedBy>
  <cp:revision>67</cp:revision>
  <dcterms:created xsi:type="dcterms:W3CDTF">2008-06-12T19:18:46Z</dcterms:created>
  <dcterms:modified xsi:type="dcterms:W3CDTF">2017-11-21T08:10:53Z</dcterms:modified>
</cp:coreProperties>
</file>