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61" r:id="rId5"/>
    <p:sldId id="265" r:id="rId6"/>
    <p:sldId id="263" r:id="rId7"/>
    <p:sldId id="267" r:id="rId8"/>
    <p:sldId id="269" r:id="rId9"/>
    <p:sldId id="266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28B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510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8E71A-8C10-4639-B060-BCDD103EA009}" type="datetimeFigureOut">
              <a:rPr lang="ru-RU" smtClean="0"/>
              <a:t>26.04.2019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7688-426C-4818-97B4-8DB6687E759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2676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8E71A-8C10-4639-B060-BCDD103EA009}" type="datetimeFigureOut">
              <a:rPr lang="ru-RU" smtClean="0"/>
              <a:t>26.04.2019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7688-426C-4818-97B4-8DB6687E759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5956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8E71A-8C10-4639-B060-BCDD103EA009}" type="datetimeFigureOut">
              <a:rPr lang="ru-RU" smtClean="0"/>
              <a:t>26.04.2019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7688-426C-4818-97B4-8DB6687E759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9916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8E71A-8C10-4639-B060-BCDD103EA009}" type="datetimeFigureOut">
              <a:rPr lang="ru-RU" smtClean="0"/>
              <a:t>26.04.2019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7688-426C-4818-97B4-8DB6687E759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3680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8E71A-8C10-4639-B060-BCDD103EA009}" type="datetimeFigureOut">
              <a:rPr lang="ru-RU" smtClean="0"/>
              <a:t>26.04.2019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7688-426C-4818-97B4-8DB6687E759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0068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8E71A-8C10-4639-B060-BCDD103EA009}" type="datetimeFigureOut">
              <a:rPr lang="ru-RU" smtClean="0"/>
              <a:t>26.04.2019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7688-426C-4818-97B4-8DB6687E759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7468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8E71A-8C10-4639-B060-BCDD103EA009}" type="datetimeFigureOut">
              <a:rPr lang="ru-RU" smtClean="0"/>
              <a:t>26.04.2019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7688-426C-4818-97B4-8DB6687E759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4390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8E71A-8C10-4639-B060-BCDD103EA009}" type="datetimeFigureOut">
              <a:rPr lang="ru-RU" smtClean="0"/>
              <a:t>26.04.2019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7688-426C-4818-97B4-8DB6687E759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0179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8E71A-8C10-4639-B060-BCDD103EA009}" type="datetimeFigureOut">
              <a:rPr lang="ru-RU" smtClean="0"/>
              <a:t>26.04.2019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7688-426C-4818-97B4-8DB6687E759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0357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8E71A-8C10-4639-B060-BCDD103EA009}" type="datetimeFigureOut">
              <a:rPr lang="ru-RU" smtClean="0"/>
              <a:t>26.04.2019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7688-426C-4818-97B4-8DB6687E759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9597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8E71A-8C10-4639-B060-BCDD103EA009}" type="datetimeFigureOut">
              <a:rPr lang="ru-RU" smtClean="0"/>
              <a:t>26.04.2019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7688-426C-4818-97B4-8DB6687E759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0963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28E71A-8C10-4639-B060-BCDD103EA009}" type="datetimeFigureOut">
              <a:rPr lang="ru-RU" smtClean="0"/>
              <a:t>26.04.2019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AE7688-426C-4818-97B4-8DB6687E759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0383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17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\\Comp10\d\Мои коллекции\элективка-рамки\Скрап-наборы\Scrap - Pastel Life\Pastel_Life_p (5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8"/>
          <a:stretch/>
        </p:blipFill>
        <p:spPr bwMode="auto">
          <a:xfrm>
            <a:off x="13002" y="0"/>
            <a:ext cx="91309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\\Comp10\d\Мои коллекции\элективка-рамки\Скрап-наборы\Scrap - Pastel Life\butterflie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4656" y="0"/>
            <a:ext cx="3239344" cy="6880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\\Comp10\d\Мои коллекции\элективка-рамки\Скрап-наборы\Scrap - Pastel Life\Pastel_Life_el (33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210216" y="-169912"/>
            <a:ext cx="1798712" cy="179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\\Comp10\d\Мои коллекции\элективка-рамки\Скрап-наборы\Scrap - Pastel Life\Pastel_Life_el (33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5816" y="-169912"/>
            <a:ext cx="1798712" cy="179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\\Comp10\d\Мои коллекции\элективка-рамки\Скрап-наборы\Scrap - Pastel Life\Pastel_Life_el (33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-180528" y="5230688"/>
            <a:ext cx="1798712" cy="179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\\Comp10\d\Мои коллекции\элективка-рамки\Скрап-наборы\Scrap - Pastel Life\Pastel_Life_el (33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7497688" y="5230688"/>
            <a:ext cx="1798712" cy="179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Картинка 5 из 304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088532"/>
            <a:ext cx="4973200" cy="3319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оле 7"/>
          <p:cNvSpPr txBox="1"/>
          <p:nvPr/>
        </p:nvSpPr>
        <p:spPr>
          <a:xfrm>
            <a:off x="2758028" y="908720"/>
            <a:ext cx="4046220" cy="542925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ПОМОРСКИЕ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КОЗУЛИ</a:t>
            </a:r>
            <a:endParaRPr lang="ru-RU" sz="7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66001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\\Comp10\d\Мои коллекции\элективка-рамки\Скрап-наборы\Scrap - Pastel Life\Pastel_Life_p (5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8"/>
          <a:stretch/>
        </p:blipFill>
        <p:spPr bwMode="auto">
          <a:xfrm>
            <a:off x="34427" y="29845"/>
            <a:ext cx="91309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\\Comp10\d\Мои коллекции\элективка-рамки\Скрап-наборы\Scrap - Pastel Life\butterflie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4656" y="0"/>
            <a:ext cx="3239344" cy="6880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\\Comp10\d\Мои коллекции\элективка-рамки\Скрап-наборы\Scrap - Pastel Life\Pastel_Life_el (33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210216" y="-169912"/>
            <a:ext cx="1798712" cy="179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\\Comp10\d\Мои коллекции\элективка-рамки\Скрап-наборы\Scrap - Pastel Life\Pastel_Life_el (33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5816" y="-169912"/>
            <a:ext cx="1798712" cy="179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\\Comp10\d\Мои коллекции\элективка-рамки\Скрап-наборы\Scrap - Pastel Life\Pastel_Life_el (33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-180528" y="5230688"/>
            <a:ext cx="1798712" cy="179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\\Comp10\d\Мои коллекции\элективка-рамки\Скрап-наборы\Scrap - Pastel Life\Pastel_Life_el (33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7497688" y="5230688"/>
            <a:ext cx="1798712" cy="179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93525" y="1844824"/>
            <a:ext cx="8208912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Ну, конечно, это </a:t>
            </a:r>
            <a:r>
              <a:rPr lang="ru-RU" sz="2200" b="1" dirty="0" err="1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козуля</a:t>
            </a:r>
            <a:r>
              <a:rPr lang="ru-RU" sz="2200" b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! А что это такое? </a:t>
            </a:r>
            <a:r>
              <a:rPr lang="ru-RU" sz="2200" b="1" dirty="0">
                <a:ln w="31550" cmpd="sng">
                  <a:noFill/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Фигурки - олени, коньки, бычки, коровки, козлики, птички, тюлени, – изготовленные из ржаного теста, – имеют общее значение, общее название – «козули</a:t>
            </a:r>
            <a:r>
              <a:rPr lang="ru-RU" sz="2200" b="1" dirty="0" smtClean="0">
                <a:ln w="31550" cmpd="sng">
                  <a:noFill/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».</a:t>
            </a:r>
          </a:p>
          <a:p>
            <a:pPr algn="ctr"/>
            <a:r>
              <a:rPr lang="ru-RU" sz="2200" b="1" dirty="0" smtClean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 </a:t>
            </a:r>
            <a:endParaRPr lang="ru-RU" sz="2600" b="1" dirty="0">
              <a:ln w="31550" cmpd="sng">
                <a:noFill/>
                <a:prstDash val="solid"/>
              </a:ln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868144" y="757153"/>
            <a:ext cx="322229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err="1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</a:rPr>
              <a:t>Maленька</a:t>
            </a:r>
            <a:r>
              <a:rPr lang="ru-RU" sz="2000" b="1" i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ru-RU" sz="2000" b="1" i="1" dirty="0" err="1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</a:rPr>
              <a:t>рогатенька</a:t>
            </a:r>
            <a:r>
              <a:rPr lang="ru-RU" sz="2000" b="1" i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</a:rPr>
              <a:t>,</a:t>
            </a:r>
            <a:br>
              <a:rPr lang="ru-RU" sz="2000" b="1" i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000" b="1" i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</a:rPr>
              <a:t>Головой не вертит,</a:t>
            </a:r>
            <a:br>
              <a:rPr lang="ru-RU" sz="2000" b="1" i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000" b="1" i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</a:rPr>
              <a:t>На зубах хрустит...</a:t>
            </a:r>
          </a:p>
        </p:txBody>
      </p:sp>
      <p:sp>
        <p:nvSpPr>
          <p:cNvPr id="12" name="Поле 7"/>
          <p:cNvSpPr txBox="1"/>
          <p:nvPr/>
        </p:nvSpPr>
        <p:spPr>
          <a:xfrm>
            <a:off x="2576816" y="22207"/>
            <a:ext cx="4046220" cy="542925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Что такое козюля?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39552" y="3391349"/>
            <a:ext cx="561662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Название </a:t>
            </a:r>
            <a:r>
              <a:rPr lang="ru-RU" sz="2200" b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этого обрядового печенья, возможно, связано с тем, что одним из популярных персонажей стада была коза. Но более верным кажется предположение, что так условно называли всех животных с рогами. Ведь самым желанным подарком был олень с раскидистыми рогами. </a:t>
            </a:r>
            <a:endParaRPr lang="ru-RU" sz="2600" b="1" dirty="0">
              <a:ln w="31550" cmpd="sng">
                <a:noFill/>
                <a:prstDash val="solid"/>
              </a:ln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5" name="Рисунок 14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3689538"/>
            <a:ext cx="2530475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68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\\Comp10\d\Мои коллекции\элективка-рамки\Скрап-наборы\Scrap - Pastel Life\Pastel_Life_p (5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8"/>
          <a:stretch/>
        </p:blipFill>
        <p:spPr bwMode="auto">
          <a:xfrm>
            <a:off x="13002" y="0"/>
            <a:ext cx="91309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\\Comp10\d\Мои коллекции\элективка-рамки\Скрап-наборы\Scrap - Pastel Life\butterflie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4656" y="0"/>
            <a:ext cx="3239344" cy="6880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\\Comp10\d\Мои коллекции\элективка-рамки\Скрап-наборы\Scrap - Pastel Life\Pastel_Life_el (33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210216" y="-169912"/>
            <a:ext cx="1798712" cy="179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\\Comp10\d\Мои коллекции\элективка-рамки\Скрап-наборы\Scrap - Pastel Life\Pastel_Life_el (33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5816" y="-169912"/>
            <a:ext cx="1798712" cy="179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\\Comp10\d\Мои коллекции\элективка-рамки\Скрап-наборы\Scrap - Pastel Life\Pastel_Life_el (33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-180528" y="5230688"/>
            <a:ext cx="1798712" cy="179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\\Comp10\d\Мои коллекции\элективка-рамки\Скрап-наборы\Scrap - Pastel Life\Pastel_Life_el (33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7497688" y="5230688"/>
            <a:ext cx="1798712" cy="179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93525" y="908720"/>
            <a:ext cx="8208912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Я расскажу о символе Поморья – </a:t>
            </a:r>
            <a:r>
              <a:rPr lang="ru-RU" sz="2200" b="1" dirty="0" err="1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козуле</a:t>
            </a:r>
            <a:r>
              <a:rPr lang="ru-RU" sz="2200" b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. </a:t>
            </a:r>
            <a:r>
              <a:rPr lang="ru-RU" sz="2200" b="1" dirty="0" smtClean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Ее изготавливают в Архангельской области и у нас, в Мурманской. Особенно славится село Варзуга.</a:t>
            </a:r>
          </a:p>
          <a:p>
            <a:pPr algn="ctr"/>
            <a:endParaRPr lang="ru-RU" sz="1200" b="1" dirty="0">
              <a:ln w="31550" cmpd="sng">
                <a:noFill/>
                <a:prstDash val="solid"/>
              </a:ln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pPr algn="ctr"/>
            <a:r>
              <a:rPr lang="ru-RU" sz="2200" b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Немного </a:t>
            </a:r>
            <a:r>
              <a:rPr lang="ru-RU" sz="2200" b="1" dirty="0" smtClean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о Варзуге. </a:t>
            </a:r>
            <a:r>
              <a:rPr lang="ru-RU" sz="2200" b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Это деревня на берегу реки Варзуга, </a:t>
            </a:r>
            <a:r>
              <a:rPr lang="ru-RU" sz="2200" b="1" dirty="0" smtClean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удивительное село на Терском берегу Белого моря, что в Мурманской области. Село удалено от </a:t>
            </a:r>
            <a:r>
              <a:rPr lang="ru-RU" sz="2200" b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районного центра </a:t>
            </a:r>
            <a:r>
              <a:rPr lang="ru-RU" sz="2200" b="1" dirty="0" smtClean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на </a:t>
            </a:r>
            <a:r>
              <a:rPr lang="ru-RU" sz="2200" b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140 км. Главным же оберегом </a:t>
            </a:r>
            <a:r>
              <a:rPr lang="ru-RU" sz="2200" b="1" dirty="0" smtClean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здесь издавна </a:t>
            </a:r>
            <a:r>
              <a:rPr lang="ru-RU" sz="2200" b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считается </a:t>
            </a:r>
            <a:r>
              <a:rPr lang="ru-RU" sz="2200" b="1" dirty="0" err="1" smtClean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козуля</a:t>
            </a:r>
            <a:r>
              <a:rPr lang="ru-RU" sz="2200" b="1" dirty="0" smtClean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. Неудивительно</a:t>
            </a:r>
            <a:r>
              <a:rPr lang="ru-RU" sz="2200" b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, что козули там сохранились, по мнению исследователей, в первозданном виде.   </a:t>
            </a:r>
          </a:p>
        </p:txBody>
      </p:sp>
      <p:sp>
        <p:nvSpPr>
          <p:cNvPr id="11" name="Поле 7"/>
          <p:cNvSpPr txBox="1"/>
          <p:nvPr/>
        </p:nvSpPr>
        <p:spPr>
          <a:xfrm>
            <a:off x="2518306" y="0"/>
            <a:ext cx="4046220" cy="542925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Село Варзуга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3237" y="4598361"/>
            <a:ext cx="5880683" cy="20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197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\\Comp10\d\Мои коллекции\элективка-рамки\Скрап-наборы\Scrap - Pastel Life\Pastel_Life_p (5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8"/>
          <a:stretch/>
        </p:blipFill>
        <p:spPr bwMode="auto">
          <a:xfrm>
            <a:off x="19491" y="-486"/>
            <a:ext cx="91309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\\Comp10\d\Мои коллекции\элективка-рамки\Скрап-наборы\Scrap - Pastel Life\butterflie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4656" y="0"/>
            <a:ext cx="3239344" cy="6880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\\Comp10\d\Мои коллекции\элективка-рамки\Скрап-наборы\Scrap - Pastel Life\Pastel_Life_el (33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210216" y="-169912"/>
            <a:ext cx="1798712" cy="179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\\Comp10\d\Мои коллекции\элективка-рамки\Скрап-наборы\Scrap - Pastel Life\Pastel_Life_el (33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5816" y="-169912"/>
            <a:ext cx="1798712" cy="179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\\Comp10\d\Мои коллекции\элективка-рамки\Скрап-наборы\Scrap - Pastel Life\Pastel_Life_el (33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-180528" y="5230688"/>
            <a:ext cx="1798712" cy="179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\\Comp10\d\Мои коллекции\элективка-рамки\Скрап-наборы\Scrap - Pastel Life\Pastel_Life_el (33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7497688" y="5230688"/>
            <a:ext cx="1798712" cy="179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93524" y="836712"/>
            <a:ext cx="82549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Считается, что </a:t>
            </a:r>
            <a:r>
              <a:rPr lang="ru-RU" sz="2200" b="1" dirty="0" err="1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козуля</a:t>
            </a:r>
            <a:r>
              <a:rPr lang="ru-RU" sz="2200" b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 – это аллегорический образ счастья, любви, здоровья и удачи. Самой распространенной фигуркой стал северный олень. </a:t>
            </a:r>
          </a:p>
        </p:txBody>
      </p:sp>
      <p:sp>
        <p:nvSpPr>
          <p:cNvPr id="11" name="Поле 7"/>
          <p:cNvSpPr txBox="1"/>
          <p:nvPr/>
        </p:nvSpPr>
        <p:spPr>
          <a:xfrm>
            <a:off x="2548890" y="-99392"/>
            <a:ext cx="4046220" cy="542925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Оберег на счастье</a:t>
            </a: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0" y="1362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0" y="2295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0" y="3238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0" y="4191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0" y="51149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2" name="Picture 13" descr="Картинка 2 из 100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56176" y="1964176"/>
            <a:ext cx="2649001" cy="2184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493524" y="2060848"/>
            <a:ext cx="57346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Впрочем</a:t>
            </a:r>
            <a:r>
              <a:rPr lang="ru-RU" sz="2200" b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, в селах Терского берега лепили разные фигуры. К примеру, фигурка птицы - глухаря, тетерки, чайки - символ счастья, а птичка с птенчиками приносила успех в семейных делах. </a:t>
            </a:r>
            <a:endParaRPr lang="ru-RU" sz="2200" b="1" dirty="0" smtClean="0">
              <a:ln w="31550" cmpd="sng">
                <a:noFill/>
                <a:prstDash val="solid"/>
              </a:ln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93524" y="4149080"/>
            <a:ext cx="8182932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Люди </a:t>
            </a:r>
            <a:r>
              <a:rPr lang="ru-RU" sz="2200" b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верили, что если девушка сама испечет </a:t>
            </a:r>
            <a:r>
              <a:rPr lang="ru-RU" sz="2200" b="1" dirty="0" err="1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козулю</a:t>
            </a:r>
            <a:r>
              <a:rPr lang="ru-RU" sz="2200" b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, а потом подарит ее юноше, то в следующем году она обязательно выйдет замуж. Большую </a:t>
            </a:r>
            <a:r>
              <a:rPr lang="ru-RU" sz="2200" b="1" dirty="0" err="1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козулю</a:t>
            </a:r>
            <a:r>
              <a:rPr lang="ru-RU" sz="2200" b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 дарили сразу для всей семьи. Считалось, что она принесет в дом удачу, станет его оберегом</a:t>
            </a:r>
            <a:r>
              <a:rPr lang="ru-RU" sz="2200" b="1" dirty="0" smtClean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.</a:t>
            </a:r>
          </a:p>
          <a:p>
            <a:pPr algn="ctr"/>
            <a:endParaRPr lang="ru-RU" sz="1200" b="1" dirty="0" smtClean="0">
              <a:ln w="31550" cmpd="sng">
                <a:noFill/>
                <a:prstDash val="solid"/>
              </a:ln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pPr algn="ctr"/>
            <a:r>
              <a:rPr lang="ru-RU" sz="2200" b="1" dirty="0" smtClean="0">
                <a:ln w="31550" cmpd="sng">
                  <a:noFill/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«</a:t>
            </a:r>
            <a:r>
              <a:rPr lang="ru-RU" sz="2200" b="1" dirty="0" err="1">
                <a:ln w="31550" cmpd="sng">
                  <a:noFill/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Козулечку</a:t>
            </a:r>
            <a:r>
              <a:rPr lang="ru-RU" sz="2200" b="1" dirty="0">
                <a:ln w="31550" cmpd="sng">
                  <a:noFill/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подарить - прибыток в дом получить». </a:t>
            </a:r>
          </a:p>
          <a:p>
            <a:pPr algn="ctr"/>
            <a:endParaRPr lang="ru-RU" sz="2600" b="1" dirty="0">
              <a:ln w="31550" cmpd="sng">
                <a:noFill/>
                <a:prstDash val="solid"/>
              </a:ln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786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\\Comp10\d\Мои коллекции\элективка-рамки\Скрап-наборы\Scrap - Pastel Life\Pastel_Life_p (5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8"/>
          <a:stretch/>
        </p:blipFill>
        <p:spPr bwMode="auto">
          <a:xfrm>
            <a:off x="13002" y="-99392"/>
            <a:ext cx="91309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\\Comp10\d\Мои коллекции\элективка-рамки\Скрап-наборы\Scrap - Pastel Life\butterflie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4656" y="0"/>
            <a:ext cx="3239344" cy="6880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\\Comp10\d\Мои коллекции\элективка-рамки\Скрап-наборы\Scrap - Pastel Life\Pastel_Life_el (33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210216" y="-169912"/>
            <a:ext cx="1798712" cy="179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\\Comp10\d\Мои коллекции\элективка-рамки\Скрап-наборы\Scrap - Pastel Life\Pastel_Life_el (33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5816" y="-169912"/>
            <a:ext cx="1798712" cy="179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\\Comp10\d\Мои коллекции\элективка-рамки\Скрап-наборы\Scrap - Pastel Life\Pastel_Life_el (33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-180528" y="5230688"/>
            <a:ext cx="1798712" cy="179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\\Comp10\d\Мои коллекции\элективка-рамки\Скрап-наборы\Scrap - Pastel Life\Pastel_Life_el (33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7497688" y="5230688"/>
            <a:ext cx="1798712" cy="179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95536" y="836712"/>
            <a:ext cx="5256584" cy="5663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Пекли </a:t>
            </a:r>
            <a:r>
              <a:rPr lang="ru-RU" sz="2200" b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раньше </a:t>
            </a:r>
            <a:r>
              <a:rPr lang="ru-RU" sz="2200" b="1" dirty="0" err="1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козули</a:t>
            </a:r>
            <a:r>
              <a:rPr lang="ru-RU" sz="2200" b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 в Рождество, перед Новым годом, на праздник Коляды. </a:t>
            </a:r>
          </a:p>
          <a:p>
            <a:pPr algn="ctr"/>
            <a:r>
              <a:rPr lang="ru-RU" sz="2200" b="1" dirty="0" err="1" smtClean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Козули</a:t>
            </a:r>
            <a:r>
              <a:rPr lang="ru-RU" sz="2200" b="1" dirty="0" smtClean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 </a:t>
            </a:r>
            <a:r>
              <a:rPr lang="ru-RU" sz="2200" b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хранились весь год до следующего </a:t>
            </a:r>
            <a:r>
              <a:rPr lang="ru-RU" sz="2200" b="1" dirty="0" smtClean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Рождества. Если </a:t>
            </a:r>
            <a:r>
              <a:rPr lang="ru-RU" sz="2200" b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они ломались, их не выбрасывали, а скармливали скоту или </a:t>
            </a:r>
            <a:r>
              <a:rPr lang="ru-RU" sz="2200" b="1" dirty="0" smtClean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птице. Раньше </a:t>
            </a:r>
            <a:r>
              <a:rPr lang="ru-RU" sz="2200" b="1" dirty="0" err="1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козули</a:t>
            </a:r>
            <a:r>
              <a:rPr lang="ru-RU" sz="2200" b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 ставили на божницу перед иконами, давали каждой фигурке имя, чтобы у хозяина в доме было счастье. </a:t>
            </a:r>
          </a:p>
          <a:p>
            <a:pPr algn="ctr"/>
            <a:r>
              <a:rPr lang="ru-RU" sz="2200" b="1" dirty="0" smtClean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Особенно </a:t>
            </a:r>
            <a:r>
              <a:rPr lang="ru-RU" sz="2200" b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любили лепить </a:t>
            </a:r>
            <a:r>
              <a:rPr lang="ru-RU" sz="2200" b="1" dirty="0" err="1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козули</a:t>
            </a:r>
            <a:r>
              <a:rPr lang="ru-RU" sz="2200" b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 поморские детишки. Они использовали их и как игрушки, и как обереги. </a:t>
            </a:r>
          </a:p>
          <a:p>
            <a:pPr algn="ctr"/>
            <a:endParaRPr lang="ru-RU" sz="2200" b="1" dirty="0">
              <a:ln w="31550" cmpd="sng">
                <a:noFill/>
                <a:prstDash val="solid"/>
              </a:ln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1" name="Поле 7"/>
          <p:cNvSpPr txBox="1"/>
          <p:nvPr/>
        </p:nvSpPr>
        <p:spPr>
          <a:xfrm>
            <a:off x="2548890" y="-99392"/>
            <a:ext cx="4046220" cy="542925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Оберег на счастье</a:t>
            </a: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0" y="1362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0" y="2295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0" y="3238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0" y="4191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0" y="51149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93524" y="6115943"/>
            <a:ext cx="81829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Пекут </a:t>
            </a:r>
            <a:r>
              <a:rPr lang="ru-RU" sz="2200" b="1" dirty="0" err="1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козули</a:t>
            </a:r>
            <a:r>
              <a:rPr lang="ru-RU" sz="2200" b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 и сейчас и на рождение ребенка, на свадьбу, новоселье.</a:t>
            </a:r>
          </a:p>
        </p:txBody>
      </p:sp>
      <p:pic>
        <p:nvPicPr>
          <p:cNvPr id="1026" name="Picture 2" descr="http://www.oberejie.ru/sc-pic/i010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4100" y="620688"/>
            <a:ext cx="1638300" cy="1314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012160" y="1700808"/>
            <a:ext cx="2843808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50" b="1" dirty="0"/>
              <a:t/>
            </a:r>
            <a:br>
              <a:rPr lang="ru-RU" sz="1050" b="1" dirty="0"/>
            </a:br>
            <a:r>
              <a:rPr lang="ru-RU" sz="1050" b="1" dirty="0" err="1"/>
              <a:t>Козуля</a:t>
            </a:r>
            <a:r>
              <a:rPr lang="ru-RU" sz="1050" b="1" dirty="0"/>
              <a:t>-медведь</a:t>
            </a:r>
            <a:r>
              <a:rPr lang="ru-RU" sz="1050" b="1" i="1" dirty="0"/>
              <a:t/>
            </a:r>
            <a:br>
              <a:rPr lang="ru-RU" sz="1050" b="1" i="1" dirty="0"/>
            </a:br>
            <a:r>
              <a:rPr lang="ru-RU" sz="1000" i="1" dirty="0" smtClean="0"/>
              <a:t>«</a:t>
            </a:r>
            <a:r>
              <a:rPr lang="ru-RU" sz="1000" i="1" dirty="0" err="1" smtClean="0"/>
              <a:t>Козули</a:t>
            </a:r>
            <a:r>
              <a:rPr lang="ru-RU" sz="1000" i="1" dirty="0" smtClean="0"/>
              <a:t> </a:t>
            </a:r>
            <a:r>
              <a:rPr lang="ru-RU" sz="1000" i="1" dirty="0"/>
              <a:t>в виде всадника и медведя приносили обладателю успех и </a:t>
            </a:r>
            <a:r>
              <a:rPr lang="ru-RU" sz="1000" i="1" dirty="0" smtClean="0"/>
              <a:t>удачу»</a:t>
            </a:r>
            <a:endParaRPr lang="ru-RU" sz="1000" dirty="0"/>
          </a:p>
        </p:txBody>
      </p:sp>
      <p:pic>
        <p:nvPicPr>
          <p:cNvPr id="1028" name="Picture 4" descr="http://www.oberejie.ru/sc-pic/i010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9919" y="2420888"/>
            <a:ext cx="1638300" cy="1314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6012160" y="3501008"/>
            <a:ext cx="2843808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50" b="1" dirty="0"/>
              <a:t/>
            </a:r>
            <a:br>
              <a:rPr lang="ru-RU" sz="1050" b="1" dirty="0"/>
            </a:br>
            <a:r>
              <a:rPr lang="ru-RU" sz="1050" b="1" dirty="0" err="1" smtClean="0"/>
              <a:t>Козуля</a:t>
            </a:r>
            <a:r>
              <a:rPr lang="ru-RU" sz="1050" b="1" dirty="0" smtClean="0"/>
              <a:t>-тетерка</a:t>
            </a:r>
            <a:r>
              <a:rPr lang="ru-RU" sz="1050" b="1" i="1" dirty="0"/>
              <a:t/>
            </a:r>
            <a:br>
              <a:rPr lang="ru-RU" sz="1050" b="1" i="1" dirty="0"/>
            </a:br>
            <a:r>
              <a:rPr lang="ru-RU" sz="1000" i="1" dirty="0" smtClean="0"/>
              <a:t>«Птичек </a:t>
            </a:r>
            <a:r>
              <a:rPr lang="ru-RU" sz="1000" i="1" dirty="0"/>
              <a:t>и тетёрок дарили с пожеланиями благополучия и счастья в семейных отношениях»</a:t>
            </a:r>
          </a:p>
        </p:txBody>
      </p:sp>
      <p:pic>
        <p:nvPicPr>
          <p:cNvPr id="1030" name="Picture 6" descr="Поморские Козули Обереги. Защита человека. Охрана бизнеса. Энергетическое влияние. Талисманы.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0483" y="4293096"/>
            <a:ext cx="1170666" cy="1555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Прямоугольник 22"/>
          <p:cNvSpPr/>
          <p:nvPr/>
        </p:nvSpPr>
        <p:spPr>
          <a:xfrm>
            <a:off x="6012160" y="5576173"/>
            <a:ext cx="2843808" cy="56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50" b="1" dirty="0"/>
              <a:t/>
            </a:r>
            <a:br>
              <a:rPr lang="ru-RU" sz="1050" b="1" dirty="0"/>
            </a:br>
            <a:r>
              <a:rPr lang="ru-RU" sz="1050" b="1" dirty="0" err="1" smtClean="0"/>
              <a:t>Козуля</a:t>
            </a:r>
            <a:r>
              <a:rPr lang="ru-RU" sz="1050" b="1" dirty="0"/>
              <a:t> </a:t>
            </a:r>
            <a:r>
              <a:rPr lang="ru-RU" sz="1050" b="1" dirty="0" smtClean="0"/>
              <a:t>от злых духов</a:t>
            </a:r>
            <a:r>
              <a:rPr lang="ru-RU" sz="1050" b="1" i="1" dirty="0"/>
              <a:t/>
            </a:r>
            <a:br>
              <a:rPr lang="ru-RU" sz="1050" b="1" i="1" dirty="0"/>
            </a:br>
            <a:r>
              <a:rPr lang="ru-RU" sz="1000" i="1" dirty="0" smtClean="0"/>
              <a:t>«Олень – символ света, он и отгоняет зло»</a:t>
            </a:r>
            <a:endParaRPr lang="ru-RU" sz="1000" i="1" dirty="0"/>
          </a:p>
        </p:txBody>
      </p:sp>
    </p:spTree>
    <p:extLst>
      <p:ext uri="{BB962C8B-B14F-4D97-AF65-F5344CB8AC3E}">
        <p14:creationId xmlns:p14="http://schemas.microsoft.com/office/powerpoint/2010/main" val="2562940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000"/>
                            </p:stCondLst>
                            <p:childTnLst>
                              <p:par>
                                <p:cTn id="5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2000"/>
                            </p:stCondLst>
                            <p:childTnLst>
                              <p:par>
                                <p:cTn id="7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4" dur="2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\\Comp10\d\Мои коллекции\элективка-рамки\Скрап-наборы\Scrap - Pastel Life\Pastel_Life_p (5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8"/>
          <a:stretch/>
        </p:blipFill>
        <p:spPr bwMode="auto">
          <a:xfrm>
            <a:off x="13002" y="-99392"/>
            <a:ext cx="91309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\\Comp10\d\Мои коллекции\элективка-рамки\Скрап-наборы\Scrap - Pastel Life\butterflie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4656" y="0"/>
            <a:ext cx="3239344" cy="6880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\\Comp10\d\Мои коллекции\элективка-рамки\Скрап-наборы\Scrap - Pastel Life\Pastel_Life_el (33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210216" y="-169912"/>
            <a:ext cx="1798712" cy="179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\\Comp10\d\Мои коллекции\элективка-рамки\Скрап-наборы\Scrap - Pastel Life\Pastel_Life_el (33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5816" y="-169912"/>
            <a:ext cx="1798712" cy="179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\\Comp10\d\Мои коллекции\элективка-рамки\Скрап-наборы\Scrap - Pastel Life\Pastel_Life_el (33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-180528" y="5230688"/>
            <a:ext cx="1798712" cy="179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\\Comp10\d\Мои коллекции\элективка-рамки\Скрап-наборы\Scrap - Pastel Life\Pastel_Life_el (33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7497688" y="5230688"/>
            <a:ext cx="1798712" cy="179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оле 7"/>
          <p:cNvSpPr txBox="1"/>
          <p:nvPr/>
        </p:nvSpPr>
        <p:spPr>
          <a:xfrm>
            <a:off x="2548890" y="-99392"/>
            <a:ext cx="4046220" cy="542925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Изготовление </a:t>
            </a:r>
            <a:r>
              <a:rPr lang="ru-RU" sz="4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козули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0" y="1362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0" y="2295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0" y="3238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0" y="4191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0" y="51149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31540" y="404664"/>
            <a:ext cx="828092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/>
          </a:p>
          <a:p>
            <a:pPr algn="ctr"/>
            <a:r>
              <a:rPr lang="ru-RU" sz="2200" b="1" dirty="0" smtClean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Каждый, </a:t>
            </a:r>
            <a:r>
              <a:rPr lang="ru-RU" sz="2200" b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кто видит </a:t>
            </a:r>
            <a:r>
              <a:rPr lang="ru-RU" sz="2200" b="1" dirty="0" err="1" smtClean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козулю</a:t>
            </a:r>
            <a:r>
              <a:rPr lang="ru-RU" sz="2200" b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, </a:t>
            </a:r>
            <a:r>
              <a:rPr lang="ru-RU" sz="2200" b="1" dirty="0" smtClean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интересуется</a:t>
            </a:r>
            <a:r>
              <a:rPr lang="ru-RU" sz="2200" b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, из какого материала она сделана, чем она обработана, как обжигается... И очень удивляется, узнав, что </a:t>
            </a:r>
            <a:r>
              <a:rPr lang="ru-RU" sz="2200" b="1" dirty="0" smtClean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игрушка </a:t>
            </a:r>
            <a:r>
              <a:rPr lang="ru-RU" sz="2200" b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из теста выварена в кипят­ке и выпечена в печи. </a:t>
            </a:r>
          </a:p>
          <a:p>
            <a:endParaRPr lang="ru-RU" sz="2000" dirty="0"/>
          </a:p>
        </p:txBody>
      </p:sp>
      <p:pic>
        <p:nvPicPr>
          <p:cNvPr id="3" name="Picture 2" descr="http://xn----gtbeaa0bccowo.xn--p1ai/masterskie/sc-pic/i0015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757" y="5120392"/>
            <a:ext cx="1818210" cy="1332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11760" y="2060848"/>
            <a:ext cx="6264697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Для изготовления </a:t>
            </a:r>
            <a:r>
              <a:rPr lang="ru-RU" sz="2200" b="1" dirty="0" err="1" smtClean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козули</a:t>
            </a:r>
            <a:r>
              <a:rPr lang="ru-RU" sz="2200" b="1" dirty="0" smtClean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 берется ржаное тесто, не очень соленое. Говорят, раньше, тесто месили мужчины, потому что это очень тяжело. Затем тесто </a:t>
            </a:r>
            <a:r>
              <a:rPr lang="ru-RU" sz="2200" b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делится на небольшие кусочки, </a:t>
            </a:r>
            <a:r>
              <a:rPr lang="ru-RU" sz="2200" b="1" dirty="0" smtClean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чтобы </a:t>
            </a:r>
            <a:r>
              <a:rPr lang="ru-RU" sz="2200" b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один кусочек в кулак помещался, и из него лепится </a:t>
            </a:r>
            <a:r>
              <a:rPr lang="ru-RU" sz="2200" b="1" dirty="0" err="1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козуля</a:t>
            </a:r>
            <a:r>
              <a:rPr lang="ru-RU" sz="2200" b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, а ножки и рожки разрезаются ножом. Движения должны быть точными, чтобы не порезать лишнего, и разрезов не больше </a:t>
            </a:r>
            <a:r>
              <a:rPr lang="ru-RU" sz="2200" b="1" dirty="0" smtClean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17! </a:t>
            </a:r>
            <a:r>
              <a:rPr lang="ru-RU" sz="2200" b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Больше и не получится, иначе рожки будут </a:t>
            </a:r>
            <a:r>
              <a:rPr lang="ru-RU" sz="2200" b="1" dirty="0" smtClean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тонкими и </a:t>
            </a:r>
            <a:r>
              <a:rPr lang="ru-RU" sz="2200" b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ломкими. От простых фигурок глаза не отвести, и они так и просятся в руки. </a:t>
            </a:r>
          </a:p>
        </p:txBody>
      </p:sp>
      <p:pic>
        <p:nvPicPr>
          <p:cNvPr id="16" name="Picture 4" descr="http://xn----gtbeaa0bccowo.xn--p1ai/masterskie/sc-pic/i001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757" y="3657824"/>
            <a:ext cx="1842003" cy="122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xn----gtbeaa0bccowo.xn--p1ai/masterskie/sc-pic/i0013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00" b="13715"/>
          <a:stretch/>
        </p:blipFill>
        <p:spPr bwMode="auto">
          <a:xfrm>
            <a:off x="569758" y="2132856"/>
            <a:ext cx="1831438" cy="1241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2491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7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2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\\Comp10\d\Мои коллекции\элективка-рамки\Скрап-наборы\Scrap - Pastel Life\Pastel_Life_p (5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8"/>
          <a:stretch/>
        </p:blipFill>
        <p:spPr bwMode="auto">
          <a:xfrm>
            <a:off x="13002" y="-99392"/>
            <a:ext cx="91309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\\Comp10\d\Мои коллекции\элективка-рамки\Скрап-наборы\Scrap - Pastel Life\butterflie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4656" y="0"/>
            <a:ext cx="3239344" cy="6880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\\Comp10\d\Мои коллекции\элективка-рамки\Скрап-наборы\Scrap - Pastel Life\Pastel_Life_el (33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210216" y="-169912"/>
            <a:ext cx="1798712" cy="179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\\Comp10\d\Мои коллекции\элективка-рамки\Скрап-наборы\Scrap - Pastel Life\Pastel_Life_el (33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5816" y="-169912"/>
            <a:ext cx="1798712" cy="179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\\Comp10\d\Мои коллекции\элективка-рамки\Скрап-наборы\Scrap - Pastel Life\Pastel_Life_el (33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-180528" y="5230688"/>
            <a:ext cx="1798712" cy="179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\\Comp10\d\Мои коллекции\элективка-рамки\Скрап-наборы\Scrap - Pastel Life\Pastel_Life_el (33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7497688" y="5230688"/>
            <a:ext cx="1798712" cy="179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оле 7"/>
          <p:cNvSpPr txBox="1"/>
          <p:nvPr/>
        </p:nvSpPr>
        <p:spPr>
          <a:xfrm>
            <a:off x="2548890" y="-99392"/>
            <a:ext cx="4046220" cy="542925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Рецепт </a:t>
            </a:r>
            <a:r>
              <a:rPr lang="ru-RU" sz="4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козули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0" y="1362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0" y="2295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0" y="3238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0" y="4191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0" y="51149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31540" y="404664"/>
            <a:ext cx="8280920" cy="5601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/>
          </a:p>
          <a:p>
            <a:pPr algn="ctr"/>
            <a:r>
              <a:rPr lang="ru-RU" sz="2200" b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На один стакан воды – три-четыре стакана </a:t>
            </a:r>
            <a:r>
              <a:rPr lang="ru-RU" sz="2200" b="1" dirty="0" smtClean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муки (пока </a:t>
            </a:r>
            <a:r>
              <a:rPr lang="ru-RU" sz="2200" b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тесто не станет очень </a:t>
            </a:r>
            <a:r>
              <a:rPr lang="ru-RU" sz="2200" b="1" dirty="0" smtClean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крутым), </a:t>
            </a:r>
            <a:r>
              <a:rPr lang="ru-RU" sz="2200" b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соль по вкусу, одну столовую ложку растительного масла</a:t>
            </a:r>
            <a:r>
              <a:rPr lang="ru-RU" sz="2200" b="1" dirty="0" smtClean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.</a:t>
            </a:r>
            <a:r>
              <a:rPr lang="ru-RU" sz="2400" dirty="0"/>
              <a:t> </a:t>
            </a:r>
            <a:r>
              <a:rPr lang="ru-RU" sz="2200" b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Вот и всё, что входит в тесто для </a:t>
            </a:r>
            <a:r>
              <a:rPr lang="ru-RU" sz="2200" b="1" dirty="0" smtClean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козуль!  </a:t>
            </a:r>
            <a:endParaRPr lang="ru-RU" sz="2200" b="1" dirty="0">
              <a:ln w="31550" cmpd="sng">
                <a:noFill/>
                <a:prstDash val="solid"/>
              </a:ln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pPr algn="ctr"/>
            <a:endParaRPr lang="ru-RU" sz="2200" b="1" dirty="0">
              <a:ln w="31550" cmpd="sng">
                <a:noFill/>
                <a:prstDash val="solid"/>
              </a:ln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pPr algn="ctr"/>
            <a:r>
              <a:rPr lang="ru-RU" sz="2200" b="1" dirty="0" smtClean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Тесто </a:t>
            </a:r>
            <a:r>
              <a:rPr lang="ru-RU" sz="2200" b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замешивают на ночь, утром выпекают</a:t>
            </a:r>
            <a:r>
              <a:rPr lang="ru-RU" sz="2200" b="1" dirty="0" smtClean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.</a:t>
            </a:r>
            <a:endParaRPr lang="ru-RU" sz="2200" b="1" dirty="0">
              <a:ln w="31550" cmpd="sng">
                <a:noFill/>
                <a:prstDash val="solid"/>
              </a:ln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pPr algn="ctr"/>
            <a:r>
              <a:rPr lang="ru-RU" sz="2200" b="1" dirty="0" smtClean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Начинать </a:t>
            </a:r>
            <a:r>
              <a:rPr lang="ru-RU" sz="2200" b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раскатывать тесто можно указательным и средним пальцами – получатся сразу три крупных детали: голова, ноги, туловище. Затем проработать мелкие детали. И пекутся просто и сами они очень простые. Без глазурей и </a:t>
            </a:r>
            <a:r>
              <a:rPr lang="ru-RU" sz="2200" b="1" dirty="0" smtClean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украшений.</a:t>
            </a:r>
            <a:endParaRPr lang="ru-RU" sz="2200" b="1" dirty="0">
              <a:ln w="31550" cmpd="sng">
                <a:noFill/>
                <a:prstDash val="solid"/>
              </a:ln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pPr algn="ctr"/>
            <a:endParaRPr lang="ru-RU" sz="2200" b="1" dirty="0" smtClean="0">
              <a:ln w="31550" cmpd="sng">
                <a:noFill/>
                <a:prstDash val="solid"/>
              </a:ln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pPr algn="ctr"/>
            <a:endParaRPr lang="ru-RU" sz="2200" b="1" dirty="0">
              <a:ln w="31550" cmpd="sng">
                <a:noFill/>
                <a:prstDash val="solid"/>
              </a:ln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pPr algn="ctr"/>
            <a:r>
              <a:rPr lang="ru-RU" sz="2200" b="1" dirty="0" smtClean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Фигурки </a:t>
            </a:r>
            <a:r>
              <a:rPr lang="ru-RU" sz="2200" b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терского берега хранят народную мудрость, вызывают уважение к самобытному искусству.</a:t>
            </a:r>
          </a:p>
        </p:txBody>
      </p:sp>
    </p:spTree>
    <p:extLst>
      <p:ext uri="{BB962C8B-B14F-4D97-AF65-F5344CB8AC3E}">
        <p14:creationId xmlns:p14="http://schemas.microsoft.com/office/powerpoint/2010/main" val="1512833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\\Comp10\d\Мои коллекции\элективка-рамки\Скрап-наборы\Scrap - Pastel Life\Pastel_Life_p (5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8"/>
          <a:stretch/>
        </p:blipFill>
        <p:spPr bwMode="auto">
          <a:xfrm>
            <a:off x="13002" y="-99392"/>
            <a:ext cx="91309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\\Comp10\d\Мои коллекции\элективка-рамки\Скрап-наборы\Scrap - Pastel Life\butterflie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4656" y="0"/>
            <a:ext cx="3239344" cy="6880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\\Comp10\d\Мои коллекции\элективка-рамки\Скрап-наборы\Scrap - Pastel Life\Pastel_Life_el (33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210216" y="-169912"/>
            <a:ext cx="1798712" cy="179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\\Comp10\d\Мои коллекции\элективка-рамки\Скрап-наборы\Scrap - Pastel Life\Pastel_Life_el (33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5816" y="-169912"/>
            <a:ext cx="1798712" cy="179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\\Comp10\d\Мои коллекции\элективка-рамки\Скрап-наборы\Scrap - Pastel Life\Pastel_Life_el (33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-180528" y="5230688"/>
            <a:ext cx="1798712" cy="179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\\Comp10\d\Мои коллекции\элективка-рамки\Скрап-наборы\Scrap - Pastel Life\Pastel_Life_el (33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7497688" y="5230688"/>
            <a:ext cx="1798712" cy="179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0" y="1362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0" y="2295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0" y="3238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0" y="4191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0" y="51149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0" y="1362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0" y="2295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9"/>
          <p:cNvSpPr>
            <a:spLocks noChangeArrowheads="1"/>
          </p:cNvSpPr>
          <p:nvPr/>
        </p:nvSpPr>
        <p:spPr bwMode="auto">
          <a:xfrm>
            <a:off x="0" y="3238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10"/>
          <p:cNvSpPr>
            <a:spLocks noChangeArrowheads="1"/>
          </p:cNvSpPr>
          <p:nvPr/>
        </p:nvSpPr>
        <p:spPr bwMode="auto">
          <a:xfrm>
            <a:off x="0" y="4191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11"/>
          <p:cNvSpPr>
            <a:spLocks noChangeArrowheads="1"/>
          </p:cNvSpPr>
          <p:nvPr/>
        </p:nvSpPr>
        <p:spPr bwMode="auto">
          <a:xfrm>
            <a:off x="0" y="51149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281158" y="764704"/>
            <a:ext cx="34673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</a:rPr>
              <a:t>В Заполярье мы живем,</a:t>
            </a:r>
            <a:br>
              <a:rPr lang="ru-RU" sz="2000" b="1" i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000" b="1" i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</a:rPr>
              <a:t>Сладки пряники жуем.</a:t>
            </a:r>
            <a:br>
              <a:rPr lang="ru-RU" sz="2000" b="1" i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000" b="1" i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</a:rPr>
              <a:t>Приезжайте в Кандалакшу</a:t>
            </a:r>
            <a:br>
              <a:rPr lang="ru-RU" sz="2000" b="1" i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000" b="1" i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</a:rPr>
              <a:t>Мы и Вам чайку нальем!</a:t>
            </a: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836712"/>
            <a:ext cx="1877282" cy="1312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0364" y="836712"/>
            <a:ext cx="1914773" cy="1306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251520" y="2190923"/>
            <a:ext cx="8640960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В селе Кузрека </a:t>
            </a:r>
            <a:r>
              <a:rPr lang="ru-RU" sz="2200" b="1" dirty="0">
                <a:ln w="31550" cmpd="sng">
                  <a:noFill/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21 августа </a:t>
            </a:r>
            <a:r>
              <a:rPr lang="ru-RU" sz="2200" b="1" dirty="0" smtClean="0">
                <a:ln w="31550" cmpd="sng">
                  <a:noFill/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2010 </a:t>
            </a:r>
            <a:r>
              <a:rPr lang="ru-RU" sz="2200" b="1" dirty="0">
                <a:ln w="31550" cmpd="sng">
                  <a:noFill/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года </a:t>
            </a:r>
            <a:r>
              <a:rPr lang="ru-RU" sz="2200" b="1" dirty="0" smtClean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прошел </a:t>
            </a:r>
            <a:r>
              <a:rPr lang="ru-RU" sz="2200" b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первый праздник поморской козули. </a:t>
            </a:r>
            <a:r>
              <a:rPr lang="ru-RU" sz="2200" b="1" dirty="0" smtClean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Кузрека - </a:t>
            </a:r>
            <a:r>
              <a:rPr lang="ru-RU" sz="2200" b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старая рыбацкая деревушка Терского берега. </a:t>
            </a:r>
            <a:r>
              <a:rPr lang="ru-RU" sz="2200" b="1" dirty="0" smtClean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Это </a:t>
            </a:r>
            <a:r>
              <a:rPr lang="ru-RU" sz="2200" b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яркий, весёлый сельский праздник – праздник </a:t>
            </a:r>
            <a:r>
              <a:rPr lang="ru-RU" sz="2200" b="1" dirty="0" smtClean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мастерства </a:t>
            </a:r>
            <a:r>
              <a:rPr lang="ru-RU" sz="2200" b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и народного </a:t>
            </a:r>
            <a:r>
              <a:rPr lang="ru-RU" sz="2200" b="1" dirty="0" smtClean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творчества с хороводами, частушками и поморскими загадками, пирогами, блинами </a:t>
            </a:r>
            <a:r>
              <a:rPr lang="ru-RU" sz="2200" b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и </a:t>
            </a:r>
            <a:r>
              <a:rPr lang="ru-RU" sz="2200" b="1" dirty="0" smtClean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прочими угощениями. Тут </a:t>
            </a:r>
            <a:r>
              <a:rPr lang="ru-RU" sz="2200" b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же, на площади, была организована ярмарка местных поделок.</a:t>
            </a:r>
          </a:p>
        </p:txBody>
      </p:sp>
      <p:sp>
        <p:nvSpPr>
          <p:cNvPr id="28" name="Поле 7"/>
          <p:cNvSpPr txBox="1"/>
          <p:nvPr/>
        </p:nvSpPr>
        <p:spPr>
          <a:xfrm>
            <a:off x="2843808" y="-99392"/>
            <a:ext cx="3463270" cy="542925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Праздник поморской козули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7655" y="4653136"/>
            <a:ext cx="4127350" cy="2103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789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75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\\Comp10\d\Мои коллекции\элективка-рамки\Скрап-наборы\Scrap - Pastel Life\Pastel_Life_p (5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8"/>
          <a:stretch/>
        </p:blipFill>
        <p:spPr bwMode="auto">
          <a:xfrm>
            <a:off x="13002" y="-99392"/>
            <a:ext cx="91309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\\Comp10\d\Мои коллекции\элективка-рамки\Скрап-наборы\Scrap - Pastel Life\butterflie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4656" y="0"/>
            <a:ext cx="3239344" cy="6880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\\Comp10\d\Мои коллекции\элективка-рамки\Скрап-наборы\Scrap - Pastel Life\Pastel_Life_el (33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210216" y="-169912"/>
            <a:ext cx="1798712" cy="179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\\Comp10\d\Мои коллекции\элективка-рамки\Скрап-наборы\Scrap - Pastel Life\Pastel_Life_el (33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5816" y="-169912"/>
            <a:ext cx="1798712" cy="179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\\Comp10\d\Мои коллекции\элективка-рамки\Скрап-наборы\Scrap - Pastel Life\Pastel_Life_el (33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-180528" y="5230688"/>
            <a:ext cx="1798712" cy="179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\\Comp10\d\Мои коллекции\элективка-рамки\Скрап-наборы\Scrap - Pastel Life\Pastel_Life_el (33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7497688" y="5230688"/>
            <a:ext cx="1798712" cy="179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оле 7"/>
          <p:cNvSpPr txBox="1"/>
          <p:nvPr/>
        </p:nvSpPr>
        <p:spPr>
          <a:xfrm>
            <a:off x="2548890" y="-99392"/>
            <a:ext cx="4046220" cy="542925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Заключение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0" y="1362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0" y="2295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0" y="3238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0" y="4191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0" y="51149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7" y="2673494"/>
            <a:ext cx="842493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Козюли выпекают для себя и своих друзей. Познакомившись поближе с обычаем родной земли, на душе поселилось маленькое чудо – олешек из ржаного теста. </a:t>
            </a:r>
            <a:r>
              <a:rPr lang="ru-RU" sz="2200" b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А </a:t>
            </a:r>
            <a:r>
              <a:rPr lang="ru-RU" sz="2200" b="1" dirty="0" smtClean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Север у нас суровый и очень нужно душе тепло. </a:t>
            </a:r>
            <a:endParaRPr lang="ru-RU" sz="2200" b="1" dirty="0">
              <a:ln w="31550" cmpd="sng">
                <a:noFill/>
                <a:prstDash val="solid"/>
              </a:ln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680520" y="1025441"/>
            <a:ext cx="39239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</a:rPr>
              <a:t>А вот и детям и невестам </a:t>
            </a:r>
            <a:br>
              <a:rPr lang="ru-RU" sz="2000" b="1" i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000" b="1" i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</a:rPr>
              <a:t>Козули из ржаного теста</a:t>
            </a:r>
            <a:br>
              <a:rPr lang="ru-RU" sz="2000" b="1" i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000" b="1" i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</a:rPr>
              <a:t>Как живые по столу скачут,</a:t>
            </a:r>
            <a:br>
              <a:rPr lang="ru-RU" sz="2000" b="1" i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000" b="1" i="1" dirty="0">
                <a:ln w="31550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</a:rPr>
              <a:t>Раздают хозяевам удачу.</a:t>
            </a:r>
          </a:p>
        </p:txBody>
      </p:sp>
      <p:pic>
        <p:nvPicPr>
          <p:cNvPr id="5126" name="Picture 6" descr="Картинка 18 из 259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773" b="100000" l="1907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247" t="9443"/>
          <a:stretch/>
        </p:blipFill>
        <p:spPr bwMode="auto">
          <a:xfrm>
            <a:off x="5380809" y="4478867"/>
            <a:ext cx="2636168" cy="2095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Управляющая кнопка: домой 18">
            <a:hlinkClick r:id="" action="ppaction://hlinkshowjump?jump=endshow" highlightClick="1"/>
          </p:cNvPr>
          <p:cNvSpPr/>
          <p:nvPr/>
        </p:nvSpPr>
        <p:spPr>
          <a:xfrm>
            <a:off x="8478572" y="116632"/>
            <a:ext cx="557924" cy="432048"/>
          </a:xfrm>
          <a:prstGeom prst="actionButtonHome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5372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485</TotalTime>
  <Words>715</Words>
  <Application>Microsoft Office PowerPoint</Application>
  <PresentationFormat>Экран (4:3)</PresentationFormat>
  <Paragraphs>44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Comic Sans MS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Преподаватель</dc:creator>
  <cp:lastModifiedBy>Флёр</cp:lastModifiedBy>
  <cp:revision>38</cp:revision>
  <dcterms:created xsi:type="dcterms:W3CDTF">2012-03-17T09:15:08Z</dcterms:created>
  <dcterms:modified xsi:type="dcterms:W3CDTF">2019-04-26T06:53:33Z</dcterms:modified>
</cp:coreProperties>
</file>