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76.xml" ContentType="application/vnd.openxmlformats-officedocument.presentationml.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s/slide83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slides/slide7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slides/slide70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9.xml" ContentType="application/vnd.openxmlformats-officedocument.presentationml.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68.xml" ContentType="application/vnd.openxmlformats-officedocument.presentationml.slide+xml"/>
  <Override PartName="/ppt/slides/slide77.xml" ContentType="application/vnd.openxmlformats-officedocument.presentationml.slide+xml"/>
  <Override PartName="/ppt/slides/slide8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s/slide66.xml" ContentType="application/vnd.openxmlformats-officedocument.presentationml.slide+xml"/>
  <Override PartName="/ppt/slides/slide75.xml" ContentType="application/vnd.openxmlformats-officedocument.presentationml.slide+xml"/>
  <Override PartName="/ppt/slides/slide86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slides/slide73.xml" ContentType="application/vnd.openxmlformats-officedocument.presentationml.slide+xml"/>
  <Override PartName="/ppt/slides/slide84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s/slide71.xml" ContentType="application/vnd.openxmlformats-officedocument.presentationml.slide+xml"/>
  <Override PartName="/ppt/slides/slide80.xml" ContentType="application/vnd.openxmlformats-officedocument.presentationml.slide+xml"/>
  <Override PartName="/ppt/slides/slide82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  <Override PartName="/ppt/slides/slide89.xml" ContentType="application/vnd.openxmlformats-officedocument.presentationml.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ppt/slides/slide78.xml" ContentType="application/vnd.openxmlformats-officedocument.presentationml.slide+xml"/>
  <Override PartName="/ppt/slides/slide87.xml" ContentType="application/vnd.openxmlformats-officedocument.presentationml.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s/slide85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Layouts/slideLayout4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81.xml" ContentType="application/vnd.openxmlformats-officedocument.presentationml.slide+xml"/>
  <Default Extension="rels" ContentType="application/vnd.openxmlformats-package.relationship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notesMasterIdLst>
    <p:notesMasterId r:id="rId91"/>
  </p:notesMasterIdLst>
  <p:sldIdLst>
    <p:sldId id="269" r:id="rId2"/>
    <p:sldId id="355" r:id="rId3"/>
    <p:sldId id="267" r:id="rId4"/>
    <p:sldId id="276" r:id="rId5"/>
    <p:sldId id="279" r:id="rId6"/>
    <p:sldId id="284" r:id="rId7"/>
    <p:sldId id="283" r:id="rId8"/>
    <p:sldId id="277" r:id="rId9"/>
    <p:sldId id="282" r:id="rId10"/>
    <p:sldId id="281" r:id="rId11"/>
    <p:sldId id="280" r:id="rId12"/>
    <p:sldId id="278" r:id="rId13"/>
    <p:sldId id="294" r:id="rId14"/>
    <p:sldId id="293" r:id="rId15"/>
    <p:sldId id="292" r:id="rId16"/>
    <p:sldId id="291" r:id="rId17"/>
    <p:sldId id="290" r:id="rId18"/>
    <p:sldId id="289" r:id="rId19"/>
    <p:sldId id="288" r:id="rId20"/>
    <p:sldId id="287" r:id="rId21"/>
    <p:sldId id="286" r:id="rId22"/>
    <p:sldId id="285" r:id="rId23"/>
    <p:sldId id="298" r:id="rId24"/>
    <p:sldId id="297" r:id="rId25"/>
    <p:sldId id="296" r:id="rId26"/>
    <p:sldId id="301" r:id="rId27"/>
    <p:sldId id="295" r:id="rId28"/>
    <p:sldId id="302" r:id="rId29"/>
    <p:sldId id="266" r:id="rId30"/>
    <p:sldId id="258" r:id="rId31"/>
    <p:sldId id="354" r:id="rId32"/>
    <p:sldId id="259" r:id="rId33"/>
    <p:sldId id="353" r:id="rId34"/>
    <p:sldId id="263" r:id="rId35"/>
    <p:sldId id="261" r:id="rId36"/>
    <p:sldId id="299" r:id="rId37"/>
    <p:sldId id="300" r:id="rId38"/>
    <p:sldId id="317" r:id="rId39"/>
    <p:sldId id="316" r:id="rId40"/>
    <p:sldId id="315" r:id="rId41"/>
    <p:sldId id="314" r:id="rId42"/>
    <p:sldId id="312" r:id="rId43"/>
    <p:sldId id="311" r:id="rId44"/>
    <p:sldId id="310" r:id="rId45"/>
    <p:sldId id="309" r:id="rId46"/>
    <p:sldId id="308" r:id="rId47"/>
    <p:sldId id="307" r:id="rId48"/>
    <p:sldId id="306" r:id="rId49"/>
    <p:sldId id="305" r:id="rId50"/>
    <p:sldId id="304" r:id="rId51"/>
    <p:sldId id="303" r:id="rId52"/>
    <p:sldId id="321" r:id="rId53"/>
    <p:sldId id="320" r:id="rId54"/>
    <p:sldId id="319" r:id="rId55"/>
    <p:sldId id="324" r:id="rId56"/>
    <p:sldId id="323" r:id="rId57"/>
    <p:sldId id="262" r:id="rId58"/>
    <p:sldId id="265" r:id="rId59"/>
    <p:sldId id="264" r:id="rId60"/>
    <p:sldId id="322" r:id="rId61"/>
    <p:sldId id="318" r:id="rId62"/>
    <p:sldId id="334" r:id="rId63"/>
    <p:sldId id="333" r:id="rId64"/>
    <p:sldId id="332" r:id="rId65"/>
    <p:sldId id="331" r:id="rId66"/>
    <p:sldId id="330" r:id="rId67"/>
    <p:sldId id="329" r:id="rId68"/>
    <p:sldId id="328" r:id="rId69"/>
    <p:sldId id="327" r:id="rId70"/>
    <p:sldId id="326" r:id="rId71"/>
    <p:sldId id="325" r:id="rId72"/>
    <p:sldId id="342" r:id="rId73"/>
    <p:sldId id="341" r:id="rId74"/>
    <p:sldId id="339" r:id="rId75"/>
    <p:sldId id="340" r:id="rId76"/>
    <p:sldId id="338" r:id="rId77"/>
    <p:sldId id="337" r:id="rId78"/>
    <p:sldId id="336" r:id="rId79"/>
    <p:sldId id="348" r:id="rId80"/>
    <p:sldId id="335" r:id="rId81"/>
    <p:sldId id="347" r:id="rId82"/>
    <p:sldId id="346" r:id="rId83"/>
    <p:sldId id="345" r:id="rId84"/>
    <p:sldId id="344" r:id="rId85"/>
    <p:sldId id="352" r:id="rId86"/>
    <p:sldId id="351" r:id="rId87"/>
    <p:sldId id="343" r:id="rId88"/>
    <p:sldId id="350" r:id="rId89"/>
    <p:sldId id="260" r:id="rId9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120" y="-27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slide" Target="slides/slide86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slide" Target="slides/slide89.xml"/><Relationship Id="rId95" Type="http://schemas.openxmlformats.org/officeDocument/2006/relationships/tableStyles" Target="tableStyles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viewProps" Target="view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19C21C7-69CF-4201-B61C-997709EB9419}" type="datetimeFigureOut">
              <a:rPr lang="ru-RU" smtClean="0"/>
              <a:pPr/>
              <a:t>26.06.2014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7C2C408-217C-474D-ADF8-C2CD0368DE3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0658381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C2C408-217C-474D-ADF8-C2CD0368DE32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26.06.2014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26.06.2014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26.06.2014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26.06.2014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26.06.2014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26.06.2014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26.06.2014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Содержимое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Содержимое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26.06.2014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26.06.2014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Содержимое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26.06.2014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26.06.2014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26.06.2014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hyperlink" Target="&#1052;&#1091;&#1079;&#1099;&#1082;&#1072;,%20&#1074;&#1080;&#1076;&#1077;&#1086;/&#1055;&#1077;&#1089;&#1085;&#1103;%20&#1086;%20&#1057;&#1084;&#1086;&#1083;&#1077;&#1085;&#1089;&#1082;&#1077;.%20MSWMM.wmv" TargetMode="Externa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hyperlink" Target="&#1052;&#1091;&#1079;&#1099;&#1082;&#1072;,%20&#1074;&#1080;&#1076;&#1077;&#1086;/2%20&#1082;&#1083;&#1080;&#1087;%20&#1085;&#1072;%20&#1087;&#1077;&#1089;&#1085;&#1102;%20&#1074;%20&#1079;&#1077;&#1084;&#1083;&#1103;&#1085;&#1082;&#1077;.mp4" TargetMode="Externa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hyperlink" Target="&#1052;&#1091;&#1079;&#1099;&#1082;&#1072;,%20&#1074;&#1080;&#1076;&#1077;&#1086;/3%20&#1050;&#1072;&#1090;&#1102;&#1096;&#1072;%20&#1060;&#1088;&#1086;&#1085;&#1090;&#1086;&#1074;&#1072;&#1103;.webm" TargetMode="Externa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7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7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7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7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7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7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7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7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7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7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7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7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7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jpeg"/><Relationship Id="rId1" Type="http://schemas.openxmlformats.org/officeDocument/2006/relationships/slideLayout" Target="../slideLayouts/slideLayout7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jpeg"/><Relationship Id="rId1" Type="http://schemas.openxmlformats.org/officeDocument/2006/relationships/slideLayout" Target="../slideLayouts/slideLayout7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jpeg"/><Relationship Id="rId1" Type="http://schemas.openxmlformats.org/officeDocument/2006/relationships/slideLayout" Target="../slideLayouts/slideLayout7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jpeg"/><Relationship Id="rId1" Type="http://schemas.openxmlformats.org/officeDocument/2006/relationships/slideLayout" Target="../slideLayouts/slideLayout7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jpeg"/><Relationship Id="rId1" Type="http://schemas.openxmlformats.org/officeDocument/2006/relationships/slideLayout" Target="../slideLayouts/slideLayout7.xml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jpeg"/><Relationship Id="rId2" Type="http://schemas.openxmlformats.org/officeDocument/2006/relationships/image" Target="../media/image81.jpeg"/><Relationship Id="rId1" Type="http://schemas.openxmlformats.org/officeDocument/2006/relationships/slideLayout" Target="../slideLayouts/slideLayout7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jpeg"/><Relationship Id="rId1" Type="http://schemas.openxmlformats.org/officeDocument/2006/relationships/slideLayout" Target="../slideLayouts/slideLayout7.xml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hyperlink" Target="&#1052;&#1091;&#1079;&#1099;&#1082;&#1072;,%20&#1074;&#1080;&#1076;&#1077;&#1086;/4%20&#1058;&#1099;&#1087;&#1086;&#1084;&#1085;&#1080;.mp3" TargetMode="Externa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4" Type="http://schemas.openxmlformats.org/officeDocument/2006/relationships/hyperlink" Target="&#1052;&#1091;&#1079;&#1099;&#1082;&#1072;,%20&#1074;&#1080;&#1076;&#1077;&#1086;/Tat_yana-Nedel_skayaA-zori-zdes_-tihie-Ty-pomni(mp3-blog.info).mp3" TargetMode="Externa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Fora8\Desktop\0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2915816" y="2420888"/>
            <a:ext cx="554461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bg1"/>
                </a:solidFill>
              </a:rPr>
              <a:t>Роль Смоленской области </a:t>
            </a:r>
          </a:p>
          <a:p>
            <a:pPr algn="ctr"/>
            <a:r>
              <a:rPr lang="ru-RU" sz="3200" b="1" dirty="0" smtClean="0">
                <a:solidFill>
                  <a:schemeClr val="bg1"/>
                </a:solidFill>
              </a:rPr>
              <a:t>в Великой Отечественной войне</a:t>
            </a:r>
            <a:endParaRPr lang="ru-RU" sz="32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/>
          <p:cNvGrpSpPr/>
          <p:nvPr/>
        </p:nvGrpSpPr>
        <p:grpSpPr>
          <a:xfrm>
            <a:off x="395536" y="332656"/>
            <a:ext cx="6537298" cy="6129972"/>
            <a:chOff x="395536" y="332656"/>
            <a:chExt cx="7040167" cy="6129972"/>
          </a:xfrm>
        </p:grpSpPr>
        <p:pic>
          <p:nvPicPr>
            <p:cNvPr id="3" name="Picture 1" descr="I:\Кл. час к 70летию осв. См. обл\Алина\okkupirovannyj-smolensk-01.jp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395536" y="332656"/>
              <a:ext cx="4171950" cy="5715000"/>
            </a:xfrm>
            <a:prstGeom prst="rect">
              <a:avLst/>
            </a:prstGeom>
            <a:noFill/>
            <a:ln w="19050">
              <a:solidFill>
                <a:schemeClr val="tx2">
                  <a:lumMod val="10000"/>
                </a:schemeClr>
              </a:solidFill>
            </a:ln>
          </p:spPr>
        </p:pic>
        <p:sp>
          <p:nvSpPr>
            <p:cNvPr id="4" name="TextBox 3"/>
            <p:cNvSpPr txBox="1"/>
            <p:nvPr/>
          </p:nvSpPr>
          <p:spPr>
            <a:xfrm>
              <a:off x="2179119" y="6093296"/>
              <a:ext cx="525658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b="1" dirty="0" smtClean="0">
                  <a:solidFill>
                    <a:schemeClr val="bg1"/>
                  </a:solidFill>
                </a:rPr>
                <a:t>Немцы в Смоленске. </a:t>
              </a:r>
              <a:endParaRPr lang="ru-RU" b="1" dirty="0">
                <a:solidFill>
                  <a:schemeClr val="bg1"/>
                </a:solidFill>
              </a:endParaRPr>
            </a:p>
          </p:txBody>
        </p:sp>
      </p:grpSp>
      <p:pic>
        <p:nvPicPr>
          <p:cNvPr id="5" name="Picture 2" descr="I:\Кл. час к 70летию осв. См. обл\Алина\okkupirovannyj-smolensk-0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99992" y="332656"/>
            <a:ext cx="4257675" cy="5715000"/>
          </a:xfrm>
          <a:prstGeom prst="rect">
            <a:avLst/>
          </a:prstGeom>
          <a:noFill/>
          <a:ln w="19050">
            <a:solidFill>
              <a:schemeClr val="tx2">
                <a:lumMod val="10000"/>
              </a:schemeClr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I:\Кл. час к 70летию осв. См. обл\Алина\okkupirovannyj-smolensk-0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000" y="881062"/>
            <a:ext cx="7620000" cy="5095875"/>
          </a:xfrm>
          <a:prstGeom prst="rect">
            <a:avLst/>
          </a:prstGeom>
          <a:noFill/>
          <a:ln w="19050">
            <a:solidFill>
              <a:schemeClr val="tx2">
                <a:lumMod val="10000"/>
              </a:schemeClr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Группа 4"/>
          <p:cNvGrpSpPr/>
          <p:nvPr/>
        </p:nvGrpSpPr>
        <p:grpSpPr>
          <a:xfrm>
            <a:off x="251520" y="620688"/>
            <a:ext cx="8712968" cy="5553908"/>
            <a:chOff x="251520" y="620688"/>
            <a:chExt cx="8712968" cy="5553908"/>
          </a:xfrm>
        </p:grpSpPr>
        <p:pic>
          <p:nvPicPr>
            <p:cNvPr id="6" name="Picture 2" descr="I:\Кл. час к 70летию осв. См. обл\Алина\okkupirovannyj-smolensk-17.jp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755576" y="620688"/>
              <a:ext cx="7620000" cy="5019675"/>
            </a:xfrm>
            <a:prstGeom prst="rect">
              <a:avLst/>
            </a:prstGeom>
            <a:noFill/>
            <a:ln w="19050">
              <a:solidFill>
                <a:schemeClr val="tx2">
                  <a:lumMod val="10000"/>
                </a:schemeClr>
              </a:solidFill>
            </a:ln>
          </p:spPr>
        </p:pic>
        <p:sp>
          <p:nvSpPr>
            <p:cNvPr id="7" name="TextBox 6"/>
            <p:cNvSpPr txBox="1"/>
            <p:nvPr/>
          </p:nvSpPr>
          <p:spPr>
            <a:xfrm>
              <a:off x="251520" y="5805264"/>
              <a:ext cx="871296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b="1" dirty="0" smtClean="0">
                  <a:solidFill>
                    <a:schemeClr val="bg1"/>
                  </a:solidFill>
                </a:rPr>
                <a:t>Адольф Гитлер и </a:t>
              </a:r>
              <a:r>
                <a:rPr lang="ru-RU" b="1" dirty="0" err="1" smtClean="0">
                  <a:solidFill>
                    <a:schemeClr val="bg1"/>
                  </a:solidFill>
                </a:rPr>
                <a:t>Ганс</a:t>
              </a:r>
              <a:r>
                <a:rPr lang="ru-RU" b="1" dirty="0" smtClean="0">
                  <a:solidFill>
                    <a:schemeClr val="bg1"/>
                  </a:solidFill>
                </a:rPr>
                <a:t> Гюнтер в Красном Бору под Смоленском, зима 1941 г.</a:t>
              </a:r>
              <a:endParaRPr lang="ru-RU" b="1" dirty="0">
                <a:solidFill>
                  <a:schemeClr val="bg1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/>
          <p:cNvGrpSpPr/>
          <p:nvPr/>
        </p:nvGrpSpPr>
        <p:grpSpPr>
          <a:xfrm>
            <a:off x="1979712" y="260648"/>
            <a:ext cx="5256584" cy="6201980"/>
            <a:chOff x="1979712" y="260648"/>
            <a:chExt cx="5256584" cy="6201980"/>
          </a:xfrm>
        </p:grpSpPr>
        <p:pic>
          <p:nvPicPr>
            <p:cNvPr id="3" name="Picture 2" descr="I:\Кл. час к 70летию осв. См. обл\Алина\okkupirovannyj-smolensk-23.jp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483768" y="260648"/>
              <a:ext cx="4191000" cy="5715000"/>
            </a:xfrm>
            <a:prstGeom prst="rect">
              <a:avLst/>
            </a:prstGeom>
            <a:noFill/>
            <a:ln w="19050">
              <a:solidFill>
                <a:schemeClr val="tx2">
                  <a:lumMod val="10000"/>
                </a:schemeClr>
              </a:solidFill>
            </a:ln>
          </p:spPr>
        </p:pic>
        <p:sp>
          <p:nvSpPr>
            <p:cNvPr id="4" name="TextBox 3"/>
            <p:cNvSpPr txBox="1"/>
            <p:nvPr/>
          </p:nvSpPr>
          <p:spPr>
            <a:xfrm>
              <a:off x="1979712" y="6093296"/>
              <a:ext cx="525658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b="1" dirty="0" smtClean="0">
                  <a:solidFill>
                    <a:schemeClr val="bg1"/>
                  </a:solidFill>
                </a:rPr>
                <a:t>Улица Главная – сейчас Большая Советская.</a:t>
              </a:r>
              <a:endParaRPr lang="ru-RU" b="1" dirty="0">
                <a:solidFill>
                  <a:schemeClr val="bg1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/>
          <p:cNvGrpSpPr/>
          <p:nvPr/>
        </p:nvGrpSpPr>
        <p:grpSpPr>
          <a:xfrm>
            <a:off x="179512" y="404664"/>
            <a:ext cx="8964488" cy="5974923"/>
            <a:chOff x="179512" y="404664"/>
            <a:chExt cx="8964488" cy="5974923"/>
          </a:xfrm>
        </p:grpSpPr>
        <p:pic>
          <p:nvPicPr>
            <p:cNvPr id="3" name="Picture 2" descr="I:\Кл. час к 70летию осв. См. обл\Алина\okkupirovannyj-smolensk-25.jp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755576" y="404664"/>
              <a:ext cx="7620000" cy="5200650"/>
            </a:xfrm>
            <a:prstGeom prst="rect">
              <a:avLst/>
            </a:prstGeom>
            <a:noFill/>
            <a:ln w="19050">
              <a:solidFill>
                <a:schemeClr val="tx2">
                  <a:lumMod val="10000"/>
                </a:schemeClr>
              </a:solidFill>
            </a:ln>
          </p:spPr>
        </p:pic>
        <p:sp>
          <p:nvSpPr>
            <p:cNvPr id="4" name="TextBox 3"/>
            <p:cNvSpPr txBox="1"/>
            <p:nvPr/>
          </p:nvSpPr>
          <p:spPr>
            <a:xfrm>
              <a:off x="179512" y="5733256"/>
              <a:ext cx="896448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b="1" dirty="0">
                  <a:solidFill>
                    <a:schemeClr val="bg1"/>
                  </a:solidFill>
                </a:rPr>
                <a:t>На мосту через реку Днепр. Переход на Базарную, </a:t>
              </a:r>
              <a:endParaRPr lang="ru-RU" b="1" dirty="0" smtClean="0">
                <a:solidFill>
                  <a:schemeClr val="bg1"/>
                </a:solidFill>
              </a:endParaRPr>
            </a:p>
            <a:p>
              <a:pPr algn="ctr"/>
              <a:r>
                <a:rPr lang="ru-RU" b="1" dirty="0" smtClean="0">
                  <a:solidFill>
                    <a:schemeClr val="bg1"/>
                  </a:solidFill>
                </a:rPr>
                <a:t>ныне </a:t>
              </a:r>
              <a:r>
                <a:rPr lang="ru-RU" b="1" dirty="0">
                  <a:solidFill>
                    <a:schemeClr val="bg1"/>
                  </a:solidFill>
                </a:rPr>
                <a:t>Колхозную </a:t>
              </a:r>
              <a:r>
                <a:rPr lang="ru-RU" b="1" dirty="0" smtClean="0">
                  <a:solidFill>
                    <a:schemeClr val="bg1"/>
                  </a:solidFill>
                </a:rPr>
                <a:t>площадь.</a:t>
              </a:r>
              <a:endParaRPr lang="ru-RU" b="1" dirty="0">
                <a:solidFill>
                  <a:schemeClr val="bg1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/>
          <p:cNvGrpSpPr/>
          <p:nvPr/>
        </p:nvGrpSpPr>
        <p:grpSpPr>
          <a:xfrm>
            <a:off x="323528" y="332656"/>
            <a:ext cx="8496944" cy="5974923"/>
            <a:chOff x="323528" y="332656"/>
            <a:chExt cx="8496944" cy="5974923"/>
          </a:xfrm>
        </p:grpSpPr>
        <p:pic>
          <p:nvPicPr>
            <p:cNvPr id="3" name="Picture 2" descr="I:\Кл. час к 70летию осв. См. обл\Алина\okkupirovannyj-smolensk-31.jp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755576" y="332656"/>
              <a:ext cx="7620000" cy="5181600"/>
            </a:xfrm>
            <a:prstGeom prst="rect">
              <a:avLst/>
            </a:prstGeom>
            <a:noFill/>
            <a:ln w="19050">
              <a:solidFill>
                <a:schemeClr val="tx2">
                  <a:lumMod val="10000"/>
                </a:schemeClr>
              </a:solidFill>
            </a:ln>
          </p:spPr>
        </p:pic>
        <p:sp>
          <p:nvSpPr>
            <p:cNvPr id="4" name="TextBox 3"/>
            <p:cNvSpPr txBox="1"/>
            <p:nvPr/>
          </p:nvSpPr>
          <p:spPr>
            <a:xfrm>
              <a:off x="323528" y="5661248"/>
              <a:ext cx="849694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b="1" dirty="0" smtClean="0">
                  <a:solidFill>
                    <a:schemeClr val="bg1"/>
                  </a:solidFill>
                </a:rPr>
                <a:t>Дом специалистов, расположенный на пересечении ул. </a:t>
              </a:r>
              <a:r>
                <a:rPr lang="ru-RU" b="1" dirty="0" err="1" smtClean="0">
                  <a:solidFill>
                    <a:schemeClr val="bg1"/>
                  </a:solidFill>
                </a:rPr>
                <a:t>Краснинской</a:t>
              </a:r>
              <a:r>
                <a:rPr lang="ru-RU" b="1" dirty="0" smtClean="0">
                  <a:solidFill>
                    <a:schemeClr val="bg1"/>
                  </a:solidFill>
                </a:rPr>
                <a:t> (Николаева ) и ул. Киевской (Гагарина). </a:t>
              </a:r>
              <a:endParaRPr lang="ru-RU" b="1" dirty="0">
                <a:solidFill>
                  <a:schemeClr val="bg1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/>
          <p:cNvGrpSpPr/>
          <p:nvPr/>
        </p:nvGrpSpPr>
        <p:grpSpPr>
          <a:xfrm>
            <a:off x="539552" y="332656"/>
            <a:ext cx="8208912" cy="5697924"/>
            <a:chOff x="539552" y="332656"/>
            <a:chExt cx="8208912" cy="5697924"/>
          </a:xfrm>
        </p:grpSpPr>
        <p:pic>
          <p:nvPicPr>
            <p:cNvPr id="3" name="Picture 2" descr="I:\Кл. час к 70летию осв. См. обл\Алина\okkupirovannyj-smolensk-24.jp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683568" y="332656"/>
              <a:ext cx="7620000" cy="5219700"/>
            </a:xfrm>
            <a:prstGeom prst="rect">
              <a:avLst/>
            </a:prstGeom>
            <a:noFill/>
            <a:ln w="19050">
              <a:solidFill>
                <a:schemeClr val="tx2">
                  <a:lumMod val="10000"/>
                </a:schemeClr>
              </a:solidFill>
            </a:ln>
          </p:spPr>
        </p:pic>
        <p:sp>
          <p:nvSpPr>
            <p:cNvPr id="4" name="TextBox 3"/>
            <p:cNvSpPr txBox="1"/>
            <p:nvPr/>
          </p:nvSpPr>
          <p:spPr>
            <a:xfrm>
              <a:off x="539552" y="5661248"/>
              <a:ext cx="820891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b="1" dirty="0" smtClean="0">
                  <a:solidFill>
                    <a:schemeClr val="bg1"/>
                  </a:solidFill>
                </a:rPr>
                <a:t>Бывшее здание гостиницы «Центральной».</a:t>
              </a:r>
              <a:endParaRPr lang="ru-RU" b="1" dirty="0">
                <a:solidFill>
                  <a:schemeClr val="bg1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/>
          <p:cNvGrpSpPr/>
          <p:nvPr/>
        </p:nvGrpSpPr>
        <p:grpSpPr>
          <a:xfrm>
            <a:off x="755576" y="332656"/>
            <a:ext cx="7704856" cy="5697924"/>
            <a:chOff x="755576" y="332656"/>
            <a:chExt cx="7704856" cy="5697924"/>
          </a:xfrm>
        </p:grpSpPr>
        <p:pic>
          <p:nvPicPr>
            <p:cNvPr id="3" name="Picture 2" descr="I:\Кл. час к 70летию осв. См. обл\Алина\okkupirovannyj-smolensk-29.jp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755576" y="332656"/>
              <a:ext cx="7620000" cy="5200650"/>
            </a:xfrm>
            <a:prstGeom prst="rect">
              <a:avLst/>
            </a:prstGeom>
            <a:noFill/>
            <a:ln w="19050">
              <a:solidFill>
                <a:schemeClr val="tx2">
                  <a:lumMod val="10000"/>
                </a:schemeClr>
              </a:solidFill>
            </a:ln>
          </p:spPr>
        </p:pic>
        <p:sp>
          <p:nvSpPr>
            <p:cNvPr id="4" name="TextBox 3"/>
            <p:cNvSpPr txBox="1"/>
            <p:nvPr/>
          </p:nvSpPr>
          <p:spPr>
            <a:xfrm>
              <a:off x="755576" y="5661248"/>
              <a:ext cx="7704856" cy="369332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ru-RU" b="1" dirty="0">
                  <a:solidFill>
                    <a:schemeClr val="bg1"/>
                  </a:solidFill>
                </a:rPr>
                <a:t>Панорама разрушенного </a:t>
              </a:r>
              <a:r>
                <a:rPr lang="ru-RU" b="1" dirty="0" smtClean="0">
                  <a:solidFill>
                    <a:schemeClr val="bg1"/>
                  </a:solidFill>
                </a:rPr>
                <a:t>Смоленска, 1943 год.</a:t>
              </a:r>
              <a:endParaRPr lang="ru-RU" b="1" dirty="0">
                <a:solidFill>
                  <a:schemeClr val="bg1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/>
          <p:cNvGrpSpPr/>
          <p:nvPr/>
        </p:nvGrpSpPr>
        <p:grpSpPr>
          <a:xfrm>
            <a:off x="683568" y="476672"/>
            <a:ext cx="7920880" cy="5769932"/>
            <a:chOff x="683568" y="476672"/>
            <a:chExt cx="7920880" cy="5769932"/>
          </a:xfrm>
        </p:grpSpPr>
        <p:pic>
          <p:nvPicPr>
            <p:cNvPr id="3" name="Picture 2" descr="I:\Кл. час к 70летию осв. См. обл\Алина\okkupirovannyj-smolensk-32.jp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755576" y="476672"/>
              <a:ext cx="7620000" cy="5172075"/>
            </a:xfrm>
            <a:prstGeom prst="rect">
              <a:avLst/>
            </a:prstGeom>
            <a:noFill/>
            <a:ln w="19050">
              <a:solidFill>
                <a:schemeClr val="tx2">
                  <a:lumMod val="10000"/>
                </a:schemeClr>
              </a:solidFill>
            </a:ln>
          </p:spPr>
        </p:pic>
        <p:sp>
          <p:nvSpPr>
            <p:cNvPr id="4" name="TextBox 3"/>
            <p:cNvSpPr txBox="1"/>
            <p:nvPr/>
          </p:nvSpPr>
          <p:spPr>
            <a:xfrm>
              <a:off x="683568" y="5877272"/>
              <a:ext cx="7920880" cy="369332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ru-RU" b="1" dirty="0" smtClean="0">
                  <a:solidFill>
                    <a:schemeClr val="bg1"/>
                  </a:solidFill>
                </a:rPr>
                <a:t>Чудом сохранившийся Драмтеатр.</a:t>
              </a:r>
              <a:endParaRPr lang="ru-RU" b="1" dirty="0">
                <a:solidFill>
                  <a:schemeClr val="bg1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/>
          <p:cNvGrpSpPr/>
          <p:nvPr/>
        </p:nvGrpSpPr>
        <p:grpSpPr>
          <a:xfrm>
            <a:off x="683568" y="548680"/>
            <a:ext cx="7848872" cy="5830907"/>
            <a:chOff x="683568" y="548680"/>
            <a:chExt cx="7848872" cy="5830907"/>
          </a:xfrm>
        </p:grpSpPr>
        <p:pic>
          <p:nvPicPr>
            <p:cNvPr id="3" name="Picture 3" descr="I:\Кл. час к 70летию осв. См. обл\Алина\okkupirovannyj-smolensk-33.jp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755576" y="548680"/>
              <a:ext cx="7620000" cy="5162550"/>
            </a:xfrm>
            <a:prstGeom prst="rect">
              <a:avLst/>
            </a:prstGeom>
            <a:noFill/>
            <a:ln w="19050">
              <a:solidFill>
                <a:schemeClr val="tx2">
                  <a:lumMod val="10000"/>
                </a:schemeClr>
              </a:solidFill>
            </a:ln>
          </p:spPr>
        </p:pic>
        <p:sp>
          <p:nvSpPr>
            <p:cNvPr id="4" name="TextBox 3"/>
            <p:cNvSpPr txBox="1"/>
            <p:nvPr/>
          </p:nvSpPr>
          <p:spPr>
            <a:xfrm>
              <a:off x="683568" y="5733256"/>
              <a:ext cx="784887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b="1" dirty="0">
                  <a:solidFill>
                    <a:schemeClr val="bg1"/>
                  </a:solidFill>
                </a:rPr>
                <a:t>Немецкие указатели на Комендантской </a:t>
              </a:r>
              <a:r>
                <a:rPr lang="ru-RU" b="1" dirty="0" smtClean="0">
                  <a:solidFill>
                    <a:schemeClr val="bg1"/>
                  </a:solidFill>
                </a:rPr>
                <a:t>площади- </a:t>
              </a:r>
            </a:p>
            <a:p>
              <a:pPr algn="ctr"/>
              <a:r>
                <a:rPr lang="ru-RU" b="1" dirty="0" smtClean="0">
                  <a:solidFill>
                    <a:schemeClr val="bg1"/>
                  </a:solidFill>
                </a:rPr>
                <a:t>ныне </a:t>
              </a:r>
              <a:r>
                <a:rPr lang="ru-RU" b="1" dirty="0">
                  <a:solidFill>
                    <a:schemeClr val="bg1"/>
                  </a:solidFill>
                </a:rPr>
                <a:t>площадь </a:t>
              </a:r>
              <a:r>
                <a:rPr lang="ru-RU" b="1" dirty="0" smtClean="0">
                  <a:solidFill>
                    <a:schemeClr val="bg1"/>
                  </a:solidFill>
                </a:rPr>
                <a:t>Смирнова.</a:t>
              </a:r>
              <a:endParaRPr lang="ru-RU" b="1" dirty="0">
                <a:solidFill>
                  <a:schemeClr val="bg1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Fora8\Desktop\0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2915816" y="2420888"/>
            <a:ext cx="55446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3200" b="1" dirty="0">
              <a:solidFill>
                <a:schemeClr val="bg1"/>
              </a:solidFill>
            </a:endParaRPr>
          </a:p>
        </p:txBody>
      </p:sp>
      <p:sp>
        <p:nvSpPr>
          <p:cNvPr id="5" name="Горизонтальный свиток 4"/>
          <p:cNvSpPr/>
          <p:nvPr/>
        </p:nvSpPr>
        <p:spPr>
          <a:xfrm>
            <a:off x="4355976" y="2348880"/>
            <a:ext cx="2295128" cy="1440160"/>
          </a:xfrm>
          <a:prstGeom prst="horizontalScroll">
            <a:avLst/>
          </a:prstGeom>
          <a:ln w="38100">
            <a:solidFill>
              <a:schemeClr val="tx2">
                <a:lumMod val="1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  <a:latin typeface="Calibri" pitchFamily="34" charset="0"/>
              </a:rPr>
              <a:t>Смоленск</a:t>
            </a:r>
          </a:p>
          <a:p>
            <a:pPr algn="ctr"/>
            <a:r>
              <a:rPr lang="ru-RU" sz="2400" b="1" dirty="0" smtClean="0">
                <a:solidFill>
                  <a:schemeClr val="bg1"/>
                </a:solidFill>
                <a:latin typeface="Calibri" pitchFamily="34" charset="0"/>
              </a:rPr>
              <a:t>(</a:t>
            </a:r>
            <a:r>
              <a:rPr lang="ru-RU" sz="2400" b="1" dirty="0" smtClean="0">
                <a:solidFill>
                  <a:schemeClr val="bg1"/>
                </a:solidFill>
                <a:latin typeface="Calibri" pitchFamily="34" charset="0"/>
                <a:hlinkClick r:id="rId4" action="ppaction://hlinkfile"/>
              </a:rPr>
              <a:t>видео</a:t>
            </a:r>
            <a:r>
              <a:rPr lang="ru-RU" sz="2400" b="1" dirty="0" smtClean="0">
                <a:solidFill>
                  <a:schemeClr val="bg1"/>
                </a:solidFill>
                <a:latin typeface="Calibri" pitchFamily="34" charset="0"/>
              </a:rPr>
              <a:t>)</a:t>
            </a:r>
            <a:endParaRPr lang="ru-RU" sz="2400" b="1" dirty="0">
              <a:solidFill>
                <a:schemeClr val="bg1"/>
              </a:solidFill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/>
          <p:cNvGrpSpPr/>
          <p:nvPr/>
        </p:nvGrpSpPr>
        <p:grpSpPr>
          <a:xfrm>
            <a:off x="755576" y="404664"/>
            <a:ext cx="7632848" cy="5902915"/>
            <a:chOff x="755576" y="404664"/>
            <a:chExt cx="7632848" cy="5902915"/>
          </a:xfrm>
        </p:grpSpPr>
        <p:pic>
          <p:nvPicPr>
            <p:cNvPr id="3" name="Picture 2" descr="I:\Кл. час к 70летию осв. См. обл\Алина\okkupirovannyj-smolensk-46.jp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755576" y="404664"/>
              <a:ext cx="7620000" cy="5229225"/>
            </a:xfrm>
            <a:prstGeom prst="rect">
              <a:avLst/>
            </a:prstGeom>
            <a:noFill/>
            <a:ln w="19050">
              <a:solidFill>
                <a:schemeClr val="tx2">
                  <a:lumMod val="10000"/>
                </a:schemeClr>
              </a:solidFill>
            </a:ln>
          </p:spPr>
        </p:pic>
        <p:sp>
          <p:nvSpPr>
            <p:cNvPr id="4" name="TextBox 3"/>
            <p:cNvSpPr txBox="1"/>
            <p:nvPr/>
          </p:nvSpPr>
          <p:spPr>
            <a:xfrm>
              <a:off x="755576" y="5661248"/>
              <a:ext cx="763284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b="1" dirty="0">
                  <a:solidFill>
                    <a:schemeClr val="bg1"/>
                  </a:solidFill>
                </a:rPr>
                <a:t>Стирка белья в проруби на реке </a:t>
              </a:r>
              <a:r>
                <a:rPr lang="ru-RU" b="1" dirty="0" smtClean="0">
                  <a:solidFill>
                    <a:schemeClr val="bg1"/>
                  </a:solidFill>
                </a:rPr>
                <a:t>Днепр </a:t>
              </a:r>
            </a:p>
            <a:p>
              <a:pPr algn="ctr"/>
              <a:r>
                <a:rPr lang="ru-RU" b="1" dirty="0" smtClean="0">
                  <a:solidFill>
                    <a:schemeClr val="bg1"/>
                  </a:solidFill>
                </a:rPr>
                <a:t>жителями оккупированного Смоленска.</a:t>
              </a:r>
              <a:endParaRPr lang="ru-RU" b="1" dirty="0">
                <a:solidFill>
                  <a:schemeClr val="bg1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/>
          <p:cNvGrpSpPr/>
          <p:nvPr/>
        </p:nvGrpSpPr>
        <p:grpSpPr>
          <a:xfrm>
            <a:off x="611560" y="476672"/>
            <a:ext cx="8136904" cy="5481900"/>
            <a:chOff x="611560" y="476672"/>
            <a:chExt cx="8136904" cy="5481900"/>
          </a:xfrm>
        </p:grpSpPr>
        <p:pic>
          <p:nvPicPr>
            <p:cNvPr id="3" name="Picture 2" descr="I:\Кл. час к 70летию осв. См. обл\Алина\77cfe7dc31b2aa38bcc029a9c9b1.jp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899592" y="476672"/>
              <a:ext cx="7566322" cy="4968552"/>
            </a:xfrm>
            <a:prstGeom prst="rect">
              <a:avLst/>
            </a:prstGeom>
            <a:noFill/>
            <a:ln w="19050">
              <a:solidFill>
                <a:schemeClr val="tx2">
                  <a:lumMod val="10000"/>
                </a:schemeClr>
              </a:solidFill>
            </a:ln>
          </p:spPr>
        </p:pic>
        <p:sp>
          <p:nvSpPr>
            <p:cNvPr id="4" name="TextBox 3"/>
            <p:cNvSpPr txBox="1"/>
            <p:nvPr/>
          </p:nvSpPr>
          <p:spPr>
            <a:xfrm>
              <a:off x="611560" y="5589240"/>
              <a:ext cx="813690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b="1" dirty="0" smtClean="0">
                  <a:solidFill>
                    <a:schemeClr val="bg1"/>
                  </a:solidFill>
                </a:rPr>
                <a:t>Дети прячутся от бомбежки.</a:t>
              </a:r>
              <a:endParaRPr lang="ru-RU" b="1" dirty="0">
                <a:solidFill>
                  <a:schemeClr val="bg1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/>
          <p:cNvGrpSpPr/>
          <p:nvPr/>
        </p:nvGrpSpPr>
        <p:grpSpPr>
          <a:xfrm>
            <a:off x="827584" y="332656"/>
            <a:ext cx="7560840" cy="6129972"/>
            <a:chOff x="827584" y="332656"/>
            <a:chExt cx="7560840" cy="6129972"/>
          </a:xfrm>
        </p:grpSpPr>
        <p:pic>
          <p:nvPicPr>
            <p:cNvPr id="3" name="Picture 2" descr="I:\Кл. час к 70летию осв. См. обл\Алина\2012-07-04_09-18-07_6570191360.jp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863080" y="332656"/>
              <a:ext cx="7488832" cy="5616624"/>
            </a:xfrm>
            <a:prstGeom prst="rect">
              <a:avLst/>
            </a:prstGeom>
            <a:noFill/>
            <a:ln w="19050">
              <a:solidFill>
                <a:schemeClr val="tx2">
                  <a:lumMod val="10000"/>
                </a:schemeClr>
              </a:solidFill>
            </a:ln>
          </p:spPr>
        </p:pic>
        <p:sp>
          <p:nvSpPr>
            <p:cNvPr id="4" name="TextBox 3"/>
            <p:cNvSpPr txBox="1"/>
            <p:nvPr/>
          </p:nvSpPr>
          <p:spPr>
            <a:xfrm>
              <a:off x="827584" y="6093296"/>
              <a:ext cx="75608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b="1" dirty="0" smtClean="0">
                  <a:solidFill>
                    <a:schemeClr val="bg1"/>
                  </a:solidFill>
                </a:rPr>
                <a:t>Дом после бомбежки.</a:t>
              </a:r>
              <a:endParaRPr lang="ru-RU" b="1" dirty="0">
                <a:solidFill>
                  <a:schemeClr val="bg1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/>
          <p:cNvGrpSpPr/>
          <p:nvPr/>
        </p:nvGrpSpPr>
        <p:grpSpPr>
          <a:xfrm>
            <a:off x="467544" y="404664"/>
            <a:ext cx="8136904" cy="5686891"/>
            <a:chOff x="467544" y="404664"/>
            <a:chExt cx="8136904" cy="5686891"/>
          </a:xfrm>
        </p:grpSpPr>
        <p:sp>
          <p:nvSpPr>
            <p:cNvPr id="3" name="TextBox 2"/>
            <p:cNvSpPr txBox="1"/>
            <p:nvPr/>
          </p:nvSpPr>
          <p:spPr>
            <a:xfrm>
              <a:off x="467544" y="5445224"/>
              <a:ext cx="813690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b="1" dirty="0" smtClean="0">
                  <a:solidFill>
                    <a:schemeClr val="bg1"/>
                  </a:solidFill>
                </a:rPr>
                <a:t>Немецкая вывеска названия г. Ярцево </a:t>
              </a:r>
            </a:p>
            <a:p>
              <a:pPr algn="ctr"/>
              <a:r>
                <a:rPr lang="ru-RU" b="1" dirty="0" smtClean="0">
                  <a:solidFill>
                    <a:schemeClr val="bg1"/>
                  </a:solidFill>
                </a:rPr>
                <a:t>на здании </a:t>
              </a:r>
              <a:r>
                <a:rPr lang="ru-RU" b="1" dirty="0" err="1" smtClean="0">
                  <a:solidFill>
                    <a:schemeClr val="bg1"/>
                  </a:solidFill>
                </a:rPr>
                <a:t>железно-дорожного</a:t>
              </a:r>
              <a:r>
                <a:rPr lang="ru-RU" b="1" dirty="0" smtClean="0">
                  <a:solidFill>
                    <a:schemeClr val="bg1"/>
                  </a:solidFill>
                </a:rPr>
                <a:t> вокзала.</a:t>
              </a:r>
              <a:endParaRPr lang="ru-RU" b="1" dirty="0">
                <a:solidFill>
                  <a:schemeClr val="bg1"/>
                </a:solidFill>
              </a:endParaRPr>
            </a:p>
          </p:txBody>
        </p:sp>
        <p:pic>
          <p:nvPicPr>
            <p:cNvPr id="4" name="Picture 2" descr="http://vseokladax.ucoz.ru/_fr/0/6919433.jp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827584" y="404664"/>
              <a:ext cx="7558017" cy="4824536"/>
            </a:xfrm>
            <a:prstGeom prst="rect">
              <a:avLst/>
            </a:prstGeom>
            <a:noFill/>
            <a:ln w="19050">
              <a:solidFill>
                <a:schemeClr val="tx2">
                  <a:lumMod val="10000"/>
                </a:schemeClr>
              </a:solidFill>
            </a:ln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/>
          <p:cNvGrpSpPr/>
          <p:nvPr/>
        </p:nvGrpSpPr>
        <p:grpSpPr>
          <a:xfrm>
            <a:off x="1115616" y="548680"/>
            <a:ext cx="6792416" cy="5553908"/>
            <a:chOff x="1115616" y="548680"/>
            <a:chExt cx="6792416" cy="5553908"/>
          </a:xfrm>
        </p:grpSpPr>
        <p:pic>
          <p:nvPicPr>
            <p:cNvPr id="3" name="Рисунок 2" descr="http://img-fotki.yandex.ru/get/6401/124297855.1/0_89bc8_3e3e75ad_XL"/>
            <p:cNvPicPr/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115616" y="548680"/>
              <a:ext cx="6792416" cy="5000014"/>
            </a:xfrm>
            <a:prstGeom prst="rect">
              <a:avLst/>
            </a:prstGeom>
            <a:noFill/>
            <a:ln w="19050">
              <a:solidFill>
                <a:schemeClr val="tx2">
                  <a:lumMod val="10000"/>
                </a:schemeClr>
              </a:solidFill>
              <a:miter lim="800000"/>
              <a:headEnd/>
              <a:tailEnd/>
            </a:ln>
          </p:spPr>
        </p:pic>
        <p:sp>
          <p:nvSpPr>
            <p:cNvPr id="4" name="TextBox 3"/>
            <p:cNvSpPr txBox="1"/>
            <p:nvPr/>
          </p:nvSpPr>
          <p:spPr>
            <a:xfrm>
              <a:off x="1115616" y="5733256"/>
              <a:ext cx="676875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b="1" dirty="0" smtClean="0">
                  <a:solidFill>
                    <a:schemeClr val="bg1"/>
                  </a:solidFill>
                </a:rPr>
                <a:t>Ярцево после оккупации.</a:t>
              </a:r>
              <a:endParaRPr lang="ru-RU" b="1" dirty="0">
                <a:solidFill>
                  <a:schemeClr val="bg1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/>
          <p:cNvGrpSpPr/>
          <p:nvPr/>
        </p:nvGrpSpPr>
        <p:grpSpPr>
          <a:xfrm>
            <a:off x="755576" y="476672"/>
            <a:ext cx="8136904" cy="5841940"/>
            <a:chOff x="755576" y="476672"/>
            <a:chExt cx="8136904" cy="5841940"/>
          </a:xfrm>
        </p:grpSpPr>
        <p:sp>
          <p:nvSpPr>
            <p:cNvPr id="3" name="TextBox 2"/>
            <p:cNvSpPr txBox="1"/>
            <p:nvPr/>
          </p:nvSpPr>
          <p:spPr>
            <a:xfrm>
              <a:off x="755576" y="5949280"/>
              <a:ext cx="813690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b="1" dirty="0" smtClean="0">
                  <a:solidFill>
                    <a:schemeClr val="bg1"/>
                  </a:solidFill>
                </a:rPr>
                <a:t>Смоленское сражение. Штаб 16-й армии в районе г.Ярцева.</a:t>
              </a:r>
              <a:endParaRPr lang="ru-RU" b="1" dirty="0">
                <a:solidFill>
                  <a:schemeClr val="bg1"/>
                </a:solidFill>
              </a:endParaRPr>
            </a:p>
          </p:txBody>
        </p:sp>
        <p:pic>
          <p:nvPicPr>
            <p:cNvPr id="4" name="Picture 4" descr="http://vseokladax.ucoz.ru/_fr/0/2784536.jp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827584" y="476672"/>
              <a:ext cx="7620000" cy="5086350"/>
            </a:xfrm>
            <a:prstGeom prst="rect">
              <a:avLst/>
            </a:prstGeom>
            <a:noFill/>
            <a:ln w="19050">
              <a:solidFill>
                <a:schemeClr val="bg2">
                  <a:lumMod val="50000"/>
                </a:schemeClr>
              </a:solidFill>
            </a:ln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/>
          <p:cNvGrpSpPr/>
          <p:nvPr/>
        </p:nvGrpSpPr>
        <p:grpSpPr>
          <a:xfrm>
            <a:off x="1691680" y="332656"/>
            <a:ext cx="5616624" cy="5985956"/>
            <a:chOff x="1691680" y="332656"/>
            <a:chExt cx="5616624" cy="5985956"/>
          </a:xfrm>
        </p:grpSpPr>
        <p:sp>
          <p:nvSpPr>
            <p:cNvPr id="3" name="TextBox 2"/>
            <p:cNvSpPr txBox="1"/>
            <p:nvPr/>
          </p:nvSpPr>
          <p:spPr>
            <a:xfrm>
              <a:off x="1691680" y="5949280"/>
              <a:ext cx="561662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b="1" dirty="0" err="1" smtClean="0">
                  <a:solidFill>
                    <a:schemeClr val="bg1"/>
                  </a:solidFill>
                </a:rPr>
                <a:t>Железно-дорожный</a:t>
              </a:r>
              <a:r>
                <a:rPr lang="ru-RU" b="1" dirty="0" smtClean="0">
                  <a:solidFill>
                    <a:schemeClr val="bg1"/>
                  </a:solidFill>
                </a:rPr>
                <a:t> вокзал в Смоленске.</a:t>
              </a:r>
              <a:endParaRPr lang="ru-RU" b="1" dirty="0">
                <a:solidFill>
                  <a:schemeClr val="bg1"/>
                </a:solidFill>
              </a:endParaRPr>
            </a:p>
          </p:txBody>
        </p:sp>
        <p:pic>
          <p:nvPicPr>
            <p:cNvPr id="4" name="Picture 2" descr="http://vseokladax.ucoz.ru/_fr/0/2964195.jp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339752" y="332656"/>
              <a:ext cx="4287994" cy="5589240"/>
            </a:xfrm>
            <a:prstGeom prst="rect">
              <a:avLst/>
            </a:prstGeom>
            <a:noFill/>
            <a:ln w="19050">
              <a:solidFill>
                <a:schemeClr val="tx2">
                  <a:lumMod val="10000"/>
                </a:schemeClr>
              </a:solidFill>
            </a:ln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/>
          <p:cNvGrpSpPr/>
          <p:nvPr/>
        </p:nvGrpSpPr>
        <p:grpSpPr>
          <a:xfrm>
            <a:off x="683568" y="404664"/>
            <a:ext cx="8136904" cy="5697924"/>
            <a:chOff x="683568" y="404664"/>
            <a:chExt cx="8136904" cy="5697924"/>
          </a:xfrm>
        </p:grpSpPr>
        <p:sp>
          <p:nvSpPr>
            <p:cNvPr id="3" name="TextBox 2"/>
            <p:cNvSpPr txBox="1"/>
            <p:nvPr/>
          </p:nvSpPr>
          <p:spPr>
            <a:xfrm>
              <a:off x="683568" y="5733256"/>
              <a:ext cx="813690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b="1" dirty="0" smtClean="0">
                  <a:solidFill>
                    <a:schemeClr val="bg1"/>
                  </a:solidFill>
                </a:rPr>
                <a:t>После боя, октябрь 1941 год.</a:t>
              </a:r>
              <a:endParaRPr lang="ru-RU" b="1" dirty="0">
                <a:solidFill>
                  <a:schemeClr val="bg1"/>
                </a:solidFill>
              </a:endParaRPr>
            </a:p>
          </p:txBody>
        </p:sp>
        <p:pic>
          <p:nvPicPr>
            <p:cNvPr id="4" name="Picture 2" descr="http://vseokladax.ucoz.ru/_fr/0/5581367.jp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115616" y="404664"/>
              <a:ext cx="7324785" cy="5184576"/>
            </a:xfrm>
            <a:prstGeom prst="rect">
              <a:avLst/>
            </a:prstGeom>
            <a:noFill/>
            <a:ln w="19050">
              <a:solidFill>
                <a:schemeClr val="tx2">
                  <a:lumMod val="10000"/>
                </a:schemeClr>
              </a:solidFill>
            </a:ln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3"/>
          <p:cNvGrpSpPr/>
          <p:nvPr/>
        </p:nvGrpSpPr>
        <p:grpSpPr>
          <a:xfrm>
            <a:off x="755576" y="476672"/>
            <a:ext cx="7704856" cy="5121860"/>
            <a:chOff x="755576" y="476672"/>
            <a:chExt cx="7704856" cy="5121860"/>
          </a:xfrm>
        </p:grpSpPr>
        <p:pic>
          <p:nvPicPr>
            <p:cNvPr id="26626" name="Picture 2" descr="I:\Кл. час к 70летию осв. См. обл\Алина\b2d08fd64ae273455cc055ffdd11.jp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827584" y="476672"/>
              <a:ext cx="7617375" cy="4608512"/>
            </a:xfrm>
            <a:prstGeom prst="rect">
              <a:avLst/>
            </a:prstGeom>
            <a:noFill/>
            <a:ln w="19050">
              <a:solidFill>
                <a:schemeClr val="tx2">
                  <a:lumMod val="10000"/>
                </a:schemeClr>
              </a:solidFill>
            </a:ln>
          </p:spPr>
        </p:pic>
        <p:sp>
          <p:nvSpPr>
            <p:cNvPr id="3" name="TextBox 2"/>
            <p:cNvSpPr txBox="1"/>
            <p:nvPr/>
          </p:nvSpPr>
          <p:spPr>
            <a:xfrm>
              <a:off x="755576" y="5229200"/>
              <a:ext cx="770485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b="1" dirty="0" smtClean="0">
                  <a:solidFill>
                    <a:schemeClr val="bg1"/>
                  </a:solidFill>
                </a:rPr>
                <a:t>Гитлеровские войска отступают.</a:t>
              </a:r>
              <a:endParaRPr lang="ru-RU" b="1" dirty="0">
                <a:solidFill>
                  <a:schemeClr val="bg1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Fora8\Desktop\0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3995936" y="188640"/>
            <a:ext cx="4752528" cy="78790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ea typeface="Calibri" pitchFamily="34" charset="0"/>
                <a:cs typeface="Times New Roman" pitchFamily="18" charset="0"/>
              </a:rPr>
              <a:t>Переправа, переправа!</a:t>
            </a:r>
            <a:b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ea typeface="Calibri" pitchFamily="34" charset="0"/>
                <a:cs typeface="Times New Roman" pitchFamily="18" charset="0"/>
              </a:rPr>
            </a:b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ea typeface="Calibri" pitchFamily="34" charset="0"/>
                <a:cs typeface="Times New Roman" pitchFamily="18" charset="0"/>
              </a:rPr>
              <a:t>Пушки бьют в кромешной мгле. </a:t>
            </a:r>
            <a:b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ea typeface="Calibri" pitchFamily="34" charset="0"/>
                <a:cs typeface="Times New Roman" pitchFamily="18" charset="0"/>
              </a:rPr>
            </a:b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ea typeface="Calibri" pitchFamily="34" charset="0"/>
                <a:cs typeface="Times New Roman" pitchFamily="18" charset="0"/>
              </a:rPr>
              <a:t>Бой идет святой и правый 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cs typeface="Arial" pitchFamily="34" charset="0"/>
            </a:endParaRPr>
          </a:p>
          <a:p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ea typeface="Calibri" pitchFamily="34" charset="0"/>
                <a:cs typeface="Times New Roman" pitchFamily="18" charset="0"/>
              </a:rPr>
              <a:t>Смертный бой не ради славы, </a:t>
            </a:r>
            <a:b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ea typeface="Calibri" pitchFamily="34" charset="0"/>
                <a:cs typeface="Times New Roman" pitchFamily="18" charset="0"/>
              </a:rPr>
            </a:b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ea typeface="Calibri" pitchFamily="34" charset="0"/>
                <a:cs typeface="Times New Roman" pitchFamily="18" charset="0"/>
              </a:rPr>
              <a:t>Ради жизни на земле.</a:t>
            </a:r>
            <a:r>
              <a:rPr lang="ru-RU" sz="2000" b="1" dirty="0" smtClean="0">
                <a:solidFill>
                  <a:schemeClr val="bg1"/>
                </a:solidFill>
              </a:rPr>
              <a:t> </a:t>
            </a:r>
          </a:p>
          <a:p>
            <a:r>
              <a:rPr lang="ru-RU" sz="2000" b="1" dirty="0" smtClean="0">
                <a:solidFill>
                  <a:schemeClr val="bg1"/>
                </a:solidFill>
              </a:rPr>
              <a:t>  У Соловьевой переправы –</a:t>
            </a:r>
            <a:br>
              <a:rPr lang="ru-RU" sz="2000" b="1" dirty="0" smtClean="0">
                <a:solidFill>
                  <a:schemeClr val="bg1"/>
                </a:solidFill>
              </a:rPr>
            </a:br>
            <a:r>
              <a:rPr lang="ru-RU" sz="2000" b="1" dirty="0" smtClean="0">
                <a:solidFill>
                  <a:schemeClr val="bg1"/>
                </a:solidFill>
              </a:rPr>
              <a:t>По обе стороны - дубравы... </a:t>
            </a:r>
            <a:br>
              <a:rPr lang="ru-RU" sz="2000" b="1" dirty="0" smtClean="0">
                <a:solidFill>
                  <a:schemeClr val="bg1"/>
                </a:solidFill>
              </a:rPr>
            </a:br>
            <a:r>
              <a:rPr lang="ru-RU" sz="2000" b="1" dirty="0" smtClean="0">
                <a:solidFill>
                  <a:schemeClr val="bg1"/>
                </a:solidFill>
              </a:rPr>
              <a:t>Под каждым крепышом - дубком — </a:t>
            </a:r>
            <a:br>
              <a:rPr lang="ru-RU" sz="2000" b="1" dirty="0" smtClean="0">
                <a:solidFill>
                  <a:schemeClr val="bg1"/>
                </a:solidFill>
              </a:rPr>
            </a:br>
            <a:r>
              <a:rPr lang="ru-RU" sz="2000" b="1" dirty="0" smtClean="0">
                <a:solidFill>
                  <a:schemeClr val="bg1"/>
                </a:solidFill>
              </a:rPr>
              <a:t>Уснул солдат глубоким сном.</a:t>
            </a:r>
          </a:p>
          <a:p>
            <a:r>
              <a:rPr lang="ru-RU" sz="2000" b="1" dirty="0" smtClean="0">
                <a:solidFill>
                  <a:schemeClr val="bg1"/>
                </a:solidFill>
              </a:rPr>
              <a:t>У Соловьевой переправы –</a:t>
            </a:r>
            <a:br>
              <a:rPr lang="ru-RU" sz="2000" b="1" dirty="0" smtClean="0">
                <a:solidFill>
                  <a:schemeClr val="bg1"/>
                </a:solidFill>
              </a:rPr>
            </a:br>
            <a:r>
              <a:rPr lang="ru-RU" sz="2000" b="1" dirty="0" smtClean="0">
                <a:solidFill>
                  <a:schemeClr val="bg1"/>
                </a:solidFill>
              </a:rPr>
              <a:t>Овраги, ямы да канавы, </a:t>
            </a:r>
            <a:br>
              <a:rPr lang="ru-RU" sz="2000" b="1" dirty="0" smtClean="0">
                <a:solidFill>
                  <a:schemeClr val="bg1"/>
                </a:solidFill>
              </a:rPr>
            </a:br>
            <a:r>
              <a:rPr lang="ru-RU" sz="2000" b="1" dirty="0" smtClean="0">
                <a:solidFill>
                  <a:schemeClr val="bg1"/>
                </a:solidFill>
              </a:rPr>
              <a:t>А в них малина, земляника, -</a:t>
            </a:r>
            <a:br>
              <a:rPr lang="ru-RU" sz="2000" b="1" dirty="0" smtClean="0">
                <a:solidFill>
                  <a:schemeClr val="bg1"/>
                </a:solidFill>
              </a:rPr>
            </a:br>
            <a:r>
              <a:rPr lang="ru-RU" sz="2000" b="1" dirty="0" smtClean="0">
                <a:solidFill>
                  <a:schemeClr val="bg1"/>
                </a:solidFill>
              </a:rPr>
              <a:t>Узнай, кровинка чья, поди-ка</a:t>
            </a:r>
          </a:p>
          <a:p>
            <a:r>
              <a:rPr lang="ru-RU" sz="2000" b="1" dirty="0" smtClean="0">
                <a:solidFill>
                  <a:schemeClr val="bg1"/>
                </a:solidFill>
              </a:rPr>
              <a:t>У Соловьевой переправы –</a:t>
            </a:r>
            <a:br>
              <a:rPr lang="ru-RU" sz="2000" b="1" dirty="0" smtClean="0">
                <a:solidFill>
                  <a:schemeClr val="bg1"/>
                </a:solidFill>
              </a:rPr>
            </a:br>
            <a:r>
              <a:rPr lang="ru-RU" sz="2000" b="1" dirty="0" smtClean="0">
                <a:solidFill>
                  <a:schemeClr val="bg1"/>
                </a:solidFill>
              </a:rPr>
              <a:t>До веток вымахали травы, </a:t>
            </a:r>
            <a:br>
              <a:rPr lang="ru-RU" sz="2000" b="1" dirty="0" smtClean="0">
                <a:solidFill>
                  <a:schemeClr val="bg1"/>
                </a:solidFill>
              </a:rPr>
            </a:br>
            <a:r>
              <a:rPr lang="ru-RU" sz="2000" b="1" dirty="0" smtClean="0">
                <a:solidFill>
                  <a:schemeClr val="bg1"/>
                </a:solidFill>
              </a:rPr>
              <a:t>А в травах гнезда и птенцы,</a:t>
            </a:r>
          </a:p>
          <a:p>
            <a:r>
              <a:rPr lang="ru-RU" sz="2000" b="1" dirty="0" smtClean="0">
                <a:solidFill>
                  <a:schemeClr val="bg1"/>
                </a:solidFill>
              </a:rPr>
              <a:t> Под ними - дети и отцы.</a:t>
            </a:r>
          </a:p>
          <a:p>
            <a:r>
              <a:rPr lang="ru-RU" sz="2000" b="1" dirty="0" smtClean="0">
                <a:solidFill>
                  <a:schemeClr val="bg1"/>
                </a:solidFill>
              </a:rPr>
              <a:t>У Соловьёвой переправы</a:t>
            </a:r>
            <a:br>
              <a:rPr lang="ru-RU" sz="2000" b="1" dirty="0" smtClean="0">
                <a:solidFill>
                  <a:schemeClr val="bg1"/>
                </a:solidFill>
              </a:rPr>
            </a:br>
            <a:r>
              <a:rPr lang="ru-RU" sz="2000" b="1" dirty="0" smtClean="0">
                <a:solidFill>
                  <a:schemeClr val="bg1"/>
                </a:solidFill>
              </a:rPr>
              <a:t>Окопы слева, </a:t>
            </a:r>
            <a:r>
              <a:rPr lang="ru-RU" sz="2000" b="1" dirty="0" err="1" smtClean="0">
                <a:solidFill>
                  <a:schemeClr val="bg1"/>
                </a:solidFill>
              </a:rPr>
              <a:t>ДОТы</a:t>
            </a:r>
            <a:r>
              <a:rPr lang="ru-RU" sz="2000" b="1" dirty="0" smtClean="0">
                <a:solidFill>
                  <a:schemeClr val="bg1"/>
                </a:solidFill>
              </a:rPr>
              <a:t> справа</a:t>
            </a:r>
            <a:br>
              <a:rPr lang="ru-RU" sz="2000" b="1" dirty="0" smtClean="0">
                <a:solidFill>
                  <a:schemeClr val="bg1"/>
                </a:solidFill>
              </a:rPr>
            </a:br>
            <a:r>
              <a:rPr lang="ru-RU" sz="2000" b="1" dirty="0" smtClean="0">
                <a:solidFill>
                  <a:schemeClr val="bg1"/>
                </a:solidFill>
              </a:rPr>
              <a:t>Под каждой елью и сосной</a:t>
            </a:r>
            <a:br>
              <a:rPr lang="ru-RU" sz="2000" b="1" dirty="0" smtClean="0">
                <a:solidFill>
                  <a:schemeClr val="bg1"/>
                </a:solidFill>
              </a:rPr>
            </a:br>
            <a:r>
              <a:rPr lang="ru-RU" sz="2000" b="1" dirty="0" smtClean="0">
                <a:solidFill>
                  <a:schemeClr val="bg1"/>
                </a:solidFill>
              </a:rPr>
              <a:t>То офицер, то рядовой...</a:t>
            </a:r>
            <a:r>
              <a:rPr lang="ru-RU" sz="2000" b="1" dirty="0" smtClean="0"/>
              <a:t/>
            </a:r>
            <a:br>
              <a:rPr lang="ru-RU" sz="2000" b="1" dirty="0" smtClean="0"/>
            </a:b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200" dirty="0" smtClean="0"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200" dirty="0" smtClean="0"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Fora8\Desktop\0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4499992" y="3231654"/>
            <a:ext cx="4320480" cy="17235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000" b="1" dirty="0" smtClean="0"/>
              <a:t/>
            </a:r>
            <a:br>
              <a:rPr lang="ru-RU" sz="2000" b="1" dirty="0" smtClean="0"/>
            </a:b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200" dirty="0" smtClean="0"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200" dirty="0" smtClean="0"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195736" y="620688"/>
            <a:ext cx="63367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pic>
        <p:nvPicPr>
          <p:cNvPr id="5" name="Рисунок 4" descr="http://planetolog.ru/maps/russia-oblast/Smolenskaya_Obl.jpg"/>
          <p:cNvPicPr/>
          <p:nvPr/>
        </p:nvPicPr>
        <p:blipFill>
          <a:blip r:embed="rId3" cstate="print">
            <a:lum bright="3000" contrast="40000"/>
          </a:blip>
          <a:srcRect/>
          <a:stretch>
            <a:fillRect/>
          </a:stretch>
        </p:blipFill>
        <p:spPr bwMode="auto">
          <a:xfrm>
            <a:off x="611560" y="188640"/>
            <a:ext cx="8316416" cy="6669360"/>
          </a:xfrm>
          <a:prstGeom prst="rect">
            <a:avLst/>
          </a:prstGeom>
          <a:noFill/>
          <a:ln w="19050">
            <a:solidFill>
              <a:schemeClr val="accent2">
                <a:lumMod val="50000"/>
              </a:schemeClr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Fora8\Desktop\0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4499992" y="980728"/>
            <a:ext cx="4230216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chemeClr val="bg1"/>
                </a:solidFill>
              </a:rPr>
              <a:t>По всей Смоленщине уже в июле 1941 года действовало </a:t>
            </a:r>
            <a:r>
              <a:rPr lang="ru-RU" sz="2000" b="1" u="sng" dirty="0" smtClean="0">
                <a:solidFill>
                  <a:schemeClr val="bg1"/>
                </a:solidFill>
              </a:rPr>
              <a:t>54 партизанских отряда</a:t>
            </a:r>
            <a:r>
              <a:rPr lang="ru-RU" sz="2000" b="1" dirty="0" smtClean="0">
                <a:solidFill>
                  <a:schemeClr val="bg1"/>
                </a:solidFill>
              </a:rPr>
              <a:t>.  </a:t>
            </a:r>
          </a:p>
          <a:p>
            <a:r>
              <a:rPr lang="ru-RU" sz="2000" b="1" dirty="0" smtClean="0">
                <a:solidFill>
                  <a:schemeClr val="bg1"/>
                </a:solidFill>
              </a:rPr>
              <a:t>Смоленские партизаны только с 15 июля по 1 сентября 1941 г. (по неполным данным) вывели из строя свыше </a:t>
            </a:r>
            <a:r>
              <a:rPr lang="ru-RU" sz="2000" b="1" u="sng" dirty="0" smtClean="0">
                <a:solidFill>
                  <a:schemeClr val="bg1"/>
                </a:solidFill>
              </a:rPr>
              <a:t>1500 гитлеровцев</a:t>
            </a:r>
            <a:r>
              <a:rPr lang="ru-RU" sz="2000" b="1" dirty="0" smtClean="0">
                <a:solidFill>
                  <a:schemeClr val="bg1"/>
                </a:solidFill>
              </a:rPr>
              <a:t>, подбили </a:t>
            </a:r>
            <a:r>
              <a:rPr lang="ru-RU" sz="2000" b="1" u="sng" dirty="0" smtClean="0">
                <a:solidFill>
                  <a:schemeClr val="bg1"/>
                </a:solidFill>
              </a:rPr>
              <a:t>11 танков</a:t>
            </a:r>
            <a:r>
              <a:rPr lang="ru-RU" sz="2000" b="1" dirty="0" smtClean="0">
                <a:solidFill>
                  <a:schemeClr val="bg1"/>
                </a:solidFill>
              </a:rPr>
              <a:t>, </a:t>
            </a:r>
          </a:p>
          <a:p>
            <a:r>
              <a:rPr lang="ru-RU" sz="2000" b="1" dirty="0" smtClean="0">
                <a:solidFill>
                  <a:schemeClr val="bg1"/>
                </a:solidFill>
              </a:rPr>
              <a:t>уничтожили </a:t>
            </a:r>
            <a:r>
              <a:rPr lang="ru-RU" sz="2000" b="1" u="sng" dirty="0" smtClean="0">
                <a:solidFill>
                  <a:schemeClr val="bg1"/>
                </a:solidFill>
              </a:rPr>
              <a:t>77 грузовиков </a:t>
            </a:r>
            <a:r>
              <a:rPr lang="ru-RU" sz="2000" b="1" dirty="0" smtClean="0">
                <a:solidFill>
                  <a:schemeClr val="bg1"/>
                </a:solidFill>
              </a:rPr>
              <a:t>с боеприпасами, снаряжением и продовольствием, </a:t>
            </a:r>
          </a:p>
          <a:p>
            <a:r>
              <a:rPr lang="ru-RU" sz="2000" b="1" dirty="0" smtClean="0">
                <a:solidFill>
                  <a:schemeClr val="bg1"/>
                </a:solidFill>
              </a:rPr>
              <a:t>подорвали </a:t>
            </a:r>
            <a:r>
              <a:rPr lang="ru-RU" sz="2000" b="1" u="sng" dirty="0" smtClean="0">
                <a:solidFill>
                  <a:schemeClr val="bg1"/>
                </a:solidFill>
              </a:rPr>
              <a:t>21 цистерну с горючим</a:t>
            </a:r>
            <a:r>
              <a:rPr lang="ru-RU" sz="2000" b="1" dirty="0" smtClean="0">
                <a:solidFill>
                  <a:schemeClr val="bg1"/>
                </a:solidFill>
              </a:rPr>
              <a:t>, </a:t>
            </a:r>
            <a:r>
              <a:rPr lang="ru-RU" sz="2000" b="1" u="sng" dirty="0" smtClean="0">
                <a:solidFill>
                  <a:schemeClr val="bg1"/>
                </a:solidFill>
              </a:rPr>
              <a:t>15 легковых машин</a:t>
            </a:r>
            <a:r>
              <a:rPr lang="ru-RU" sz="2000" b="1" dirty="0" smtClean="0">
                <a:solidFill>
                  <a:schemeClr val="bg1"/>
                </a:solidFill>
              </a:rPr>
              <a:t>, </a:t>
            </a:r>
          </a:p>
          <a:p>
            <a:r>
              <a:rPr lang="ru-RU" sz="2000" b="1" u="sng" dirty="0" smtClean="0">
                <a:solidFill>
                  <a:schemeClr val="bg1"/>
                </a:solidFill>
              </a:rPr>
              <a:t>30 мостов</a:t>
            </a:r>
            <a:r>
              <a:rPr lang="ru-RU" sz="2000" b="1" dirty="0" smtClean="0">
                <a:solidFill>
                  <a:schemeClr val="bg1"/>
                </a:solidFill>
              </a:rPr>
              <a:t>, </a:t>
            </a:r>
          </a:p>
          <a:p>
            <a:r>
              <a:rPr lang="ru-RU" sz="2000" b="1" dirty="0" smtClean="0">
                <a:solidFill>
                  <a:schemeClr val="bg1"/>
                </a:solidFill>
              </a:rPr>
              <a:t>разгромили </a:t>
            </a:r>
            <a:r>
              <a:rPr lang="ru-RU" sz="2000" b="1" u="sng" dirty="0" smtClean="0">
                <a:solidFill>
                  <a:schemeClr val="bg1"/>
                </a:solidFill>
              </a:rPr>
              <a:t>3 вражеских штаба</a:t>
            </a:r>
            <a:r>
              <a:rPr lang="ru-RU" sz="2000" b="1" dirty="0" smtClean="0">
                <a:solidFill>
                  <a:schemeClr val="bg1"/>
                </a:solidFill>
              </a:rPr>
              <a:t> </a:t>
            </a:r>
          </a:p>
          <a:p>
            <a:r>
              <a:rPr lang="ru-RU" sz="2000" b="1" dirty="0" smtClean="0">
                <a:solidFill>
                  <a:schemeClr val="bg1"/>
                </a:solidFill>
              </a:rPr>
              <a:t>и </a:t>
            </a:r>
            <a:r>
              <a:rPr lang="ru-RU" sz="2000" b="1" u="sng" dirty="0" smtClean="0">
                <a:solidFill>
                  <a:schemeClr val="bg1"/>
                </a:solidFill>
              </a:rPr>
              <a:t>3 </a:t>
            </a:r>
            <a:r>
              <a:rPr lang="ru-RU" sz="2000" b="1" u="sng" dirty="0" err="1" smtClean="0">
                <a:solidFill>
                  <a:schemeClr val="bg1"/>
                </a:solidFill>
              </a:rPr>
              <a:t>радиолинейные</a:t>
            </a:r>
            <a:r>
              <a:rPr lang="ru-RU" sz="2000" b="1" u="sng" dirty="0" smtClean="0">
                <a:solidFill>
                  <a:schemeClr val="bg1"/>
                </a:solidFill>
              </a:rPr>
              <a:t> станции.</a:t>
            </a:r>
            <a:r>
              <a:rPr lang="ru-RU" sz="2000" b="1" dirty="0" smtClean="0">
                <a:solidFill>
                  <a:schemeClr val="bg1"/>
                </a:solidFill>
              </a:rPr>
              <a:t> </a:t>
            </a:r>
            <a:endParaRPr lang="ru-RU" sz="20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Fora8\Desktop\0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Горизонтальный свиток 4"/>
          <p:cNvSpPr/>
          <p:nvPr/>
        </p:nvSpPr>
        <p:spPr>
          <a:xfrm>
            <a:off x="4427984" y="2132856"/>
            <a:ext cx="2664296" cy="1656184"/>
          </a:xfrm>
          <a:prstGeom prst="horizontalScroll">
            <a:avLst/>
          </a:prstGeom>
          <a:ln w="38100">
            <a:solidFill>
              <a:schemeClr val="tx2">
                <a:lumMod val="1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 w="38100">
                <a:solidFill>
                  <a:schemeClr val="tx2">
                    <a:lumMod val="10000"/>
                  </a:schemeClr>
                </a:solidFill>
              </a:ln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788024" y="2492896"/>
            <a:ext cx="223224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  <a:latin typeface="Calibri" pitchFamily="34" charset="0"/>
              </a:rPr>
              <a:t>«В землянке»</a:t>
            </a:r>
          </a:p>
          <a:p>
            <a:pPr algn="ctr"/>
            <a:r>
              <a:rPr lang="ru-RU" sz="2400" b="1" dirty="0" smtClean="0">
                <a:solidFill>
                  <a:schemeClr val="bg1"/>
                </a:solidFill>
                <a:latin typeface="Calibri" pitchFamily="34" charset="0"/>
              </a:rPr>
              <a:t>(</a:t>
            </a:r>
            <a:r>
              <a:rPr lang="ru-RU" sz="2400" b="1" dirty="0" smtClean="0">
                <a:solidFill>
                  <a:schemeClr val="bg1"/>
                </a:solidFill>
                <a:latin typeface="Calibri" pitchFamily="34" charset="0"/>
                <a:hlinkClick r:id="rId3" action="ppaction://hlinkfile"/>
              </a:rPr>
              <a:t>видео</a:t>
            </a:r>
            <a:r>
              <a:rPr lang="ru-RU" sz="2400" b="1" dirty="0" smtClean="0">
                <a:solidFill>
                  <a:schemeClr val="bg1"/>
                </a:solidFill>
                <a:latin typeface="Calibri" pitchFamily="34" charset="0"/>
              </a:rPr>
              <a:t>)</a:t>
            </a:r>
            <a:endParaRPr lang="ru-RU" sz="2400" b="1" dirty="0">
              <a:solidFill>
                <a:schemeClr val="bg1"/>
              </a:solidFill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Fora8\Desktop\0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097" name="Rectangle 1"/>
          <p:cNvSpPr>
            <a:spLocks noChangeArrowheads="1"/>
          </p:cNvSpPr>
          <p:nvPr/>
        </p:nvSpPr>
        <p:spPr bwMode="auto">
          <a:xfrm>
            <a:off x="2195736" y="548680"/>
            <a:ext cx="6552728" cy="56323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  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ea typeface="Calibri" pitchFamily="34" charset="0"/>
                <a:cs typeface="Times New Roman" pitchFamily="18" charset="0"/>
              </a:rPr>
              <a:t>И на море и на суше -по дорогам фронтовым 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ea typeface="Calibri" pitchFamily="34" charset="0"/>
                <a:cs typeface="Times New Roman" pitchFamily="18" charset="0"/>
              </a:rPr>
              <a:t>Ходит русская «катюша», ходит шагом боевым.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ea typeface="Calibri" pitchFamily="34" charset="0"/>
                <a:cs typeface="Times New Roman" pitchFamily="18" charset="0"/>
              </a:rPr>
              <a:t>Подчистую немцев косит, подчистую, гадов, бьет,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ea typeface="Calibri" pitchFamily="34" charset="0"/>
                <a:cs typeface="Times New Roman" pitchFamily="18" charset="0"/>
              </a:rPr>
              <a:t>   -И фамилии не спросит, и поплакать не дает.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ea typeface="Calibri" pitchFamily="34" charset="0"/>
                <a:cs typeface="Times New Roman" pitchFamily="18" charset="0"/>
              </a:rPr>
              <a:t> Немцам главный штаб прикажет</a:t>
            </a:r>
            <a:b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ea typeface="Calibri" pitchFamily="34" charset="0"/>
                <a:cs typeface="Times New Roman" pitchFamily="18" charset="0"/>
              </a:rPr>
            </a:b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ea typeface="Calibri" pitchFamily="34" charset="0"/>
                <a:cs typeface="Times New Roman" pitchFamily="18" charset="0"/>
              </a:rPr>
              <a:t>Чтобы шли они вперед , а «катюша» слово кажет, </a:t>
            </a:r>
            <a:b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ea typeface="Calibri" pitchFamily="34" charset="0"/>
                <a:cs typeface="Times New Roman" pitchFamily="18" charset="0"/>
              </a:rPr>
            </a:b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ea typeface="Calibri" pitchFamily="34" charset="0"/>
                <a:cs typeface="Times New Roman" pitchFamily="18" charset="0"/>
              </a:rPr>
              <a:t>Как метлою подметет.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ea typeface="Calibri" pitchFamily="34" charset="0"/>
                <a:cs typeface="Times New Roman" pitchFamily="18" charset="0"/>
              </a:rPr>
              <a:t> Налетит «катюша» вихрем -чем ее остановить? </a:t>
            </a:r>
            <a:b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ea typeface="Calibri" pitchFamily="34" charset="0"/>
                <a:cs typeface="Times New Roman" pitchFamily="18" charset="0"/>
              </a:rPr>
            </a:b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ea typeface="Calibri" pitchFamily="34" charset="0"/>
                <a:cs typeface="Times New Roman" pitchFamily="18" charset="0"/>
              </a:rPr>
              <a:t>   И задумал Гитлер «тигров» на «катюшу» натравить.</a:t>
            </a:r>
            <a:b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ea typeface="Calibri" pitchFamily="34" charset="0"/>
                <a:cs typeface="Times New Roman" pitchFamily="18" charset="0"/>
              </a:rPr>
            </a:b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ea typeface="Calibri" pitchFamily="34" charset="0"/>
                <a:cs typeface="Times New Roman" pitchFamily="18" charset="0"/>
              </a:rPr>
              <a:t>Но такие им гостинцы приготовила она </a:t>
            </a:r>
            <a:b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ea typeface="Calibri" pitchFamily="34" charset="0"/>
                <a:cs typeface="Times New Roman" pitchFamily="18" charset="0"/>
              </a:rPr>
            </a:b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ea typeface="Calibri" pitchFamily="34" charset="0"/>
                <a:cs typeface="Times New Roman" pitchFamily="18" charset="0"/>
              </a:rPr>
              <a:t>Что осталось от зверинца только химия одна.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ea typeface="Calibri" pitchFamily="34" charset="0"/>
                <a:cs typeface="Times New Roman" pitchFamily="18" charset="0"/>
              </a:rPr>
              <a:t>   У красавицы «катюши» все выходит в аккурат</a:t>
            </a:r>
            <a:b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ea typeface="Calibri" pitchFamily="34" charset="0"/>
                <a:cs typeface="Times New Roman" pitchFamily="18" charset="0"/>
              </a:rPr>
            </a:b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ea typeface="Calibri" pitchFamily="34" charset="0"/>
                <a:cs typeface="Times New Roman" pitchFamily="18" charset="0"/>
              </a:rPr>
              <a:t>- Словно рыбу, немцев глушит, –про «катюшу» говорят.</a:t>
            </a:r>
            <a:b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ea typeface="Calibri" pitchFamily="34" charset="0"/>
                <a:cs typeface="Times New Roman" pitchFamily="18" charset="0"/>
              </a:rPr>
            </a:b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ea typeface="Calibri" pitchFamily="34" charset="0"/>
                <a:cs typeface="Times New Roman" pitchFamily="18" charset="0"/>
              </a:rPr>
              <a:t>Говорят и после смерти слышат немцы грозный шквал, </a:t>
            </a:r>
            <a:b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ea typeface="Calibri" pitchFamily="34" charset="0"/>
                <a:cs typeface="Times New Roman" pitchFamily="18" charset="0"/>
              </a:rPr>
            </a:b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ea typeface="Calibri" pitchFamily="34" charset="0"/>
                <a:cs typeface="Times New Roman" pitchFamily="18" charset="0"/>
              </a:rPr>
              <a:t>И что даже на том свете  лезут прятаться в подвал.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Fora8\Desktop\0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3563888" y="2051556"/>
            <a:ext cx="2664296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200" dirty="0" smtClean="0"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Горизонтальный свиток 4"/>
          <p:cNvSpPr/>
          <p:nvPr/>
        </p:nvSpPr>
        <p:spPr>
          <a:xfrm>
            <a:off x="4499992" y="1988840"/>
            <a:ext cx="2592288" cy="1944216"/>
          </a:xfrm>
          <a:prstGeom prst="horizontalScroll">
            <a:avLst/>
          </a:prstGeom>
          <a:ln w="38100">
            <a:solidFill>
              <a:schemeClr val="tx2">
                <a:lumMod val="1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4860032" y="2420888"/>
            <a:ext cx="208823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</a:rPr>
              <a:t>«Фронтовая катюша»</a:t>
            </a:r>
          </a:p>
          <a:p>
            <a:pPr algn="ctr"/>
            <a:r>
              <a:rPr lang="ru-RU" sz="2400" b="1" dirty="0" smtClean="0">
                <a:solidFill>
                  <a:schemeClr val="bg1"/>
                </a:solidFill>
              </a:rPr>
              <a:t>(</a:t>
            </a:r>
            <a:r>
              <a:rPr lang="ru-RU" sz="2400" b="1" dirty="0" smtClean="0">
                <a:solidFill>
                  <a:schemeClr val="bg1"/>
                </a:solidFill>
                <a:hlinkClick r:id="rId3" action="ppaction://hlinkfile"/>
              </a:rPr>
              <a:t>видео</a:t>
            </a:r>
            <a:r>
              <a:rPr lang="ru-RU" sz="2400" b="1" dirty="0" smtClean="0">
                <a:solidFill>
                  <a:schemeClr val="bg1"/>
                </a:solidFill>
              </a:rPr>
              <a:t>)</a:t>
            </a:r>
            <a:endParaRPr lang="ru-RU" sz="24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Fora8\Desktop\0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9457" name="Rectangle 1"/>
          <p:cNvSpPr>
            <a:spLocks noChangeArrowheads="1"/>
          </p:cNvSpPr>
          <p:nvPr/>
        </p:nvSpPr>
        <p:spPr bwMode="auto">
          <a:xfrm>
            <a:off x="3995936" y="1844824"/>
            <a:ext cx="4680520" cy="2246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ea typeface="Calibri" pitchFamily="34" charset="0"/>
                <a:cs typeface="Times New Roman" pitchFamily="18" charset="0"/>
              </a:rPr>
              <a:t>Потери Красной Армии в Смоленском сражении составили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sng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ea typeface="Calibri" pitchFamily="34" charset="0"/>
                <a:cs typeface="Times New Roman" pitchFamily="18" charset="0"/>
              </a:rPr>
              <a:t>около 760 тыс. человек</a:t>
            </a:r>
            <a:r>
              <a:rPr kumimoji="0" lang="ru-RU" sz="2000" b="1" i="0" u="sng" strike="noStrike" cap="none" normalizeH="0" dirty="0" smtClean="0">
                <a:ln>
                  <a:noFill/>
                </a:ln>
                <a:solidFill>
                  <a:schemeClr val="bg1"/>
                </a:solidFill>
                <a:effectLst/>
                <a:ea typeface="Calibri" pitchFamily="34" charset="0"/>
                <a:cs typeface="Times New Roman" pitchFamily="18" charset="0"/>
              </a:rPr>
              <a:t> </a:t>
            </a:r>
            <a:endParaRPr kumimoji="0" lang="ru-RU" sz="2000" b="1" i="0" u="sng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ea typeface="Calibri" pitchFamily="34" charset="0"/>
                <a:cs typeface="Times New Roman" pitchFamily="18" charset="0"/>
              </a:rPr>
              <a:t>(из них более трети пленными),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sng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ea typeface="Calibri" pitchFamily="34" charset="0"/>
                <a:cs typeface="Times New Roman" pitchFamily="18" charset="0"/>
              </a:rPr>
              <a:t>1348 танков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ea typeface="Calibri" pitchFamily="34" charset="0"/>
                <a:cs typeface="Times New Roman" pitchFamily="18" charset="0"/>
              </a:rPr>
              <a:t>,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sng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ea typeface="Calibri" pitchFamily="34" charset="0"/>
                <a:cs typeface="Times New Roman" pitchFamily="18" charset="0"/>
              </a:rPr>
              <a:t>9290 орудий и минометов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ea typeface="Calibri" pitchFamily="34" charset="0"/>
                <a:cs typeface="Times New Roman" pitchFamily="18" charset="0"/>
              </a:rPr>
              <a:t>,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sng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ea typeface="Calibri" pitchFamily="34" charset="0"/>
                <a:cs typeface="Times New Roman" pitchFamily="18" charset="0"/>
              </a:rPr>
              <a:t>903 самолета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ea typeface="Calibri" pitchFamily="34" charset="0"/>
                <a:cs typeface="Times New Roman" pitchFamily="18" charset="0"/>
              </a:rPr>
              <a:t>.  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Fora8\Desktop\0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3635896" y="1988840"/>
            <a:ext cx="5184576" cy="2246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Calibri" pitchFamily="34" charset="0"/>
                <a:cs typeface="Helvetica"/>
              </a:rPr>
              <a:t>Полностью Смоленск был освобожден от немцев </a:t>
            </a:r>
            <a:r>
              <a:rPr kumimoji="0" lang="ru-RU" sz="2000" b="1" i="0" u="sng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Calibri" pitchFamily="34" charset="0"/>
                <a:cs typeface="Helvetica"/>
              </a:rPr>
              <a:t>25 сентября 1943 года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Calibri" pitchFamily="34" charset="0"/>
                <a:cs typeface="Helvetica"/>
              </a:rPr>
              <a:t>в ходе </a:t>
            </a:r>
            <a:r>
              <a:rPr kumimoji="0" lang="ru-RU" sz="2000" b="1" i="0" u="sng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Calibri" pitchFamily="34" charset="0"/>
                <a:cs typeface="Helvetica"/>
              </a:rPr>
              <a:t>Смоленско-Рославльской</a:t>
            </a:r>
            <a:r>
              <a:rPr kumimoji="0" lang="ru-RU" sz="2000" b="1" i="0" u="sng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Calibri" pitchFamily="34" charset="0"/>
                <a:cs typeface="Helvetica"/>
              </a:rPr>
              <a:t> операции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Calibri" pitchFamily="34" charset="0"/>
                <a:cs typeface="Helvetica"/>
              </a:rPr>
              <a:t>.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Calibri" pitchFamily="34" charset="0"/>
                <a:cs typeface="Helvetica"/>
              </a:rPr>
              <a:t>В освобождении принимали участие части и соединения </a:t>
            </a:r>
            <a:r>
              <a:rPr kumimoji="0" lang="ru-RU" sz="2000" b="1" i="0" u="sng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Calibri" pitchFamily="34" charset="0"/>
                <a:cs typeface="Helvetica"/>
              </a:rPr>
              <a:t>Западного фронта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Calibri" pitchFamily="34" charset="0"/>
                <a:cs typeface="Helvetica"/>
              </a:rPr>
              <a:t>.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Calibri" pitchFamily="34" charset="0"/>
                <a:cs typeface="Helvetica"/>
              </a:rPr>
              <a:t>Более двух лет, точнее </a:t>
            </a:r>
            <a:r>
              <a:rPr kumimoji="0" lang="ru-RU" sz="2000" b="1" i="0" u="sng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Calibri" pitchFamily="34" charset="0"/>
                <a:cs typeface="Helvetica"/>
              </a:rPr>
              <a:t>26 месяцев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Calibri" pitchFamily="34" charset="0"/>
                <a:cs typeface="Helvetica"/>
              </a:rPr>
              <a:t>длилась </a:t>
            </a:r>
            <a:r>
              <a:rPr kumimoji="0" lang="ru-RU" sz="2000" b="1" i="0" u="sng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Calibri" pitchFamily="34" charset="0"/>
                <a:cs typeface="Helvetica"/>
              </a:rPr>
              <a:t>немецкая оккупация Смоленской области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Calibri" pitchFamily="34" charset="0"/>
                <a:cs typeface="Helvetica"/>
              </a:rPr>
              <a:t>.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:\Кл. час к 70летию осв. См. обл\Настя Д\259_b3e75p000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2198" y="692696"/>
            <a:ext cx="8022556" cy="5760640"/>
          </a:xfrm>
          <a:prstGeom prst="rect">
            <a:avLst/>
          </a:prstGeom>
          <a:noFill/>
          <a:ln w="19050">
            <a:solidFill>
              <a:schemeClr val="tx2">
                <a:lumMod val="10000"/>
              </a:schemeClr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:\Кл. час к 70летию осв. См. обл\Настя Д\260_c4cd5p000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692696"/>
            <a:ext cx="7821991" cy="5616624"/>
          </a:xfrm>
          <a:prstGeom prst="rect">
            <a:avLst/>
          </a:prstGeom>
          <a:noFill/>
          <a:ln w="19050">
            <a:solidFill>
              <a:schemeClr val="tx2">
                <a:lumMod val="10000"/>
              </a:schemeClr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:\Кл. час к 70летию осв. См. обл\Настя Д\web_arkashev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95736" y="260648"/>
            <a:ext cx="4608512" cy="6440395"/>
          </a:xfrm>
          <a:prstGeom prst="rect">
            <a:avLst/>
          </a:prstGeom>
          <a:noFill/>
          <a:ln w="19050">
            <a:solidFill>
              <a:schemeClr val="tx2">
                <a:lumMod val="10000"/>
              </a:schemeClr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:\Кл. час к 70летию осв. См. обл\Настя Д\293_e84c3p007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476672"/>
            <a:ext cx="8305507" cy="5963815"/>
          </a:xfrm>
          <a:prstGeom prst="rect">
            <a:avLst/>
          </a:prstGeom>
          <a:noFill/>
          <a:ln w="19050">
            <a:solidFill>
              <a:schemeClr val="tx2">
                <a:lumMod val="10000"/>
              </a:schemeClr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/>
          <p:cNvGrpSpPr/>
          <p:nvPr/>
        </p:nvGrpSpPr>
        <p:grpSpPr>
          <a:xfrm>
            <a:off x="683568" y="332656"/>
            <a:ext cx="7632848" cy="5974923"/>
            <a:chOff x="683568" y="332656"/>
            <a:chExt cx="7632848" cy="5974923"/>
          </a:xfrm>
        </p:grpSpPr>
        <p:pic>
          <p:nvPicPr>
            <p:cNvPr id="3" name="Picture 2" descr="I:\Кл. час к 70летию осв. См. обл\Алина\okkupirovannyj-smolensk-35.jp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683568" y="332656"/>
              <a:ext cx="7620000" cy="5210175"/>
            </a:xfrm>
            <a:prstGeom prst="rect">
              <a:avLst/>
            </a:prstGeom>
            <a:noFill/>
            <a:ln w="19050">
              <a:solidFill>
                <a:schemeClr val="tx2">
                  <a:lumMod val="10000"/>
                </a:schemeClr>
              </a:solidFill>
            </a:ln>
          </p:spPr>
        </p:pic>
        <p:sp>
          <p:nvSpPr>
            <p:cNvPr id="4" name="TextBox 3"/>
            <p:cNvSpPr txBox="1"/>
            <p:nvPr/>
          </p:nvSpPr>
          <p:spPr>
            <a:xfrm>
              <a:off x="683568" y="5661248"/>
              <a:ext cx="7632848" cy="646331"/>
            </a:xfrm>
            <a:prstGeom prst="rect">
              <a:avLst/>
            </a:prstGeom>
            <a:noFill/>
            <a:ln w="28575"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ru-RU" b="1" dirty="0" smtClean="0">
                  <a:solidFill>
                    <a:schemeClr val="bg1"/>
                  </a:solidFill>
                </a:rPr>
                <a:t>Начало ВО войны, июль 1941 года. Ул. Главная,</a:t>
              </a:r>
            </a:p>
            <a:p>
              <a:pPr algn="ctr"/>
              <a:r>
                <a:rPr lang="ru-RU" b="1" dirty="0" smtClean="0">
                  <a:solidFill>
                    <a:schemeClr val="bg1"/>
                  </a:solidFill>
                </a:rPr>
                <a:t> ныне- Большая Советская.</a:t>
              </a:r>
              <a:endParaRPr lang="ru-RU" b="1" dirty="0">
                <a:solidFill>
                  <a:schemeClr val="bg1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:\Кл. час к 70летию осв. См. обл\Настя Д\0e4e865cc03b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692696"/>
            <a:ext cx="7899027" cy="5677426"/>
          </a:xfrm>
          <a:prstGeom prst="rect">
            <a:avLst/>
          </a:prstGeom>
          <a:noFill/>
          <a:ln w="19050">
            <a:solidFill>
              <a:schemeClr val="tx2">
                <a:lumMod val="10000"/>
              </a:schemeClr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3"/>
          <p:cNvGrpSpPr/>
          <p:nvPr/>
        </p:nvGrpSpPr>
        <p:grpSpPr>
          <a:xfrm>
            <a:off x="899592" y="404664"/>
            <a:ext cx="7704856" cy="5697924"/>
            <a:chOff x="827584" y="404664"/>
            <a:chExt cx="7704856" cy="5697924"/>
          </a:xfrm>
        </p:grpSpPr>
        <p:pic>
          <p:nvPicPr>
            <p:cNvPr id="5" name="Picture 2" descr="H:\Кл. час к 70летию осв. См. обл\Настя Д\zhyenshchiny4.jpe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827584" y="404664"/>
              <a:ext cx="7704856" cy="5236894"/>
            </a:xfrm>
            <a:prstGeom prst="rect">
              <a:avLst/>
            </a:prstGeom>
            <a:noFill/>
            <a:ln w="19050">
              <a:solidFill>
                <a:schemeClr val="tx2">
                  <a:lumMod val="10000"/>
                </a:schemeClr>
              </a:solidFill>
            </a:ln>
          </p:spPr>
        </p:pic>
        <p:sp>
          <p:nvSpPr>
            <p:cNvPr id="6" name="TextBox 5"/>
            <p:cNvSpPr txBox="1"/>
            <p:nvPr/>
          </p:nvSpPr>
          <p:spPr>
            <a:xfrm>
              <a:off x="899592" y="5733256"/>
              <a:ext cx="763284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b="1" dirty="0" smtClean="0">
                  <a:solidFill>
                    <a:schemeClr val="bg1"/>
                  </a:solidFill>
                </a:rPr>
                <a:t>Жители оккупированной Смоленщины.</a:t>
              </a:r>
              <a:endParaRPr lang="ru-RU" b="1" dirty="0">
                <a:solidFill>
                  <a:schemeClr val="bg1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/>
          <p:cNvGrpSpPr/>
          <p:nvPr/>
        </p:nvGrpSpPr>
        <p:grpSpPr>
          <a:xfrm>
            <a:off x="755576" y="332656"/>
            <a:ext cx="7848872" cy="6418004"/>
            <a:chOff x="755576" y="332656"/>
            <a:chExt cx="7848872" cy="6418004"/>
          </a:xfrm>
        </p:grpSpPr>
        <p:pic>
          <p:nvPicPr>
            <p:cNvPr id="3" name="Picture 2" descr="H:\Кл. час к 70летию осв. См. обл\Настя Д\1418_240.jp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755576" y="332656"/>
              <a:ext cx="7848872" cy="5886654"/>
            </a:xfrm>
            <a:prstGeom prst="rect">
              <a:avLst/>
            </a:prstGeom>
            <a:noFill/>
            <a:ln w="19050">
              <a:solidFill>
                <a:schemeClr val="tx2">
                  <a:lumMod val="10000"/>
                </a:schemeClr>
              </a:solidFill>
            </a:ln>
          </p:spPr>
        </p:pic>
        <p:sp>
          <p:nvSpPr>
            <p:cNvPr id="4" name="TextBox 3"/>
            <p:cNvSpPr txBox="1"/>
            <p:nvPr/>
          </p:nvSpPr>
          <p:spPr>
            <a:xfrm>
              <a:off x="755576" y="6381328"/>
              <a:ext cx="784887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b="1" dirty="0" smtClean="0">
                  <a:solidFill>
                    <a:schemeClr val="bg1"/>
                  </a:solidFill>
                </a:rPr>
                <a:t>Декабрь 1942 года на Смоленщине.</a:t>
              </a:r>
              <a:endParaRPr lang="ru-RU" b="1" dirty="0">
                <a:solidFill>
                  <a:schemeClr val="bg1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:\Кл. час к 70летию осв. См. обл\Настя Д\350_73c55p000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0996" y="404664"/>
            <a:ext cx="8323401" cy="5976664"/>
          </a:xfrm>
          <a:prstGeom prst="rect">
            <a:avLst/>
          </a:prstGeom>
          <a:noFill/>
          <a:ln w="19050">
            <a:solidFill>
              <a:schemeClr val="tx2">
                <a:lumMod val="10000"/>
              </a:schemeClr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:\Кл. час к 70летию осв. См. обл\Настя Д\a21c8fc91c5b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260648"/>
            <a:ext cx="8224020" cy="5976664"/>
          </a:xfrm>
          <a:prstGeom prst="rect">
            <a:avLst/>
          </a:prstGeom>
          <a:noFill/>
          <a:ln w="19050">
            <a:solidFill>
              <a:schemeClr val="tx2">
                <a:lumMod val="10000"/>
              </a:schemeClr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/>
          <p:cNvGrpSpPr/>
          <p:nvPr/>
        </p:nvGrpSpPr>
        <p:grpSpPr>
          <a:xfrm>
            <a:off x="323528" y="620688"/>
            <a:ext cx="8424936" cy="5913948"/>
            <a:chOff x="323528" y="620688"/>
            <a:chExt cx="8424936" cy="5913948"/>
          </a:xfrm>
        </p:grpSpPr>
        <p:pic>
          <p:nvPicPr>
            <p:cNvPr id="3" name="Picture 2" descr="H:\Кл. час к 70летию осв. См. обл\Настя Д\a1628ed340ba.jp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323528" y="620688"/>
              <a:ext cx="8382306" cy="5400600"/>
            </a:xfrm>
            <a:prstGeom prst="rect">
              <a:avLst/>
            </a:prstGeom>
            <a:noFill/>
            <a:ln w="19050">
              <a:solidFill>
                <a:schemeClr val="tx2">
                  <a:lumMod val="10000"/>
                </a:schemeClr>
              </a:solidFill>
            </a:ln>
          </p:spPr>
        </p:pic>
        <p:sp>
          <p:nvSpPr>
            <p:cNvPr id="4" name="TextBox 3"/>
            <p:cNvSpPr txBox="1"/>
            <p:nvPr/>
          </p:nvSpPr>
          <p:spPr>
            <a:xfrm>
              <a:off x="323528" y="6165304"/>
              <a:ext cx="8424936" cy="369332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ru-RU" b="1" dirty="0" smtClean="0">
                  <a:solidFill>
                    <a:schemeClr val="bg1"/>
                  </a:solidFill>
                </a:rPr>
                <a:t>Смоляне встречают своих освободителей.</a:t>
              </a:r>
              <a:endParaRPr lang="ru-RU" b="1" dirty="0">
                <a:solidFill>
                  <a:schemeClr val="bg1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:\Кл. час к 70летию осв. См. обл\Настя Д\1343305014_2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7" y="404664"/>
            <a:ext cx="8594403" cy="561662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/>
          <p:cNvGrpSpPr/>
          <p:nvPr/>
        </p:nvGrpSpPr>
        <p:grpSpPr>
          <a:xfrm>
            <a:off x="323528" y="332656"/>
            <a:ext cx="8496944" cy="5913948"/>
            <a:chOff x="323528" y="332656"/>
            <a:chExt cx="8496944" cy="5913948"/>
          </a:xfrm>
        </p:grpSpPr>
        <p:pic>
          <p:nvPicPr>
            <p:cNvPr id="3" name="Picture 2" descr="H:\Кл. час к 70летию осв. См. обл\Настя Д\elnja.jp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323528" y="332656"/>
              <a:ext cx="8484326" cy="5400600"/>
            </a:xfrm>
            <a:prstGeom prst="rect">
              <a:avLst/>
            </a:prstGeom>
            <a:noFill/>
            <a:ln w="19050">
              <a:solidFill>
                <a:schemeClr val="tx2">
                  <a:lumMod val="10000"/>
                </a:schemeClr>
              </a:solidFill>
            </a:ln>
          </p:spPr>
        </p:pic>
        <p:sp>
          <p:nvSpPr>
            <p:cNvPr id="4" name="TextBox 3"/>
            <p:cNvSpPr txBox="1"/>
            <p:nvPr/>
          </p:nvSpPr>
          <p:spPr>
            <a:xfrm>
              <a:off x="323528" y="5877272"/>
              <a:ext cx="849694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b="1" dirty="0" smtClean="0">
                  <a:solidFill>
                    <a:schemeClr val="bg1"/>
                  </a:solidFill>
                </a:rPr>
                <a:t>Отступление фашистской армии.</a:t>
              </a:r>
              <a:endParaRPr lang="ru-RU" b="1" dirty="0">
                <a:solidFill>
                  <a:schemeClr val="bg1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:\Кл. час к 70летию осв. См. обл\Настя Д\1f0ea6e7330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548680"/>
            <a:ext cx="8328365" cy="5904656"/>
          </a:xfrm>
          <a:prstGeom prst="rect">
            <a:avLst/>
          </a:prstGeom>
          <a:noFill/>
          <a:ln w="19050">
            <a:solidFill>
              <a:schemeClr val="tx2">
                <a:lumMod val="10000"/>
              </a:schemeClr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/>
          <p:cNvGrpSpPr/>
          <p:nvPr/>
        </p:nvGrpSpPr>
        <p:grpSpPr>
          <a:xfrm>
            <a:off x="539552" y="476672"/>
            <a:ext cx="7776864" cy="5625916"/>
            <a:chOff x="539552" y="476672"/>
            <a:chExt cx="7776864" cy="5625916"/>
          </a:xfrm>
        </p:grpSpPr>
        <p:pic>
          <p:nvPicPr>
            <p:cNvPr id="3" name="Picture 2" descr="H:\Кл. час к 70летию осв. См. обл\Настя Д\разрушенный успенский собор.jpg"/>
            <p:cNvPicPr>
              <a:picLocks noChangeAspect="1" noChangeArrowheads="1"/>
            </p:cNvPicPr>
            <p:nvPr/>
          </p:nvPicPr>
          <p:blipFill>
            <a:blip r:embed="rId2" cstate="print">
              <a:lum bright="-12000" contrast="10000"/>
            </a:blip>
            <a:srcRect/>
            <a:stretch>
              <a:fillRect/>
            </a:stretch>
          </p:blipFill>
          <p:spPr bwMode="auto">
            <a:xfrm>
              <a:off x="539552" y="476672"/>
              <a:ext cx="7704856" cy="5003020"/>
            </a:xfrm>
            <a:prstGeom prst="rect">
              <a:avLst/>
            </a:prstGeom>
            <a:noFill/>
            <a:ln w="19050">
              <a:solidFill>
                <a:schemeClr val="tx2">
                  <a:lumMod val="10000"/>
                </a:schemeClr>
              </a:solidFill>
            </a:ln>
          </p:spPr>
        </p:pic>
        <p:sp>
          <p:nvSpPr>
            <p:cNvPr id="4" name="TextBox 3"/>
            <p:cNvSpPr txBox="1"/>
            <p:nvPr/>
          </p:nvSpPr>
          <p:spPr>
            <a:xfrm>
              <a:off x="539552" y="5733256"/>
              <a:ext cx="777686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b="1" dirty="0" smtClean="0">
                  <a:solidFill>
                    <a:schemeClr val="bg1"/>
                  </a:solidFill>
                </a:rPr>
                <a:t>Смоленский Успенский собор в сентябре 1943 года.</a:t>
              </a:r>
              <a:endParaRPr lang="ru-RU" b="1" dirty="0">
                <a:solidFill>
                  <a:schemeClr val="bg1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3"/>
          <p:cNvGrpSpPr/>
          <p:nvPr/>
        </p:nvGrpSpPr>
        <p:grpSpPr>
          <a:xfrm>
            <a:off x="1283635" y="404664"/>
            <a:ext cx="6528725" cy="5409892"/>
            <a:chOff x="1283635" y="404664"/>
            <a:chExt cx="6528725" cy="5409892"/>
          </a:xfrm>
        </p:grpSpPr>
        <p:pic>
          <p:nvPicPr>
            <p:cNvPr id="1026" name="Picture 2" descr="I:\Кл. час к 70летию осв. См. обл\Алина\8cf5708d7c5602e30f9eb1c936c1.jp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283635" y="404664"/>
              <a:ext cx="6528725" cy="4896544"/>
            </a:xfrm>
            <a:prstGeom prst="rect">
              <a:avLst/>
            </a:prstGeom>
            <a:noFill/>
            <a:ln w="19050">
              <a:solidFill>
                <a:schemeClr val="tx2">
                  <a:lumMod val="10000"/>
                </a:schemeClr>
              </a:solidFill>
            </a:ln>
          </p:spPr>
        </p:pic>
        <p:sp>
          <p:nvSpPr>
            <p:cNvPr id="10" name="TextBox 9"/>
            <p:cNvSpPr txBox="1"/>
            <p:nvPr/>
          </p:nvSpPr>
          <p:spPr>
            <a:xfrm>
              <a:off x="1691680" y="5445224"/>
              <a:ext cx="612068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b="1" dirty="0" smtClean="0">
                  <a:solidFill>
                    <a:schemeClr val="bg1"/>
                  </a:solidFill>
                </a:rPr>
                <a:t>Немецкая артиллерия 1941 год под Смоленском.</a:t>
              </a:r>
              <a:endParaRPr lang="ru-RU" b="1" dirty="0">
                <a:solidFill>
                  <a:schemeClr val="bg1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:\Кл. час к 70летию осв. См. обл\Настя Д\358_a5866p002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404664"/>
            <a:ext cx="8323401" cy="5976664"/>
          </a:xfrm>
          <a:prstGeom prst="rect">
            <a:avLst/>
          </a:prstGeom>
          <a:noFill/>
          <a:ln w="19050">
            <a:solidFill>
              <a:schemeClr val="tx2">
                <a:lumMod val="10000"/>
              </a:schemeClr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:\Кл. час к 70летию осв. См. обл\Настя Д\85b954ec8c6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836712"/>
            <a:ext cx="8554460" cy="532859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:\Кл. час к 70летию осв. См. обл\Настя Д\4deb2b3d5fdd.jpg"/>
          <p:cNvPicPr>
            <a:picLocks noChangeAspect="1" noChangeArrowheads="1"/>
          </p:cNvPicPr>
          <p:nvPr/>
        </p:nvPicPr>
        <p:blipFill>
          <a:blip r:embed="rId2" cstate="print">
            <a:lum bright="-16000" contrast="37000"/>
          </a:blip>
          <a:srcRect/>
          <a:stretch>
            <a:fillRect/>
          </a:stretch>
        </p:blipFill>
        <p:spPr bwMode="auto">
          <a:xfrm>
            <a:off x="539552" y="692696"/>
            <a:ext cx="8146085" cy="566124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:\Кл. час к 70летию осв. См. обл\Настя Д\9d9d016308d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476672"/>
            <a:ext cx="7995224" cy="5904656"/>
          </a:xfrm>
          <a:prstGeom prst="rect">
            <a:avLst/>
          </a:prstGeom>
          <a:noFill/>
          <a:ln w="19050">
            <a:solidFill>
              <a:schemeClr val="tx2">
                <a:lumMod val="10000"/>
              </a:schemeClr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:\Кл. час к 70летию осв. См. обл\Настя Д\9d9d016308d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476672"/>
            <a:ext cx="7995224" cy="590465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:\Кл. час к 70летию осв. См. обл\Настя Д\f653e847095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404664"/>
            <a:ext cx="8144720" cy="5975523"/>
          </a:xfrm>
          <a:prstGeom prst="rect">
            <a:avLst/>
          </a:prstGeom>
          <a:noFill/>
          <a:ln w="19050">
            <a:solidFill>
              <a:schemeClr val="tx2">
                <a:lumMod val="10000"/>
              </a:schemeClr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:\Кл. час к 70летию осв. См. обл\Настя Д\smolensk0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476672"/>
            <a:ext cx="8200912" cy="5904656"/>
          </a:xfrm>
          <a:prstGeom prst="rect">
            <a:avLst/>
          </a:prstGeom>
          <a:noFill/>
          <a:ln w="19050">
            <a:solidFill>
              <a:schemeClr val="tx2">
                <a:lumMod val="10000"/>
              </a:schemeClr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Fora8\Desktop\0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0481" name="Rectangle 1"/>
          <p:cNvSpPr>
            <a:spLocks noChangeArrowheads="1"/>
          </p:cNvSpPr>
          <p:nvPr/>
        </p:nvSpPr>
        <p:spPr bwMode="auto">
          <a:xfrm>
            <a:off x="2987824" y="836712"/>
            <a:ext cx="5796136" cy="47089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000" b="1" dirty="0" smtClean="0">
                <a:solidFill>
                  <a:schemeClr val="bg1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Фашисты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почти полностью </a:t>
            </a:r>
            <a:r>
              <a:rPr kumimoji="0" lang="ru-RU" sz="2000" b="1" i="0" u="sng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разрушили 12 городов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,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в том числе </a:t>
            </a:r>
            <a:r>
              <a:rPr kumimoji="0" lang="ru-RU" sz="2000" b="1" i="0" u="sng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Смоленск, Вязьму, Рославль, Ярцево, Дорогобуж, Рудню, Велиж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,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000" b="1" dirty="0" smtClean="0">
                <a:solidFill>
                  <a:schemeClr val="bg1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п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ять рабочих поселков,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районные центры </a:t>
            </a:r>
            <a:r>
              <a:rPr kumimoji="0" lang="ru-RU" sz="2000" b="1" i="0" u="sng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Всходы, Пречистое, Слобода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и </a:t>
            </a:r>
            <a:r>
              <a:rPr kumimoji="0" lang="ru-RU" sz="2000" b="1" i="0" u="sng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сотни деревень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были стерты с лица земли,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разрушили и разграбили </a:t>
            </a:r>
            <a:r>
              <a:rPr kumimoji="0" lang="ru-RU" sz="2000" b="1" i="0" u="sng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935 промышленных предприятий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,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более </a:t>
            </a:r>
            <a:r>
              <a:rPr kumimoji="0" lang="ru-RU" sz="2000" b="1" i="0" u="sng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3000 учреждений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культуры и здравоохранения,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сожгли почти </a:t>
            </a:r>
            <a:r>
              <a:rPr kumimoji="0" lang="ru-RU" sz="2000" b="1" i="0" u="sng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250 </a:t>
            </a:r>
            <a:r>
              <a:rPr lang="ru-RU" sz="2000" b="1" u="sng" dirty="0" smtClean="0">
                <a:solidFill>
                  <a:schemeClr val="bg1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000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домов сельских жителей, отобрали у населения и колхозов </a:t>
            </a:r>
            <a:r>
              <a:rPr kumimoji="0" lang="ru-RU" sz="2000" b="1" i="0" u="sng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1,5 миллиона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голов скота.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Материальный ущерб, нанесенный народному хозяйству, превысил </a:t>
            </a:r>
            <a:r>
              <a:rPr kumimoji="0" lang="ru-RU" sz="2000" b="1" i="0" u="sng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40 миллиардов рублей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. 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Fora8\Desktop\0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3347864" y="1052736"/>
            <a:ext cx="5436096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/>
              <a:t> </a:t>
            </a:r>
            <a:r>
              <a:rPr lang="ru-RU" sz="2000" b="1" dirty="0" smtClean="0">
                <a:solidFill>
                  <a:schemeClr val="bg1"/>
                </a:solidFill>
              </a:rPr>
              <a:t>Война унесла </a:t>
            </a:r>
            <a:r>
              <a:rPr lang="ru-RU" sz="2000" b="1" u="sng" dirty="0" smtClean="0">
                <a:solidFill>
                  <a:schemeClr val="bg1"/>
                </a:solidFill>
              </a:rPr>
              <a:t>миллионы человеческих жизней</a:t>
            </a:r>
            <a:r>
              <a:rPr lang="ru-RU" sz="2000" b="1" dirty="0" smtClean="0">
                <a:solidFill>
                  <a:schemeClr val="bg1"/>
                </a:solidFill>
              </a:rPr>
              <a:t>. Многие тысячи смолян погибли на фронтах и в партизанских отрядах. Десятки тысяч были замучены гитлеровцами. </a:t>
            </a:r>
          </a:p>
          <a:p>
            <a:r>
              <a:rPr lang="ru-RU" sz="2000" b="1" u="sng" dirty="0" smtClean="0">
                <a:solidFill>
                  <a:schemeClr val="bg1"/>
                </a:solidFill>
              </a:rPr>
              <a:t>За время оккупации </a:t>
            </a:r>
            <a:r>
              <a:rPr lang="ru-RU" sz="2000" b="1" dirty="0" smtClean="0">
                <a:solidFill>
                  <a:schemeClr val="bg1"/>
                </a:solidFill>
              </a:rPr>
              <a:t>было расстреляно, повешено, сожжено, закопано живыми, отравлено ядом и в душегубках, замучено в застенках СД  </a:t>
            </a:r>
            <a:r>
              <a:rPr lang="ru-RU" sz="2000" b="1" u="sng" dirty="0" smtClean="0">
                <a:solidFill>
                  <a:schemeClr val="bg1"/>
                </a:solidFill>
              </a:rPr>
              <a:t>151319 мирных граждан </a:t>
            </a:r>
            <a:r>
              <a:rPr lang="ru-RU" sz="2000" b="1" dirty="0" smtClean="0">
                <a:solidFill>
                  <a:schemeClr val="bg1"/>
                </a:solidFill>
              </a:rPr>
              <a:t>и </a:t>
            </a:r>
          </a:p>
          <a:p>
            <a:r>
              <a:rPr lang="ru-RU" sz="2000" b="1" u="sng" dirty="0" smtClean="0">
                <a:solidFill>
                  <a:schemeClr val="bg1"/>
                </a:solidFill>
              </a:rPr>
              <a:t>230137 военнопленных</a:t>
            </a:r>
            <a:r>
              <a:rPr lang="ru-RU" sz="2000" b="1" dirty="0" smtClean="0">
                <a:solidFill>
                  <a:schemeClr val="bg1"/>
                </a:solidFill>
              </a:rPr>
              <a:t>, </a:t>
            </a:r>
          </a:p>
          <a:p>
            <a:r>
              <a:rPr lang="ru-RU" sz="2000" b="1" u="sng" dirty="0" smtClean="0">
                <a:solidFill>
                  <a:schemeClr val="bg1"/>
                </a:solidFill>
              </a:rPr>
              <a:t>164630 человек </a:t>
            </a:r>
            <a:r>
              <a:rPr lang="ru-RU" sz="2000" b="1" dirty="0" smtClean="0">
                <a:solidFill>
                  <a:schemeClr val="bg1"/>
                </a:solidFill>
              </a:rPr>
              <a:t>фашисты угнали на каторжные работы в Германию. </a:t>
            </a:r>
          </a:p>
          <a:p>
            <a:r>
              <a:rPr lang="ru-RU" sz="2000" b="1" dirty="0" smtClean="0">
                <a:solidFill>
                  <a:schemeClr val="bg1"/>
                </a:solidFill>
              </a:rPr>
              <a:t>По сравнению с довоенным временем </a:t>
            </a:r>
            <a:r>
              <a:rPr lang="ru-RU" sz="2000" b="1" u="sng" dirty="0" smtClean="0">
                <a:solidFill>
                  <a:schemeClr val="bg1"/>
                </a:solidFill>
              </a:rPr>
              <a:t>население области сократилось на половину, </a:t>
            </a:r>
            <a:r>
              <a:rPr lang="ru-RU" sz="2000" b="1" dirty="0" smtClean="0">
                <a:solidFill>
                  <a:schemeClr val="bg1"/>
                </a:solidFill>
              </a:rPr>
              <a:t>а многие районы буквально обезлюдели. </a:t>
            </a:r>
            <a:endParaRPr lang="ru-RU" sz="20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Fora8\Desktop\0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4067944" y="1988840"/>
            <a:ext cx="4572000" cy="224676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000" b="1" dirty="0" smtClean="0">
                <a:solidFill>
                  <a:schemeClr val="bg1"/>
                </a:solidFill>
              </a:rPr>
              <a:t>Десятки тысяч смолян были награждены орденами и медалями, более </a:t>
            </a:r>
            <a:r>
              <a:rPr lang="ru-RU" sz="2000" b="1" u="sng" dirty="0" smtClean="0">
                <a:solidFill>
                  <a:schemeClr val="bg1"/>
                </a:solidFill>
              </a:rPr>
              <a:t>236</a:t>
            </a:r>
            <a:r>
              <a:rPr lang="ru-RU" sz="2000" b="1" dirty="0" smtClean="0">
                <a:solidFill>
                  <a:schemeClr val="bg1"/>
                </a:solidFill>
              </a:rPr>
              <a:t> удостоены звания </a:t>
            </a:r>
          </a:p>
          <a:p>
            <a:r>
              <a:rPr lang="ru-RU" sz="2000" b="1" dirty="0" smtClean="0">
                <a:solidFill>
                  <a:schemeClr val="bg1"/>
                </a:solidFill>
              </a:rPr>
              <a:t>Героя Советского Союза, </a:t>
            </a:r>
          </a:p>
          <a:p>
            <a:r>
              <a:rPr lang="ru-RU" sz="2000" b="1" u="sng" dirty="0" smtClean="0">
                <a:solidFill>
                  <a:schemeClr val="bg1"/>
                </a:solidFill>
              </a:rPr>
              <a:t>44 </a:t>
            </a:r>
            <a:r>
              <a:rPr lang="ru-RU" sz="2000" b="1" dirty="0" smtClean="0">
                <a:solidFill>
                  <a:schemeClr val="bg1"/>
                </a:solidFill>
              </a:rPr>
              <a:t>стали полными кавалерами </a:t>
            </a:r>
          </a:p>
          <a:p>
            <a:r>
              <a:rPr lang="ru-RU" sz="2000" b="1" dirty="0" smtClean="0">
                <a:solidFill>
                  <a:schemeClr val="bg1"/>
                </a:solidFill>
              </a:rPr>
              <a:t>ордена Славы.</a:t>
            </a:r>
            <a:endParaRPr lang="ru-RU" sz="20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/>
          <p:cNvGrpSpPr/>
          <p:nvPr/>
        </p:nvGrpSpPr>
        <p:grpSpPr>
          <a:xfrm>
            <a:off x="1403648" y="620688"/>
            <a:ext cx="5760640" cy="5697924"/>
            <a:chOff x="1403648" y="620688"/>
            <a:chExt cx="5760640" cy="5697924"/>
          </a:xfrm>
        </p:grpSpPr>
        <p:pic>
          <p:nvPicPr>
            <p:cNvPr id="3" name="Picture 1" descr="I:\Кл. час к 70летию осв. См. обл\Алина\86d1110a17acddb56ddbd2d55171.jp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774680" y="620688"/>
              <a:ext cx="3309488" cy="5184576"/>
            </a:xfrm>
            <a:prstGeom prst="rect">
              <a:avLst/>
            </a:prstGeom>
            <a:noFill/>
            <a:ln w="19050">
              <a:solidFill>
                <a:schemeClr val="tx2">
                  <a:lumMod val="10000"/>
                </a:schemeClr>
              </a:solidFill>
            </a:ln>
          </p:spPr>
        </p:pic>
        <p:sp>
          <p:nvSpPr>
            <p:cNvPr id="4" name="TextBox 3"/>
            <p:cNvSpPr txBox="1"/>
            <p:nvPr/>
          </p:nvSpPr>
          <p:spPr>
            <a:xfrm>
              <a:off x="1403648" y="5949280"/>
              <a:ext cx="57606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b="1" dirty="0" smtClean="0">
                  <a:solidFill>
                    <a:schemeClr val="bg1"/>
                  </a:solidFill>
                </a:rPr>
                <a:t>     Вход  гитлеровских войск в Вязьму 1941 год.</a:t>
              </a:r>
              <a:endParaRPr lang="ru-RU" b="1" dirty="0">
                <a:solidFill>
                  <a:schemeClr val="bg1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/>
          <p:cNvGrpSpPr/>
          <p:nvPr/>
        </p:nvGrpSpPr>
        <p:grpSpPr>
          <a:xfrm>
            <a:off x="1187623" y="1124744"/>
            <a:ext cx="6408713" cy="4536504"/>
            <a:chOff x="1187623" y="1124744"/>
            <a:chExt cx="6408713" cy="4536504"/>
          </a:xfrm>
        </p:grpSpPr>
        <p:pic>
          <p:nvPicPr>
            <p:cNvPr id="3" name="Picture 4" descr="H:\Кл. час к 70летию осв. См. обл\фото\Александр_Иванович_Колдунов.jp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187623" y="1124744"/>
              <a:ext cx="3028783" cy="4536504"/>
            </a:xfrm>
            <a:prstGeom prst="rect">
              <a:avLst/>
            </a:prstGeom>
            <a:noFill/>
            <a:ln w="19050">
              <a:solidFill>
                <a:schemeClr val="tx2">
                  <a:lumMod val="10000"/>
                </a:schemeClr>
              </a:solidFill>
            </a:ln>
          </p:spPr>
        </p:pic>
        <p:sp>
          <p:nvSpPr>
            <p:cNvPr id="4" name="TextBox 3"/>
            <p:cNvSpPr txBox="1"/>
            <p:nvPr/>
          </p:nvSpPr>
          <p:spPr>
            <a:xfrm>
              <a:off x="5004048" y="2276872"/>
              <a:ext cx="2592288" cy="26776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400" b="1" dirty="0" smtClean="0">
                  <a:solidFill>
                    <a:schemeClr val="bg1"/>
                  </a:solidFill>
                  <a:latin typeface="Arial Black" pitchFamily="34" charset="0"/>
                </a:rPr>
                <a:t>Колдунов </a:t>
              </a:r>
            </a:p>
            <a:p>
              <a:r>
                <a:rPr lang="ru-RU" sz="2400" b="1" dirty="0" smtClean="0">
                  <a:solidFill>
                    <a:schemeClr val="bg1"/>
                  </a:solidFill>
                  <a:latin typeface="Arial Black" pitchFamily="34" charset="0"/>
                </a:rPr>
                <a:t>Александр </a:t>
              </a:r>
            </a:p>
            <a:p>
              <a:r>
                <a:rPr lang="ru-RU" sz="2400" b="1" dirty="0" smtClean="0">
                  <a:solidFill>
                    <a:schemeClr val="bg1"/>
                  </a:solidFill>
                  <a:latin typeface="Arial Black" pitchFamily="34" charset="0"/>
                </a:rPr>
                <a:t>Иванович –</a:t>
              </a:r>
              <a:r>
                <a:rPr lang="ru-RU" sz="2400" b="1" i="1" dirty="0" smtClean="0">
                  <a:solidFill>
                    <a:schemeClr val="bg1"/>
                  </a:solidFill>
                  <a:latin typeface="Arial Black" pitchFamily="34" charset="0"/>
                </a:rPr>
                <a:t> Главный маршал авиации с 1984 г.</a:t>
              </a:r>
              <a:endParaRPr lang="ru-RU" sz="2400" b="1" dirty="0">
                <a:solidFill>
                  <a:schemeClr val="bg1"/>
                </a:solidFill>
                <a:latin typeface="Arial Black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/>
          <p:cNvGrpSpPr/>
          <p:nvPr/>
        </p:nvGrpSpPr>
        <p:grpSpPr>
          <a:xfrm>
            <a:off x="539552" y="692696"/>
            <a:ext cx="8136904" cy="5616624"/>
            <a:chOff x="539552" y="692696"/>
            <a:chExt cx="8136904" cy="5616624"/>
          </a:xfrm>
        </p:grpSpPr>
        <p:pic>
          <p:nvPicPr>
            <p:cNvPr id="3" name="Picture 2" descr="http://www.history.org.ua/EHU/L/Lavrinenkov_V_D.jp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539552" y="692696"/>
              <a:ext cx="4356367" cy="5616624"/>
            </a:xfrm>
            <a:prstGeom prst="rect">
              <a:avLst/>
            </a:prstGeom>
            <a:noFill/>
            <a:ln w="19050">
              <a:solidFill>
                <a:schemeClr val="tx2">
                  <a:lumMod val="10000"/>
                </a:schemeClr>
              </a:solidFill>
            </a:ln>
          </p:spPr>
        </p:pic>
        <p:sp>
          <p:nvSpPr>
            <p:cNvPr id="4" name="TextBox 3"/>
            <p:cNvSpPr txBox="1"/>
            <p:nvPr/>
          </p:nvSpPr>
          <p:spPr>
            <a:xfrm>
              <a:off x="5436096" y="1628800"/>
              <a:ext cx="3240360" cy="37856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400" dirty="0" err="1" smtClean="0">
                  <a:solidFill>
                    <a:schemeClr val="bg1"/>
                  </a:solidFill>
                  <a:latin typeface="Arial Black" pitchFamily="34" charset="0"/>
                </a:rPr>
                <a:t>Лавриненков</a:t>
              </a:r>
              <a:endParaRPr lang="ru-RU" sz="2400" dirty="0" smtClean="0">
                <a:solidFill>
                  <a:schemeClr val="bg1"/>
                </a:solidFill>
                <a:latin typeface="Arial Black" pitchFamily="34" charset="0"/>
              </a:endParaRPr>
            </a:p>
            <a:p>
              <a:r>
                <a:rPr lang="ru-RU" sz="2400" b="1" dirty="0" smtClean="0">
                  <a:solidFill>
                    <a:schemeClr val="bg1"/>
                  </a:solidFill>
                  <a:latin typeface="Arial Black" pitchFamily="34" charset="0"/>
                </a:rPr>
                <a:t>Владимир</a:t>
              </a:r>
            </a:p>
            <a:p>
              <a:r>
                <a:rPr lang="ru-RU" sz="2400" dirty="0" smtClean="0">
                  <a:solidFill>
                    <a:schemeClr val="bg1"/>
                  </a:solidFill>
                  <a:latin typeface="Arial Black" pitchFamily="34" charset="0"/>
                </a:rPr>
                <a:t>Дмитриевич -</a:t>
              </a:r>
              <a:r>
                <a:rPr lang="ru-RU" sz="2400" i="1" dirty="0" smtClean="0">
                  <a:solidFill>
                    <a:schemeClr val="bg1"/>
                  </a:solidFill>
                  <a:latin typeface="Arial Black" pitchFamily="34" charset="0"/>
                </a:rPr>
                <a:t>гвардии майор, командир 9-го гвардейского Одесского истребительного авиационного полка </a:t>
              </a:r>
              <a:endParaRPr lang="ru-RU" sz="2400" i="1" dirty="0">
                <a:solidFill>
                  <a:schemeClr val="bg1"/>
                </a:solidFill>
                <a:latin typeface="Arial Black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/>
          <p:cNvGrpSpPr/>
          <p:nvPr/>
        </p:nvGrpSpPr>
        <p:grpSpPr>
          <a:xfrm>
            <a:off x="899592" y="980728"/>
            <a:ext cx="7272808" cy="4572000"/>
            <a:chOff x="899592" y="980728"/>
            <a:chExt cx="7272808" cy="4572000"/>
          </a:xfrm>
        </p:grpSpPr>
        <p:pic>
          <p:nvPicPr>
            <p:cNvPr id="3" name="Picture 1" descr="H:\Кл. час к 70летию осв. См. обл\фото\Егоров_Михаил_Алексеевич.jp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899592" y="980728"/>
              <a:ext cx="3057526" cy="4572000"/>
            </a:xfrm>
            <a:prstGeom prst="rect">
              <a:avLst/>
            </a:prstGeom>
            <a:noFill/>
            <a:ln w="19050">
              <a:solidFill>
                <a:schemeClr val="tx2">
                  <a:lumMod val="10000"/>
                </a:schemeClr>
              </a:solidFill>
            </a:ln>
          </p:spPr>
        </p:pic>
        <p:sp>
          <p:nvSpPr>
            <p:cNvPr id="4" name="TextBox 3"/>
            <p:cNvSpPr txBox="1"/>
            <p:nvPr/>
          </p:nvSpPr>
          <p:spPr>
            <a:xfrm>
              <a:off x="4932040" y="2420888"/>
              <a:ext cx="3240360" cy="19389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400" dirty="0" smtClean="0">
                  <a:solidFill>
                    <a:schemeClr val="bg1"/>
                  </a:solidFill>
                  <a:latin typeface="Arial Black" pitchFamily="34" charset="0"/>
                </a:rPr>
                <a:t>Егоров </a:t>
              </a:r>
            </a:p>
            <a:p>
              <a:r>
                <a:rPr lang="ru-RU" sz="2400" dirty="0" smtClean="0">
                  <a:solidFill>
                    <a:schemeClr val="bg1"/>
                  </a:solidFill>
                  <a:latin typeface="Arial Black" pitchFamily="34" charset="0"/>
                </a:rPr>
                <a:t>Михаил</a:t>
              </a:r>
            </a:p>
            <a:p>
              <a:r>
                <a:rPr lang="ru-RU" sz="2400" dirty="0" smtClean="0">
                  <a:solidFill>
                    <a:schemeClr val="bg1"/>
                  </a:solidFill>
                  <a:latin typeface="Arial Black" pitchFamily="34" charset="0"/>
                </a:rPr>
                <a:t>Алексеевич – </a:t>
              </a:r>
              <a:r>
                <a:rPr lang="ru-RU" sz="2400" i="1" dirty="0" smtClean="0">
                  <a:solidFill>
                    <a:schemeClr val="bg1"/>
                  </a:solidFill>
                  <a:latin typeface="Arial Black" pitchFamily="34" charset="0"/>
                </a:rPr>
                <a:t>сержант Красной Армии</a:t>
              </a:r>
              <a:endParaRPr lang="ru-RU" sz="2400" i="1" dirty="0">
                <a:solidFill>
                  <a:schemeClr val="bg1"/>
                </a:solidFill>
                <a:latin typeface="Arial Black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Группа 4"/>
          <p:cNvGrpSpPr/>
          <p:nvPr/>
        </p:nvGrpSpPr>
        <p:grpSpPr>
          <a:xfrm>
            <a:off x="755576" y="620688"/>
            <a:ext cx="7488832" cy="5705475"/>
            <a:chOff x="755576" y="620688"/>
            <a:chExt cx="7488832" cy="5705475"/>
          </a:xfrm>
        </p:grpSpPr>
        <p:pic>
          <p:nvPicPr>
            <p:cNvPr id="6" name="Picture 2" descr="H:\Кл. час к 70летию осв. См. обл\фото\433px-Гришин,_Сергей_Владимирович_(Герой_Советского_Союза).jp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755576" y="620688"/>
              <a:ext cx="4124326" cy="5705475"/>
            </a:xfrm>
            <a:prstGeom prst="rect">
              <a:avLst/>
            </a:prstGeom>
            <a:noFill/>
            <a:ln w="19050">
              <a:solidFill>
                <a:schemeClr val="tx2">
                  <a:lumMod val="10000"/>
                </a:schemeClr>
              </a:solidFill>
            </a:ln>
          </p:spPr>
        </p:pic>
        <p:sp>
          <p:nvSpPr>
            <p:cNvPr id="7" name="TextBox 6"/>
            <p:cNvSpPr txBox="1"/>
            <p:nvPr/>
          </p:nvSpPr>
          <p:spPr>
            <a:xfrm>
              <a:off x="5364088" y="2492896"/>
              <a:ext cx="2880320" cy="26776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400" dirty="0" smtClean="0">
                  <a:solidFill>
                    <a:schemeClr val="bg1"/>
                  </a:solidFill>
                  <a:latin typeface="Arial Black" pitchFamily="34" charset="0"/>
                </a:rPr>
                <a:t>Гришин</a:t>
              </a:r>
            </a:p>
            <a:p>
              <a:r>
                <a:rPr lang="ru-RU" sz="2400" dirty="0" smtClean="0">
                  <a:solidFill>
                    <a:schemeClr val="bg1"/>
                  </a:solidFill>
                  <a:latin typeface="Arial Black" pitchFamily="34" charset="0"/>
                </a:rPr>
                <a:t>Сергей</a:t>
              </a:r>
            </a:p>
            <a:p>
              <a:r>
                <a:rPr lang="ru-RU" sz="2400" dirty="0" smtClean="0">
                  <a:solidFill>
                    <a:schemeClr val="bg1"/>
                  </a:solidFill>
                  <a:latin typeface="Arial Black" pitchFamily="34" charset="0"/>
                </a:rPr>
                <a:t>Владимирович </a:t>
              </a:r>
              <a:r>
                <a:rPr lang="ru-RU" sz="2400" i="1" dirty="0" smtClean="0">
                  <a:solidFill>
                    <a:schemeClr val="bg1"/>
                  </a:solidFill>
                  <a:latin typeface="Arial Black" pitchFamily="34" charset="0"/>
                </a:rPr>
                <a:t>– командир партизанского соединения «Тринадцать».</a:t>
              </a:r>
              <a:endParaRPr lang="ru-RU" sz="2400" i="1" dirty="0">
                <a:solidFill>
                  <a:schemeClr val="bg1"/>
                </a:solidFill>
                <a:latin typeface="Arial Black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/>
          <p:cNvGrpSpPr/>
          <p:nvPr/>
        </p:nvGrpSpPr>
        <p:grpSpPr>
          <a:xfrm>
            <a:off x="683568" y="548680"/>
            <a:ext cx="7272808" cy="5816568"/>
            <a:chOff x="683568" y="548680"/>
            <a:chExt cx="7272808" cy="5816568"/>
          </a:xfrm>
        </p:grpSpPr>
        <p:pic>
          <p:nvPicPr>
            <p:cNvPr id="3" name="Picture 1" descr="H:\Кл. час к 70летию осв. См. обл\фото\П.А.Курочкин.jp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683568" y="548680"/>
              <a:ext cx="3744416" cy="5816568"/>
            </a:xfrm>
            <a:prstGeom prst="rect">
              <a:avLst/>
            </a:prstGeom>
            <a:noFill/>
            <a:ln w="19050">
              <a:solidFill>
                <a:schemeClr val="tx2">
                  <a:lumMod val="10000"/>
                </a:schemeClr>
              </a:solidFill>
            </a:ln>
          </p:spPr>
        </p:pic>
        <p:sp>
          <p:nvSpPr>
            <p:cNvPr id="4" name="TextBox 3"/>
            <p:cNvSpPr txBox="1"/>
            <p:nvPr/>
          </p:nvSpPr>
          <p:spPr>
            <a:xfrm>
              <a:off x="4860032" y="2636912"/>
              <a:ext cx="3096344" cy="19389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400" dirty="0" smtClean="0">
                  <a:solidFill>
                    <a:schemeClr val="bg1"/>
                  </a:solidFill>
                  <a:latin typeface="Arial Black" pitchFamily="34" charset="0"/>
                </a:rPr>
                <a:t>Курочкин</a:t>
              </a:r>
            </a:p>
            <a:p>
              <a:r>
                <a:rPr lang="ru-RU" sz="2400" dirty="0" smtClean="0">
                  <a:solidFill>
                    <a:schemeClr val="bg1"/>
                  </a:solidFill>
                  <a:latin typeface="Arial Black" pitchFamily="34" charset="0"/>
                </a:rPr>
                <a:t>Павел</a:t>
              </a:r>
            </a:p>
            <a:p>
              <a:r>
                <a:rPr lang="ru-RU" sz="2400" dirty="0" smtClean="0">
                  <a:solidFill>
                    <a:schemeClr val="bg1"/>
                  </a:solidFill>
                  <a:latin typeface="Arial Black" pitchFamily="34" charset="0"/>
                </a:rPr>
                <a:t>Алексеевич –</a:t>
              </a:r>
              <a:r>
                <a:rPr lang="ru-RU" sz="2400" i="1" dirty="0" smtClean="0">
                  <a:solidFill>
                    <a:schemeClr val="bg1"/>
                  </a:solidFill>
                  <a:latin typeface="Arial Black" pitchFamily="34" charset="0"/>
                </a:rPr>
                <a:t>генерал армии  с 1959 г.</a:t>
              </a:r>
              <a:endParaRPr lang="ru-RU" sz="2400" i="1" dirty="0">
                <a:solidFill>
                  <a:schemeClr val="bg1"/>
                </a:solidFill>
                <a:latin typeface="Arial Black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/>
          <p:cNvGrpSpPr/>
          <p:nvPr/>
        </p:nvGrpSpPr>
        <p:grpSpPr>
          <a:xfrm>
            <a:off x="1043608" y="908720"/>
            <a:ext cx="7704856" cy="5007829"/>
            <a:chOff x="1043608" y="908720"/>
            <a:chExt cx="7704856" cy="5007829"/>
          </a:xfrm>
        </p:grpSpPr>
        <p:pic>
          <p:nvPicPr>
            <p:cNvPr id="3" name="Picture 1" descr="H:\Кл. час к 70летию осв. См. обл\фото\1217835.jp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043608" y="908720"/>
              <a:ext cx="3672408" cy="5007829"/>
            </a:xfrm>
            <a:prstGeom prst="rect">
              <a:avLst/>
            </a:prstGeom>
            <a:noFill/>
            <a:ln w="28575">
              <a:solidFill>
                <a:schemeClr val="tx2">
                  <a:lumMod val="10000"/>
                </a:schemeClr>
              </a:solidFill>
            </a:ln>
          </p:spPr>
        </p:pic>
        <p:sp>
          <p:nvSpPr>
            <p:cNvPr id="4" name="TextBox 3"/>
            <p:cNvSpPr txBox="1"/>
            <p:nvPr/>
          </p:nvSpPr>
          <p:spPr>
            <a:xfrm>
              <a:off x="5148064" y="2780928"/>
              <a:ext cx="3600400" cy="19389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400" dirty="0" smtClean="0">
                  <a:solidFill>
                    <a:schemeClr val="bg1"/>
                  </a:solidFill>
                  <a:latin typeface="Arial Black" pitchFamily="34" charset="0"/>
                </a:rPr>
                <a:t>Гришин</a:t>
              </a:r>
            </a:p>
            <a:p>
              <a:r>
                <a:rPr lang="ru-RU" sz="2400" dirty="0" smtClean="0">
                  <a:solidFill>
                    <a:schemeClr val="bg1"/>
                  </a:solidFill>
                  <a:latin typeface="Arial Black" pitchFamily="34" charset="0"/>
                </a:rPr>
                <a:t>Иван</a:t>
              </a:r>
            </a:p>
            <a:p>
              <a:r>
                <a:rPr lang="ru-RU" sz="2400" dirty="0" smtClean="0">
                  <a:solidFill>
                    <a:schemeClr val="bg1"/>
                  </a:solidFill>
                  <a:latin typeface="Arial Black" pitchFamily="34" charset="0"/>
                </a:rPr>
                <a:t>Тихонович –</a:t>
              </a:r>
              <a:r>
                <a:rPr lang="ru-RU" sz="2400" i="1" dirty="0" smtClean="0">
                  <a:solidFill>
                    <a:schemeClr val="bg1"/>
                  </a:solidFill>
                  <a:latin typeface="Arial Black" pitchFamily="34" charset="0"/>
                </a:rPr>
                <a:t>командующий </a:t>
              </a:r>
            </a:p>
            <a:p>
              <a:r>
                <a:rPr lang="ru-RU" sz="2400" i="1" dirty="0" smtClean="0">
                  <a:solidFill>
                    <a:schemeClr val="bg1"/>
                  </a:solidFill>
                  <a:latin typeface="Arial Black" pitchFamily="34" charset="0"/>
                </a:rPr>
                <a:t>49-ой армии.</a:t>
              </a:r>
              <a:endParaRPr lang="ru-RU" sz="2400" i="1" dirty="0">
                <a:solidFill>
                  <a:schemeClr val="bg1"/>
                </a:solidFill>
                <a:latin typeface="Arial Black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/>
          <p:cNvGrpSpPr/>
          <p:nvPr/>
        </p:nvGrpSpPr>
        <p:grpSpPr>
          <a:xfrm>
            <a:off x="611560" y="620688"/>
            <a:ext cx="7920880" cy="5328592"/>
            <a:chOff x="611560" y="620688"/>
            <a:chExt cx="7920880" cy="5328592"/>
          </a:xfrm>
        </p:grpSpPr>
        <p:pic>
          <p:nvPicPr>
            <p:cNvPr id="3" name="Picture 2" descr="H:\Кл. час к 70летию осв. См. обл\фото\О.А.Лосик.jp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611560" y="620688"/>
              <a:ext cx="4063146" cy="5328592"/>
            </a:xfrm>
            <a:prstGeom prst="rect">
              <a:avLst/>
            </a:prstGeom>
            <a:noFill/>
            <a:ln w="19050">
              <a:solidFill>
                <a:schemeClr val="tx2">
                  <a:lumMod val="10000"/>
                </a:schemeClr>
              </a:solidFill>
            </a:ln>
          </p:spPr>
        </p:pic>
        <p:sp>
          <p:nvSpPr>
            <p:cNvPr id="4" name="TextBox 3"/>
            <p:cNvSpPr txBox="1"/>
            <p:nvPr/>
          </p:nvSpPr>
          <p:spPr>
            <a:xfrm>
              <a:off x="5004048" y="2420888"/>
              <a:ext cx="3528392" cy="23083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400" dirty="0" err="1" smtClean="0">
                  <a:solidFill>
                    <a:schemeClr val="bg1"/>
                  </a:solidFill>
                  <a:latin typeface="Arial Black" pitchFamily="34" charset="0"/>
                </a:rPr>
                <a:t>Лосик</a:t>
              </a:r>
              <a:endParaRPr lang="ru-RU" sz="2400" dirty="0" smtClean="0">
                <a:solidFill>
                  <a:schemeClr val="bg1"/>
                </a:solidFill>
                <a:latin typeface="Arial Black" pitchFamily="34" charset="0"/>
              </a:endParaRPr>
            </a:p>
            <a:p>
              <a:r>
                <a:rPr lang="ru-RU" sz="2400" dirty="0" smtClean="0">
                  <a:solidFill>
                    <a:schemeClr val="bg1"/>
                  </a:solidFill>
                  <a:latin typeface="Arial Black" pitchFamily="34" charset="0"/>
                </a:rPr>
                <a:t>Олег </a:t>
              </a:r>
            </a:p>
            <a:p>
              <a:r>
                <a:rPr lang="ru-RU" sz="2400" dirty="0" smtClean="0">
                  <a:solidFill>
                    <a:schemeClr val="bg1"/>
                  </a:solidFill>
                  <a:latin typeface="Arial Black" pitchFamily="34" charset="0"/>
                </a:rPr>
                <a:t>Александрович –</a:t>
              </a:r>
              <a:r>
                <a:rPr lang="ru-RU" sz="2400" i="1" dirty="0" smtClean="0">
                  <a:solidFill>
                    <a:schemeClr val="bg1"/>
                  </a:solidFill>
                  <a:latin typeface="Arial Black" pitchFamily="34" charset="0"/>
                </a:rPr>
                <a:t>маршал </a:t>
              </a:r>
              <a:r>
                <a:rPr lang="ru-RU" sz="2400" i="1" dirty="0" err="1" smtClean="0">
                  <a:solidFill>
                    <a:schemeClr val="bg1"/>
                  </a:solidFill>
                  <a:latin typeface="Arial Black" pitchFamily="34" charset="0"/>
                </a:rPr>
                <a:t>бронтанковых</a:t>
              </a:r>
              <a:r>
                <a:rPr lang="ru-RU" sz="2400" i="1" dirty="0" smtClean="0">
                  <a:solidFill>
                    <a:schemeClr val="bg1"/>
                  </a:solidFill>
                  <a:latin typeface="Arial Black" pitchFamily="34" charset="0"/>
                </a:rPr>
                <a:t> войск  с 1975 г.</a:t>
              </a:r>
              <a:endParaRPr lang="ru-RU" sz="2400" i="1" dirty="0">
                <a:solidFill>
                  <a:schemeClr val="bg1"/>
                </a:solidFill>
                <a:latin typeface="Arial Black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/>
          <p:cNvGrpSpPr/>
          <p:nvPr/>
        </p:nvGrpSpPr>
        <p:grpSpPr>
          <a:xfrm>
            <a:off x="611560" y="620688"/>
            <a:ext cx="8208912" cy="5718249"/>
            <a:chOff x="611560" y="620688"/>
            <a:chExt cx="8208912" cy="5718249"/>
          </a:xfrm>
        </p:grpSpPr>
        <p:pic>
          <p:nvPicPr>
            <p:cNvPr id="3" name="Picture 2" descr="H:\Кл. час к 70летию осв. См. обл\Сидорова Дарья\IMG_0006.JP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5076056" y="620688"/>
              <a:ext cx="3726201" cy="4968552"/>
            </a:xfrm>
            <a:prstGeom prst="rect">
              <a:avLst/>
            </a:prstGeom>
            <a:noFill/>
            <a:ln w="19050">
              <a:solidFill>
                <a:schemeClr val="tx2">
                  <a:lumMod val="10000"/>
                </a:schemeClr>
              </a:solidFill>
            </a:ln>
          </p:spPr>
        </p:pic>
        <p:pic>
          <p:nvPicPr>
            <p:cNvPr id="4" name="Picture 2" descr="H:\Кл. час к 70летию осв. См. обл\Сидорова Дарья\IMG_0008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611560" y="620688"/>
              <a:ext cx="3744416" cy="4992839"/>
            </a:xfrm>
            <a:prstGeom prst="rect">
              <a:avLst/>
            </a:prstGeom>
            <a:noFill/>
            <a:ln w="19050">
              <a:solidFill>
                <a:schemeClr val="tx2">
                  <a:lumMod val="10000"/>
                </a:schemeClr>
              </a:solidFill>
            </a:ln>
          </p:spPr>
        </p:pic>
        <p:sp>
          <p:nvSpPr>
            <p:cNvPr id="5" name="TextBox 4"/>
            <p:cNvSpPr txBox="1"/>
            <p:nvPr/>
          </p:nvSpPr>
          <p:spPr>
            <a:xfrm>
              <a:off x="683568" y="5877272"/>
              <a:ext cx="813690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400" b="1" dirty="0" smtClean="0">
                  <a:solidFill>
                    <a:schemeClr val="bg1"/>
                  </a:solidFill>
                </a:rPr>
                <a:t>Логинов Владимир Николаевич</a:t>
              </a:r>
              <a:endParaRPr lang="ru-RU" sz="2400" b="1" dirty="0">
                <a:solidFill>
                  <a:schemeClr val="bg1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/>
          <p:cNvGrpSpPr/>
          <p:nvPr/>
        </p:nvGrpSpPr>
        <p:grpSpPr>
          <a:xfrm>
            <a:off x="467544" y="620688"/>
            <a:ext cx="8298689" cy="5862265"/>
            <a:chOff x="467544" y="620688"/>
            <a:chExt cx="8298689" cy="5862265"/>
          </a:xfrm>
        </p:grpSpPr>
        <p:pic>
          <p:nvPicPr>
            <p:cNvPr id="3" name="Picture 2" descr="H:\Кл. час к 70летию осв. См. обл\Сидорова Дарья\IMG_0060.JP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467544" y="620689"/>
              <a:ext cx="3649435" cy="5112568"/>
            </a:xfrm>
            <a:prstGeom prst="rect">
              <a:avLst/>
            </a:prstGeom>
            <a:noFill/>
            <a:ln w="19050">
              <a:solidFill>
                <a:schemeClr val="tx2">
                  <a:lumMod val="10000"/>
                </a:schemeClr>
              </a:solidFill>
            </a:ln>
          </p:spPr>
        </p:pic>
        <p:pic>
          <p:nvPicPr>
            <p:cNvPr id="4" name="Picture 3" descr="H:\Кл. час к 70летию осв. См. обл\Сидорова Дарья\IMG_0073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932027" y="620688"/>
              <a:ext cx="3834206" cy="5112568"/>
            </a:xfrm>
            <a:prstGeom prst="rect">
              <a:avLst/>
            </a:prstGeom>
            <a:noFill/>
            <a:ln w="19050">
              <a:solidFill>
                <a:schemeClr val="tx2">
                  <a:lumMod val="10000"/>
                </a:schemeClr>
              </a:solidFill>
            </a:ln>
          </p:spPr>
        </p:pic>
        <p:sp>
          <p:nvSpPr>
            <p:cNvPr id="5" name="TextBox 4"/>
            <p:cNvSpPr txBox="1"/>
            <p:nvPr/>
          </p:nvSpPr>
          <p:spPr>
            <a:xfrm>
              <a:off x="899592" y="6021288"/>
              <a:ext cx="676875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400" b="1" dirty="0" smtClean="0">
                  <a:solidFill>
                    <a:schemeClr val="bg1"/>
                  </a:solidFill>
                </a:rPr>
                <a:t>Логинова Мария Николаевна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/>
          <p:cNvGrpSpPr/>
          <p:nvPr/>
        </p:nvGrpSpPr>
        <p:grpSpPr>
          <a:xfrm>
            <a:off x="323528" y="404664"/>
            <a:ext cx="8604691" cy="5544616"/>
            <a:chOff x="323528" y="404664"/>
            <a:chExt cx="8604691" cy="5544616"/>
          </a:xfrm>
        </p:grpSpPr>
        <p:pic>
          <p:nvPicPr>
            <p:cNvPr id="3" name="Picture 3" descr="H:\Кл. час к 70летию осв. См. обл\Сидорова Дарья\IMG_0065.JPG"/>
            <p:cNvPicPr>
              <a:picLocks noChangeAspect="1" noChangeArrowheads="1"/>
            </p:cNvPicPr>
            <p:nvPr/>
          </p:nvPicPr>
          <p:blipFill>
            <a:blip r:embed="rId2" cstate="print"/>
            <a:stretch>
              <a:fillRect/>
            </a:stretch>
          </p:blipFill>
          <p:spPr bwMode="auto">
            <a:xfrm>
              <a:off x="323528" y="404664"/>
              <a:ext cx="4158462" cy="5544616"/>
            </a:xfrm>
            <a:prstGeom prst="rect">
              <a:avLst/>
            </a:prstGeom>
            <a:noFill/>
            <a:ln w="19050">
              <a:solidFill>
                <a:schemeClr val="tx2">
                  <a:lumMod val="10000"/>
                </a:schemeClr>
              </a:solidFill>
            </a:ln>
          </p:spPr>
        </p:pic>
        <p:pic>
          <p:nvPicPr>
            <p:cNvPr id="4" name="Picture 4" descr="H:\Кл. час к 70летию осв. См. обл\Сидорова Дарья\IMG_0062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769995" y="404664"/>
              <a:ext cx="4158224" cy="5544616"/>
            </a:xfrm>
            <a:prstGeom prst="rect">
              <a:avLst/>
            </a:prstGeom>
            <a:noFill/>
            <a:ln w="19050">
              <a:solidFill>
                <a:schemeClr val="tx2">
                  <a:lumMod val="10000"/>
                </a:schemeClr>
              </a:solidFill>
            </a:ln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/>
          <p:cNvGrpSpPr/>
          <p:nvPr/>
        </p:nvGrpSpPr>
        <p:grpSpPr>
          <a:xfrm>
            <a:off x="971600" y="548680"/>
            <a:ext cx="7415995" cy="5553908"/>
            <a:chOff x="971600" y="548680"/>
            <a:chExt cx="7415995" cy="5553908"/>
          </a:xfrm>
        </p:grpSpPr>
        <p:sp>
          <p:nvSpPr>
            <p:cNvPr id="3" name="TextBox 2"/>
            <p:cNvSpPr txBox="1"/>
            <p:nvPr/>
          </p:nvSpPr>
          <p:spPr>
            <a:xfrm>
              <a:off x="1619672" y="5733256"/>
              <a:ext cx="57606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b="1" dirty="0" smtClean="0">
                  <a:solidFill>
                    <a:schemeClr val="bg1"/>
                  </a:solidFill>
                </a:rPr>
                <a:t>Советские военнопленные в Вязьме, 1941 год.</a:t>
              </a:r>
              <a:endParaRPr lang="ru-RU" b="1" dirty="0">
                <a:solidFill>
                  <a:schemeClr val="bg1"/>
                </a:solidFill>
              </a:endParaRPr>
            </a:p>
          </p:txBody>
        </p:sp>
        <p:pic>
          <p:nvPicPr>
            <p:cNvPr id="4" name="Picture 2" descr="http://vseokladax.ucoz.ru/_fr/0/2962709.jp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971600" y="548680"/>
              <a:ext cx="7415995" cy="5040560"/>
            </a:xfrm>
            <a:prstGeom prst="rect">
              <a:avLst/>
            </a:prstGeom>
            <a:noFill/>
            <a:ln w="19050">
              <a:solidFill>
                <a:schemeClr val="tx2">
                  <a:lumMod val="10000"/>
                </a:schemeClr>
              </a:solidFill>
            </a:ln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:\Кл. час к 70летию осв. См. обл\Сидорова Дарья\IMG_005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600" y="692696"/>
            <a:ext cx="7452320" cy="5588921"/>
          </a:xfrm>
          <a:prstGeom prst="rect">
            <a:avLst/>
          </a:prstGeom>
          <a:noFill/>
          <a:ln w="19050">
            <a:solidFill>
              <a:schemeClr val="tx2">
                <a:lumMod val="10000"/>
              </a:schemeClr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:\Кл. час к 70летию осв. См. обл\Сидорова Дарья\IMG_006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600" y="764704"/>
            <a:ext cx="7585276" cy="5688632"/>
          </a:xfrm>
          <a:prstGeom prst="rect">
            <a:avLst/>
          </a:prstGeom>
          <a:noFill/>
          <a:ln w="19050">
            <a:solidFill>
              <a:schemeClr val="tx2">
                <a:lumMod val="10000"/>
              </a:schemeClr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:\Кл. час к 70летию осв. См. обл\Сидорова Дарья\IMG_003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8" y="692696"/>
            <a:ext cx="7393244" cy="5544616"/>
          </a:xfrm>
          <a:prstGeom prst="rect">
            <a:avLst/>
          </a:prstGeom>
          <a:noFill/>
          <a:ln w="19050">
            <a:solidFill>
              <a:schemeClr val="tx2">
                <a:lumMod val="10000"/>
              </a:schemeClr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:\Кл. час к 70летию осв. См. обл\Сидорова Дарья\IMG_009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9632" y="692696"/>
            <a:ext cx="7105195" cy="532859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:\Кл. час к 70летию осв. См. обл\Сидорова Дарья\IMG_009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620688"/>
            <a:ext cx="7681604" cy="5760874"/>
          </a:xfrm>
          <a:prstGeom prst="rect">
            <a:avLst/>
          </a:prstGeom>
          <a:noFill/>
          <a:ln w="19050">
            <a:solidFill>
              <a:schemeClr val="tx2">
                <a:lumMod val="10000"/>
              </a:schemeClr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H:\Кл. час к 70летию осв. См. обл\Сидорова Дарья\IMG_006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95736" y="332656"/>
            <a:ext cx="4680520" cy="6241050"/>
          </a:xfrm>
          <a:prstGeom prst="rect">
            <a:avLst/>
          </a:prstGeom>
          <a:noFill/>
          <a:ln w="19050">
            <a:solidFill>
              <a:schemeClr val="tx2">
                <a:lumMod val="10000"/>
              </a:schemeClr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:\Кл. час к 70летию осв. См. обл\Сидорова Дарья\IMG_007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476672"/>
            <a:ext cx="8161374" cy="6120680"/>
          </a:xfrm>
          <a:prstGeom prst="rect">
            <a:avLst/>
          </a:prstGeom>
          <a:noFill/>
          <a:ln w="19050">
            <a:solidFill>
              <a:schemeClr val="tx2">
                <a:lumMod val="10000"/>
              </a:schemeClr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:\Кл. час к 70летию осв. См. обл\Сидорова Дарья\IMG_007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79712" y="332656"/>
            <a:ext cx="4752527" cy="6337064"/>
          </a:xfrm>
          <a:prstGeom prst="rect">
            <a:avLst/>
          </a:prstGeom>
          <a:noFill/>
          <a:ln w="19050">
            <a:solidFill>
              <a:schemeClr val="tx2">
                <a:lumMod val="10000"/>
              </a:schemeClr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:\Кл. час к 70летию осв. См. обл\Сидорова Дарья\IMG_002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620687"/>
            <a:ext cx="7632848" cy="5724309"/>
          </a:xfrm>
          <a:prstGeom prst="rect">
            <a:avLst/>
          </a:prstGeom>
          <a:noFill/>
          <a:ln w="19050">
            <a:solidFill>
              <a:schemeClr val="tx2">
                <a:lumMod val="10000"/>
              </a:schemeClr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:\Кл. час к 70летию осв. См. обл\Сидорова Дарья\IMG_002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1519" y="548680"/>
            <a:ext cx="7585275" cy="5688632"/>
          </a:xfrm>
          <a:prstGeom prst="rect">
            <a:avLst/>
          </a:prstGeom>
          <a:noFill/>
          <a:ln w="19050">
            <a:solidFill>
              <a:schemeClr val="tx2">
                <a:lumMod val="10000"/>
              </a:schemeClr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Группа 4"/>
          <p:cNvGrpSpPr/>
          <p:nvPr/>
        </p:nvGrpSpPr>
        <p:grpSpPr>
          <a:xfrm>
            <a:off x="1619672" y="620688"/>
            <a:ext cx="6552728" cy="5337884"/>
            <a:chOff x="1547664" y="692696"/>
            <a:chExt cx="6552728" cy="5337884"/>
          </a:xfrm>
        </p:grpSpPr>
        <p:pic>
          <p:nvPicPr>
            <p:cNvPr id="6" name="Picture 1" descr="I:\Кл. час к 70летию осв. См. обл\Алина\d139d5a2ec0d909adcd5c4ae8651.jp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547664" y="692696"/>
              <a:ext cx="6432715" cy="4824536"/>
            </a:xfrm>
            <a:prstGeom prst="rect">
              <a:avLst/>
            </a:prstGeom>
            <a:noFill/>
            <a:ln w="19050">
              <a:solidFill>
                <a:schemeClr val="tx2">
                  <a:lumMod val="10000"/>
                </a:schemeClr>
              </a:solidFill>
            </a:ln>
          </p:spPr>
        </p:pic>
        <p:sp>
          <p:nvSpPr>
            <p:cNvPr id="7" name="TextBox 6"/>
            <p:cNvSpPr txBox="1"/>
            <p:nvPr/>
          </p:nvSpPr>
          <p:spPr>
            <a:xfrm>
              <a:off x="1619672" y="5661248"/>
              <a:ext cx="648072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b="1" dirty="0" smtClean="0">
                  <a:solidFill>
                    <a:schemeClr val="bg1"/>
                  </a:solidFill>
                </a:rPr>
                <a:t>Наступление наших. Сражение в рукопашную.</a:t>
              </a:r>
              <a:endParaRPr lang="ru-RU" b="1" dirty="0">
                <a:solidFill>
                  <a:schemeClr val="bg1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H:\Кл. час к 70летию осв. См. обл\Сидорова Дарья\IMG_003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476672"/>
            <a:ext cx="7777308" cy="5832648"/>
          </a:xfrm>
          <a:prstGeom prst="rect">
            <a:avLst/>
          </a:prstGeom>
          <a:noFill/>
          <a:ln w="19050">
            <a:solidFill>
              <a:schemeClr val="tx2">
                <a:lumMod val="10000"/>
              </a:schemeClr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:\Кл. час к 70летию осв. См. обл\Сидорова Дарья\IMG_001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620688"/>
            <a:ext cx="7777308" cy="5832648"/>
          </a:xfrm>
          <a:prstGeom prst="rect">
            <a:avLst/>
          </a:prstGeom>
          <a:noFill/>
          <a:ln w="19050">
            <a:solidFill>
              <a:schemeClr val="tx2">
                <a:lumMod val="10000"/>
              </a:schemeClr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:\Кл. час к 70летию осв. См. обл\Сидорова Дарья\IMG_001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55776" y="332656"/>
            <a:ext cx="4590235" cy="6120664"/>
          </a:xfrm>
          <a:prstGeom prst="rect">
            <a:avLst/>
          </a:prstGeom>
          <a:noFill/>
          <a:ln w="19050">
            <a:solidFill>
              <a:schemeClr val="tx2">
                <a:lumMod val="10000"/>
              </a:schemeClr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Группа 4"/>
          <p:cNvGrpSpPr/>
          <p:nvPr/>
        </p:nvGrpSpPr>
        <p:grpSpPr>
          <a:xfrm>
            <a:off x="971600" y="620688"/>
            <a:ext cx="7776864" cy="5344171"/>
            <a:chOff x="971600" y="620688"/>
            <a:chExt cx="7776864" cy="5344171"/>
          </a:xfrm>
        </p:grpSpPr>
        <p:pic>
          <p:nvPicPr>
            <p:cNvPr id="6" name="Picture 2" descr="I:\Кл. час к 70летию осв. См. обл\Дима, Егор\Scan_20131130_134913 - копия - копия - копия.jp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043608" y="692696"/>
              <a:ext cx="4176464" cy="5272163"/>
            </a:xfrm>
            <a:prstGeom prst="rect">
              <a:avLst/>
            </a:prstGeom>
            <a:noFill/>
          </p:spPr>
        </p:pic>
        <p:sp>
          <p:nvSpPr>
            <p:cNvPr id="7" name="TextBox 6"/>
            <p:cNvSpPr txBox="1"/>
            <p:nvPr/>
          </p:nvSpPr>
          <p:spPr>
            <a:xfrm>
              <a:off x="5580112" y="2348880"/>
              <a:ext cx="3168352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400" b="1" dirty="0" smtClean="0">
                  <a:solidFill>
                    <a:schemeClr val="bg1"/>
                  </a:solidFill>
                </a:rPr>
                <a:t>Коржаков </a:t>
              </a:r>
            </a:p>
            <a:p>
              <a:pPr algn="ctr"/>
              <a:r>
                <a:rPr lang="ru-RU" sz="2400" b="1" dirty="0" smtClean="0">
                  <a:solidFill>
                    <a:schemeClr val="bg1"/>
                  </a:solidFill>
                </a:rPr>
                <a:t>Роман Терентьевич</a:t>
              </a:r>
              <a:endParaRPr lang="ru-RU" sz="2400" b="1" dirty="0">
                <a:solidFill>
                  <a:schemeClr val="bg1"/>
                </a:solidFill>
              </a:endParaRPr>
            </a:p>
          </p:txBody>
        </p:sp>
        <p:grpSp>
          <p:nvGrpSpPr>
            <p:cNvPr id="8" name="Группа 5"/>
            <p:cNvGrpSpPr/>
            <p:nvPr/>
          </p:nvGrpSpPr>
          <p:grpSpPr>
            <a:xfrm>
              <a:off x="971600" y="620688"/>
              <a:ext cx="7704856" cy="5272163"/>
              <a:chOff x="971600" y="620688"/>
              <a:chExt cx="7704856" cy="5272163"/>
            </a:xfrm>
          </p:grpSpPr>
          <p:pic>
            <p:nvPicPr>
              <p:cNvPr id="9" name="Picture 2" descr="I:\Кл. час к 70летию осв. См. обл\Дима, Егор\Scan_20131130_134913 - копия - копия - копия.jpg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>
                <a:off x="971600" y="620688"/>
                <a:ext cx="4176464" cy="5272163"/>
              </a:xfrm>
              <a:prstGeom prst="rect">
                <a:avLst/>
              </a:prstGeom>
              <a:noFill/>
              <a:ln w="19050">
                <a:solidFill>
                  <a:schemeClr val="tx2">
                    <a:lumMod val="10000"/>
                  </a:schemeClr>
                </a:solidFill>
              </a:ln>
            </p:spPr>
          </p:pic>
          <p:sp>
            <p:nvSpPr>
              <p:cNvPr id="10" name="TextBox 4"/>
              <p:cNvSpPr txBox="1"/>
              <p:nvPr/>
            </p:nvSpPr>
            <p:spPr>
              <a:xfrm>
                <a:off x="5508104" y="2276872"/>
                <a:ext cx="3168352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endParaRPr lang="ru-RU" sz="2400" b="1" dirty="0"/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I:\Кл. час к 70летию осв. См. обл\Дима, Егор\Scan_20131130_134913 - копия - копия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19300" y="1484784"/>
            <a:ext cx="5705400" cy="3888432"/>
          </a:xfrm>
          <a:prstGeom prst="rect">
            <a:avLst/>
          </a:prstGeom>
          <a:noFill/>
          <a:ln w="19050">
            <a:solidFill>
              <a:schemeClr val="tx2">
                <a:lumMod val="10000"/>
              </a:schemeClr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I:\Кл. час к 70летию осв. См. обл\Дима, Егор\Scan_20131130_134913 - копия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99792" y="609201"/>
            <a:ext cx="3888432" cy="5856503"/>
          </a:xfrm>
          <a:prstGeom prst="rect">
            <a:avLst/>
          </a:prstGeom>
          <a:noFill/>
          <a:ln w="19050">
            <a:solidFill>
              <a:schemeClr val="tx2">
                <a:lumMod val="10000"/>
              </a:schemeClr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I:\Кл. час к 70летию осв. См. обл\Дима, Егор\МЕДАЛИ\IMG_110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908720"/>
            <a:ext cx="8409270" cy="4734107"/>
          </a:xfrm>
          <a:prstGeom prst="rect">
            <a:avLst/>
          </a:prstGeom>
          <a:noFill/>
          <a:ln w="19050">
            <a:solidFill>
              <a:schemeClr val="tx2">
                <a:lumMod val="10000"/>
              </a:schemeClr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/>
          <p:cNvGrpSpPr/>
          <p:nvPr/>
        </p:nvGrpSpPr>
        <p:grpSpPr>
          <a:xfrm>
            <a:off x="251520" y="404664"/>
            <a:ext cx="8411120" cy="5603452"/>
            <a:chOff x="251520" y="404664"/>
            <a:chExt cx="8411120" cy="5603452"/>
          </a:xfrm>
        </p:grpSpPr>
        <p:pic>
          <p:nvPicPr>
            <p:cNvPr id="3" name="Picture 2" descr="I:\Кл. час к 70летию осв. См. обл\Дима, Егор\МЕДАЛИ\IMG_1096.JP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51520" y="1628800"/>
              <a:ext cx="4783671" cy="2861899"/>
            </a:xfrm>
            <a:prstGeom prst="rect">
              <a:avLst/>
            </a:prstGeom>
            <a:noFill/>
            <a:ln w="19050">
              <a:solidFill>
                <a:schemeClr val="tx2">
                  <a:lumMod val="10000"/>
                </a:schemeClr>
              </a:solidFill>
            </a:ln>
          </p:spPr>
        </p:pic>
        <p:pic>
          <p:nvPicPr>
            <p:cNvPr id="4" name="Picture 3" descr="I:\Кл. час к 70летию осв. См. обл\Дима, Егор\МЕДАЛИ\IMG_1101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5508104" y="404664"/>
              <a:ext cx="3154536" cy="5603452"/>
            </a:xfrm>
            <a:prstGeom prst="rect">
              <a:avLst/>
            </a:prstGeom>
            <a:noFill/>
            <a:ln w="19050">
              <a:solidFill>
                <a:schemeClr val="tx2">
                  <a:lumMod val="10000"/>
                </a:schemeClr>
              </a:solidFill>
            </a:ln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I:\Кл. час к 70летию осв. См. обл\Дима, Егор\Scan_20131130_13491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03648" y="476672"/>
            <a:ext cx="3528392" cy="5905538"/>
          </a:xfrm>
          <a:prstGeom prst="rect">
            <a:avLst/>
          </a:prstGeom>
          <a:noFill/>
          <a:ln w="19050">
            <a:solidFill>
              <a:schemeClr val="tx2">
                <a:lumMod val="10000"/>
              </a:schemeClr>
            </a:solidFill>
          </a:ln>
        </p:spPr>
      </p:pic>
      <p:sp>
        <p:nvSpPr>
          <p:cNvPr id="4" name="TextBox 3"/>
          <p:cNvSpPr txBox="1"/>
          <p:nvPr/>
        </p:nvSpPr>
        <p:spPr>
          <a:xfrm>
            <a:off x="5220072" y="2492896"/>
            <a:ext cx="345638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</a:rPr>
              <a:t>Ковалев </a:t>
            </a:r>
          </a:p>
          <a:p>
            <a:pPr algn="ctr"/>
            <a:r>
              <a:rPr lang="ru-RU" sz="2400" b="1" dirty="0" smtClean="0">
                <a:solidFill>
                  <a:schemeClr val="bg1"/>
                </a:solidFill>
              </a:rPr>
              <a:t>Иван </a:t>
            </a:r>
            <a:r>
              <a:rPr lang="ru-RU" sz="2400" b="1" dirty="0" err="1" smtClean="0">
                <a:solidFill>
                  <a:schemeClr val="bg1"/>
                </a:solidFill>
              </a:rPr>
              <a:t>Хрисанович</a:t>
            </a:r>
            <a:endParaRPr lang="ru-RU" sz="24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Fora8\Desktop\0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4499992" y="3231654"/>
            <a:ext cx="4320480" cy="17235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000" b="1" dirty="0" smtClean="0"/>
              <a:t/>
            </a:r>
            <a:br>
              <a:rPr lang="ru-RU" sz="2000" b="1" dirty="0" smtClean="0"/>
            </a:b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200" dirty="0" smtClean="0"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200" dirty="0" smtClean="0"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Горизонтальный свиток 3"/>
          <p:cNvSpPr/>
          <p:nvPr/>
        </p:nvSpPr>
        <p:spPr>
          <a:xfrm>
            <a:off x="4211960" y="1988840"/>
            <a:ext cx="2808312" cy="1800200"/>
          </a:xfrm>
          <a:prstGeom prst="horizontalScroll">
            <a:avLst/>
          </a:prstGeom>
          <a:ln w="38100">
            <a:solidFill>
              <a:schemeClr val="tx2">
                <a:lumMod val="1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  <a:latin typeface="Calibri" pitchFamily="34" charset="0"/>
              </a:rPr>
              <a:t>«Ты помни»</a:t>
            </a:r>
          </a:p>
          <a:p>
            <a:pPr algn="ctr"/>
            <a:r>
              <a:rPr lang="ru-RU" sz="2400" b="1" dirty="0" smtClean="0">
                <a:solidFill>
                  <a:schemeClr val="bg1"/>
                </a:solidFill>
                <a:latin typeface="Calibri" pitchFamily="34" charset="0"/>
              </a:rPr>
              <a:t>(</a:t>
            </a:r>
            <a:r>
              <a:rPr lang="ru-RU" sz="2400" b="1" dirty="0" smtClean="0">
                <a:solidFill>
                  <a:schemeClr val="bg1"/>
                </a:solidFill>
                <a:latin typeface="Calibri" pitchFamily="34" charset="0"/>
                <a:hlinkClick r:id="rId3" action="ppaction://hlinkfile"/>
              </a:rPr>
              <a:t>песня (минус</a:t>
            </a:r>
            <a:r>
              <a:rPr lang="ru-RU" sz="2400" b="1" dirty="0" smtClean="0">
                <a:solidFill>
                  <a:schemeClr val="bg1"/>
                </a:solidFill>
                <a:latin typeface="Calibri" pitchFamily="34" charset="0"/>
              </a:rPr>
              <a:t>))</a:t>
            </a:r>
          </a:p>
          <a:p>
            <a:pPr algn="ctr"/>
            <a:r>
              <a:rPr lang="ru-RU" sz="2400" b="1" dirty="0" smtClean="0">
                <a:solidFill>
                  <a:schemeClr val="bg1"/>
                </a:solidFill>
                <a:latin typeface="Calibri" pitchFamily="34" charset="0"/>
              </a:rPr>
              <a:t>(</a:t>
            </a:r>
            <a:r>
              <a:rPr lang="ru-RU" sz="2400" b="1" dirty="0" smtClean="0">
                <a:solidFill>
                  <a:schemeClr val="bg1"/>
                </a:solidFill>
                <a:latin typeface="Calibri" pitchFamily="34" charset="0"/>
                <a:hlinkClick r:id="rId4" action="ppaction://hlinkfile"/>
              </a:rPr>
              <a:t>плюс</a:t>
            </a:r>
            <a:r>
              <a:rPr lang="ru-RU" sz="2400" b="1" dirty="0" smtClean="0">
                <a:solidFill>
                  <a:schemeClr val="bg1"/>
                </a:solidFill>
                <a:latin typeface="Calibri" pitchFamily="34" charset="0"/>
              </a:rPr>
              <a:t>)</a:t>
            </a:r>
            <a:endParaRPr lang="ru-RU" sz="2400" b="1" dirty="0">
              <a:solidFill>
                <a:schemeClr val="bg1"/>
              </a:solidFill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vseokladax.ucoz.ru/_fr/0/639758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2866" y="764705"/>
            <a:ext cx="8396692" cy="4752528"/>
          </a:xfrm>
          <a:prstGeom prst="rect">
            <a:avLst/>
          </a:prstGeom>
          <a:noFill/>
          <a:ln w="19050">
            <a:solidFill>
              <a:schemeClr val="tx2">
                <a:lumMod val="10000"/>
              </a:schemeClr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Technic</Template>
  <TotalTime>283</TotalTime>
  <Words>728</Words>
  <Application>Microsoft Office PowerPoint</Application>
  <PresentationFormat>Экран (4:3)</PresentationFormat>
  <Paragraphs>135</Paragraphs>
  <Slides>89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89</vt:i4>
      </vt:variant>
    </vt:vector>
  </HeadingPairs>
  <TitlesOfParts>
    <vt:vector size="90" baseType="lpstr">
      <vt:lpstr>Бумажная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  <vt:lpstr>Слайд 41</vt:lpstr>
      <vt:lpstr>Слайд 42</vt:lpstr>
      <vt:lpstr>Слайд 43</vt:lpstr>
      <vt:lpstr>Слайд 44</vt:lpstr>
      <vt:lpstr>Слайд 45</vt:lpstr>
      <vt:lpstr>Слайд 46</vt:lpstr>
      <vt:lpstr>Слайд 47</vt:lpstr>
      <vt:lpstr>Слайд 48</vt:lpstr>
      <vt:lpstr>Слайд 49</vt:lpstr>
      <vt:lpstr>Слайд 50</vt:lpstr>
      <vt:lpstr>Слайд 51</vt:lpstr>
      <vt:lpstr>Слайд 52</vt:lpstr>
      <vt:lpstr>Слайд 53</vt:lpstr>
      <vt:lpstr>Слайд 54</vt:lpstr>
      <vt:lpstr>Слайд 55</vt:lpstr>
      <vt:lpstr>Слайд 56</vt:lpstr>
      <vt:lpstr>Слайд 57</vt:lpstr>
      <vt:lpstr>Слайд 58</vt:lpstr>
      <vt:lpstr>Слайд 59</vt:lpstr>
      <vt:lpstr>Слайд 60</vt:lpstr>
      <vt:lpstr>Слайд 61</vt:lpstr>
      <vt:lpstr>Слайд 62</vt:lpstr>
      <vt:lpstr>Слайд 63</vt:lpstr>
      <vt:lpstr>Слайд 64</vt:lpstr>
      <vt:lpstr>Слайд 65</vt:lpstr>
      <vt:lpstr>Слайд 66</vt:lpstr>
      <vt:lpstr>Слайд 67</vt:lpstr>
      <vt:lpstr>Слайд 68</vt:lpstr>
      <vt:lpstr>Слайд 69</vt:lpstr>
      <vt:lpstr>Слайд 70</vt:lpstr>
      <vt:lpstr>Слайд 71</vt:lpstr>
      <vt:lpstr>Слайд 72</vt:lpstr>
      <vt:lpstr>Слайд 73</vt:lpstr>
      <vt:lpstr>Слайд 74</vt:lpstr>
      <vt:lpstr>Слайд 75</vt:lpstr>
      <vt:lpstr>Слайд 76</vt:lpstr>
      <vt:lpstr>Слайд 77</vt:lpstr>
      <vt:lpstr>Слайд 78</vt:lpstr>
      <vt:lpstr>Слайд 79</vt:lpstr>
      <vt:lpstr>Слайд 80</vt:lpstr>
      <vt:lpstr>Слайд 81</vt:lpstr>
      <vt:lpstr>Слайд 82</vt:lpstr>
      <vt:lpstr>Слайд 83</vt:lpstr>
      <vt:lpstr>Слайд 84</vt:lpstr>
      <vt:lpstr>Слайд 85</vt:lpstr>
      <vt:lpstr>Слайд 86</vt:lpstr>
      <vt:lpstr>Слайд 87</vt:lpstr>
      <vt:lpstr>Слайд 88</vt:lpstr>
      <vt:lpstr>Слайд 89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Саня</dc:creator>
  <cp:lastModifiedBy>Fora8</cp:lastModifiedBy>
  <cp:revision>62</cp:revision>
  <dcterms:created xsi:type="dcterms:W3CDTF">2013-12-06T17:05:17Z</dcterms:created>
  <dcterms:modified xsi:type="dcterms:W3CDTF">2014-06-25T20:29:24Z</dcterms:modified>
</cp:coreProperties>
</file>