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77" r:id="rId22"/>
    <p:sldId id="278" r:id="rId23"/>
    <p:sldId id="27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320" y="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556792"/>
            <a:ext cx="8964488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   </a:t>
            </a:r>
            <a:r>
              <a:rPr lang="ru-RU" sz="1600" dirty="0" smtClean="0"/>
              <a:t>Муниципальное </a:t>
            </a:r>
            <a:r>
              <a:rPr lang="ru-RU" sz="1600" dirty="0"/>
              <a:t>автономное общеобразовательное учреждение  городского </a:t>
            </a:r>
            <a:r>
              <a:rPr lang="ru-RU" sz="1600" dirty="0" smtClean="0"/>
              <a:t>округа город                   Ирбит </a:t>
            </a:r>
            <a:r>
              <a:rPr lang="ru-RU" sz="1600" dirty="0"/>
              <a:t>свердловской области «средняя общеобразовательная школа №13</a:t>
            </a:r>
            <a:r>
              <a:rPr lang="ru-RU" sz="1600" dirty="0" smtClean="0"/>
              <a:t>»</a:t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Единство </a:t>
            </a:r>
            <a:r>
              <a:rPr lang="ru-RU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хореографии и геометрии</a:t>
            </a:r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38664" y="4113311"/>
            <a:ext cx="3405336" cy="276942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Выполнила: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Юдина Дарья,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учащаяся  10 </a:t>
            </a:r>
            <a:r>
              <a:rPr lang="ru-RU" dirty="0" smtClean="0">
                <a:solidFill>
                  <a:schemeClr val="tx1"/>
                </a:solidFill>
              </a:rPr>
              <a:t>класса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МАОУ «Школа 13»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Ирбит</a:t>
            </a:r>
            <a:endParaRPr lang="ru-RU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659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(фотки)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548680"/>
            <a:ext cx="8229600" cy="4325112"/>
          </a:xfrm>
        </p:spPr>
        <p:txBody>
          <a:bodyPr/>
          <a:lstStyle/>
          <a:p>
            <a:pPr marL="109728" indent="0">
              <a:buNone/>
            </a:pPr>
            <a:r>
              <a:rPr lang="ru-RU" u="sng" dirty="0"/>
              <a:t>Параллельность </a:t>
            </a:r>
            <a:r>
              <a:rPr lang="ru-RU" u="sng" dirty="0" smtClean="0"/>
              <a:t>позиций</a:t>
            </a:r>
            <a:endParaRPr lang="ru-RU" dirty="0"/>
          </a:p>
          <a:p>
            <a:endParaRPr lang="ru-RU" dirty="0"/>
          </a:p>
        </p:txBody>
      </p:sp>
      <p:pic>
        <p:nvPicPr>
          <p:cNvPr id="4" name="Picture 2" descr="https://sun9-74.userapi.com/impg/e0D-FQe-r-rjIGNAPllMdILj7wt3k9i_faqSJA/5kJbqFen2xg.jpg?size=810x1080&amp;quality=95&amp;sign=4063858e3e84e2ac1c3db580bcff847d&amp;type=album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66" r="-3115" b="27622"/>
          <a:stretch/>
        </p:blipFill>
        <p:spPr bwMode="auto">
          <a:xfrm>
            <a:off x="179512" y="1238781"/>
            <a:ext cx="2808884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12" b="20311"/>
          <a:stretch/>
        </p:blipFill>
        <p:spPr bwMode="auto">
          <a:xfrm>
            <a:off x="3131840" y="1221489"/>
            <a:ext cx="2985990" cy="2033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47" b="13687"/>
          <a:stretch/>
        </p:blipFill>
        <p:spPr bwMode="auto">
          <a:xfrm>
            <a:off x="6300192" y="1240115"/>
            <a:ext cx="2520280" cy="2014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63" b="15722"/>
          <a:stretch/>
        </p:blipFill>
        <p:spPr bwMode="auto">
          <a:xfrm>
            <a:off x="1074818" y="3789040"/>
            <a:ext cx="2952329" cy="2449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8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45" b="20920"/>
          <a:stretch/>
        </p:blipFill>
        <p:spPr bwMode="auto">
          <a:xfrm>
            <a:off x="4560223" y="3861046"/>
            <a:ext cx="3249093" cy="2475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5291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76672"/>
            <a:ext cx="8229600" cy="4325112"/>
          </a:xfrm>
        </p:spPr>
        <p:txBody>
          <a:bodyPr/>
          <a:lstStyle/>
          <a:p>
            <a:pPr marL="109728" indent="0">
              <a:buNone/>
            </a:pPr>
            <a:r>
              <a:rPr lang="ru-RU" u="sng" dirty="0"/>
              <a:t>Параллельность </a:t>
            </a:r>
            <a:r>
              <a:rPr lang="ru-RU" u="sng" dirty="0" smtClean="0"/>
              <a:t>полу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96752"/>
            <a:ext cx="3921910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7705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45" y="620688"/>
            <a:ext cx="8229600" cy="1066800"/>
          </a:xfrm>
        </p:spPr>
        <p:txBody>
          <a:bodyPr/>
          <a:lstStyle/>
          <a:p>
            <a:r>
              <a:rPr lang="ru-RU" dirty="0" smtClean="0"/>
              <a:t>ПЕРПЕНДИКУЛЯРНОСТЬ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484784"/>
            <a:ext cx="8723312" cy="5112568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2400" dirty="0" smtClean="0"/>
              <a:t>В </a:t>
            </a:r>
            <a:r>
              <a:rPr lang="ru-RU" sz="2400" dirty="0"/>
              <a:t>геометрии существует три вида </a:t>
            </a:r>
            <a:r>
              <a:rPr lang="ru-RU" sz="2400" dirty="0" smtClean="0"/>
              <a:t>перпендикулярности</a:t>
            </a:r>
          </a:p>
          <a:p>
            <a:pPr marL="109728" indent="0">
              <a:buNone/>
            </a:pPr>
            <a:endParaRPr lang="ru-RU" sz="2400" dirty="0" smtClean="0"/>
          </a:p>
          <a:p>
            <a:pPr marL="109728" indent="0">
              <a:buNone/>
            </a:pPr>
            <a:r>
              <a:rPr lang="en-US" sz="2400" dirty="0" smtClean="0"/>
              <a:t>            b</a:t>
            </a:r>
            <a:endParaRPr lang="ru-RU" sz="2400" dirty="0"/>
          </a:p>
          <a:p>
            <a:pPr marL="109728" indent="0">
              <a:buNone/>
            </a:pPr>
            <a:r>
              <a:rPr lang="en-US" sz="2400" dirty="0" smtClean="0"/>
              <a:t>                                          </a:t>
            </a:r>
            <a:endParaRPr lang="ru-RU" sz="2400" dirty="0" smtClean="0"/>
          </a:p>
          <a:p>
            <a:pPr marL="109728" indent="0">
              <a:buNone/>
            </a:pPr>
            <a:r>
              <a:rPr lang="en-US" sz="2400" dirty="0" smtClean="0"/>
              <a:t>                                                   a</a:t>
            </a:r>
            <a:endParaRPr lang="ru-RU" sz="2400" dirty="0"/>
          </a:p>
          <a:p>
            <a:pPr marL="109728" indent="0">
              <a:buNone/>
            </a:pPr>
            <a:r>
              <a:rPr lang="en-US" sz="2400" dirty="0"/>
              <a:t>a</a:t>
            </a:r>
            <a:endParaRPr lang="ru-RU" sz="2400" dirty="0" smtClean="0"/>
          </a:p>
        </p:txBody>
      </p:sp>
      <p:grpSp>
        <p:nvGrpSpPr>
          <p:cNvPr id="10" name="Группа 9"/>
          <p:cNvGrpSpPr/>
          <p:nvPr/>
        </p:nvGrpSpPr>
        <p:grpSpPr>
          <a:xfrm>
            <a:off x="251520" y="2398385"/>
            <a:ext cx="2420783" cy="1512168"/>
            <a:chOff x="467544" y="2060848"/>
            <a:chExt cx="1944216" cy="1152128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>
              <a:off x="467544" y="3212976"/>
              <a:ext cx="1944216" cy="0"/>
            </a:xfrm>
            <a:prstGeom prst="line">
              <a:avLst/>
            </a:prstGeom>
            <a:scene3d>
              <a:camera prst="orthographicFront"/>
              <a:lightRig rig="threePt" dir="t"/>
            </a:scene3d>
            <a:sp3d contour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1439652" y="2060848"/>
              <a:ext cx="0" cy="1152128"/>
            </a:xfrm>
            <a:prstGeom prst="line">
              <a:avLst/>
            </a:prstGeom>
            <a:scene3d>
              <a:camera prst="orthographicFront"/>
              <a:lightRig rig="threePt" dir="t"/>
            </a:scene3d>
            <a:sp3d contourW="317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Соединительная линия уступом 8"/>
            <p:cNvCxnSpPr/>
            <p:nvPr/>
          </p:nvCxnSpPr>
          <p:spPr>
            <a:xfrm>
              <a:off x="1439652" y="3068960"/>
              <a:ext cx="252028" cy="144016"/>
            </a:xfrm>
            <a:prstGeom prst="bentConnector3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Группа 26"/>
          <p:cNvGrpSpPr/>
          <p:nvPr/>
        </p:nvGrpSpPr>
        <p:grpSpPr>
          <a:xfrm>
            <a:off x="2890664" y="3284984"/>
            <a:ext cx="2880320" cy="3096344"/>
            <a:chOff x="2915816" y="3573016"/>
            <a:chExt cx="2880320" cy="3096344"/>
          </a:xfrm>
        </p:grpSpPr>
        <p:sp>
          <p:nvSpPr>
            <p:cNvPr id="11" name="Параллелограмм 10"/>
            <p:cNvSpPr/>
            <p:nvPr/>
          </p:nvSpPr>
          <p:spPr>
            <a:xfrm>
              <a:off x="2915816" y="4653136"/>
              <a:ext cx="2880320" cy="1440160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 smtClean="0"/>
            </a:p>
            <a:p>
              <a:endParaRPr lang="en-US" dirty="0"/>
            </a:p>
            <a:p>
              <a:endParaRPr lang="en-US" dirty="0"/>
            </a:p>
            <a:p>
              <a:endParaRPr lang="en-US" dirty="0" smtClean="0"/>
            </a:p>
            <a:p>
              <a:r>
                <a:rPr lang="en-US" dirty="0" smtClean="0"/>
                <a:t>B</a:t>
              </a:r>
              <a:endParaRPr lang="ru-RU" dirty="0"/>
            </a:p>
          </p:txBody>
        </p:sp>
        <p:cxnSp>
          <p:nvCxnSpPr>
            <p:cNvPr id="13" name="Прямая соединительная линия 12"/>
            <p:cNvCxnSpPr/>
            <p:nvPr/>
          </p:nvCxnSpPr>
          <p:spPr>
            <a:xfrm>
              <a:off x="4355976" y="3573016"/>
              <a:ext cx="0" cy="1800200"/>
            </a:xfrm>
            <a:prstGeom prst="line">
              <a:avLst/>
            </a:prstGeom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contour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>
              <a:off x="4355976" y="5193196"/>
              <a:ext cx="169431" cy="0"/>
            </a:xfrm>
            <a:prstGeom prst="line">
              <a:avLst/>
            </a:prstGeom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contour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>
              <a:off x="4525407" y="5193196"/>
              <a:ext cx="0" cy="180020"/>
            </a:xfrm>
            <a:prstGeom prst="line">
              <a:avLst/>
            </a:prstGeom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contour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>
              <a:stCxn id="11" idx="4"/>
            </p:cNvCxnSpPr>
            <p:nvPr/>
          </p:nvCxnSpPr>
          <p:spPr>
            <a:xfrm>
              <a:off x="4355976" y="6093296"/>
              <a:ext cx="0" cy="576064"/>
            </a:xfrm>
            <a:prstGeom prst="line">
              <a:avLst/>
            </a:prstGeom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contourW="317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87" t="46188" r="22047" b="7625"/>
          <a:stretch/>
        </p:blipFill>
        <p:spPr bwMode="auto">
          <a:xfrm>
            <a:off x="5436096" y="1996808"/>
            <a:ext cx="3312368" cy="2188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8694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620688"/>
            <a:ext cx="8229600" cy="4325112"/>
          </a:xfrm>
        </p:spPr>
        <p:txBody>
          <a:bodyPr/>
          <a:lstStyle/>
          <a:p>
            <a:pPr marL="109728" indent="0">
              <a:buNone/>
            </a:pPr>
            <a:r>
              <a:rPr lang="ru-RU" u="sng" dirty="0"/>
              <a:t>Перпендикулярность полу</a:t>
            </a:r>
            <a:endParaRPr lang="ru-RU" dirty="0"/>
          </a:p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11"/>
          <a:stretch/>
        </p:blipFill>
        <p:spPr bwMode="auto">
          <a:xfrm>
            <a:off x="22581" y="1164268"/>
            <a:ext cx="4337080" cy="4208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 descr="https://sun9-63.userapi.com/impg/x1CwKlaWEZW6HFbs77XBvuGEgm6pAVv1qVTaMQ/zTvdM5M45Z0.jpg?size=1280x852&amp;quality=95&amp;sign=5ee6337c207163798064a2e70c2050a8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396516"/>
            <a:ext cx="5200351" cy="3461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5506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548680"/>
            <a:ext cx="8229600" cy="4325112"/>
          </a:xfrm>
        </p:spPr>
        <p:txBody>
          <a:bodyPr/>
          <a:lstStyle/>
          <a:p>
            <a:pPr marL="109728" indent="0">
              <a:buNone/>
            </a:pPr>
            <a:r>
              <a:rPr lang="ru-RU" u="sng" dirty="0"/>
              <a:t>Перпендикулярность частей тела</a:t>
            </a:r>
            <a:endParaRPr lang="ru-RU" dirty="0"/>
          </a:p>
          <a:p>
            <a:pPr marL="109728" indent="0">
              <a:buNone/>
            </a:pP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0768"/>
            <a:ext cx="4211960" cy="526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 descr="https://sun9-26.userapi.com/impg/S-MQlzUbMMH6ZrxKlPJhS9sU_d-__6J_g4_G4w/TlopNSwuLtY.jpg?size=1280x720&amp;quality=95&amp;sign=9f73a4bbbdc287c4d8f920184ba80e3a&amp;type=albu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7" r="42229"/>
          <a:stretch/>
        </p:blipFill>
        <p:spPr bwMode="auto">
          <a:xfrm>
            <a:off x="4483509" y="1442074"/>
            <a:ext cx="4660491" cy="5062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341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1066800"/>
          </a:xfrm>
        </p:spPr>
        <p:txBody>
          <a:bodyPr/>
          <a:lstStyle/>
          <a:p>
            <a:r>
              <a:rPr lang="ru-RU" dirty="0" smtClean="0"/>
              <a:t>УГОЛ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2448272"/>
          </a:xfrm>
        </p:spPr>
        <p:txBody>
          <a:bodyPr>
            <a:normAutofit fontScale="85000" lnSpcReduction="20000"/>
          </a:bodyPr>
          <a:lstStyle/>
          <a:p>
            <a:pPr marL="114300" indent="0">
              <a:buNone/>
            </a:pPr>
            <a:r>
              <a:rPr lang="ru-RU" dirty="0"/>
              <a:t>Угол — это </a:t>
            </a:r>
            <a:r>
              <a:rPr lang="ru-RU" b="1" dirty="0"/>
              <a:t>геометрическая</a:t>
            </a:r>
            <a:r>
              <a:rPr lang="ru-RU" dirty="0"/>
              <a:t> фигура, которая состоит из двух лучей и вершины. Единица измерения углов – градусы.</a:t>
            </a:r>
          </a:p>
          <a:p>
            <a:pPr marL="114300" indent="0">
              <a:buNone/>
            </a:pPr>
            <a:r>
              <a:rPr lang="ru-RU" dirty="0"/>
              <a:t> </a:t>
            </a:r>
          </a:p>
          <a:p>
            <a:pPr marL="114300" indent="0">
              <a:buNone/>
            </a:pPr>
            <a:r>
              <a:rPr lang="ru-RU" dirty="0"/>
              <a:t>В </a:t>
            </a:r>
            <a:r>
              <a:rPr lang="ru-RU" b="1" dirty="0"/>
              <a:t>танце </a:t>
            </a:r>
            <a:r>
              <a:rPr lang="ru-RU" dirty="0"/>
              <a:t>углы очень важны, зная градусную меру углов, танцовщик может точно изобразить заданную фигуру.</a:t>
            </a:r>
          </a:p>
          <a:p>
            <a:pPr marL="114300" indent="0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6911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r>
              <a:rPr lang="ru-RU" dirty="0" smtClean="0"/>
              <a:t>СИММЕТРИЯ И АССИМЕТРИЯ 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88840"/>
            <a:ext cx="8064896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3333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157592" cy="1066800"/>
          </a:xfrm>
        </p:spPr>
        <p:txBody>
          <a:bodyPr/>
          <a:lstStyle/>
          <a:p>
            <a:pPr algn="ctr"/>
            <a:r>
              <a:rPr lang="ru-RU" dirty="0" smtClean="0"/>
              <a:t>В танце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2173" y="1772816"/>
            <a:ext cx="8229600" cy="4325112"/>
          </a:xfrm>
        </p:spPr>
        <p:txBody>
          <a:bodyPr/>
          <a:lstStyle/>
          <a:p>
            <a:pPr marL="109728" indent="0">
              <a:buNone/>
            </a:pPr>
            <a:r>
              <a:rPr lang="ru-RU" dirty="0" smtClean="0"/>
              <a:t>Симметрией </a:t>
            </a:r>
            <a:r>
              <a:rPr lang="ru-RU" dirty="0"/>
              <a:t>называется ситуация, при которой все танцоры одновременно исполняют одно и то же движение.</a:t>
            </a:r>
          </a:p>
          <a:p>
            <a:pPr marL="109728" indent="0">
              <a:buNone/>
            </a:pP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56991"/>
            <a:ext cx="4320480" cy="2885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https://sun9-52.userapi.com/impg/JY94ONpo7wMKlZMQYEhrZOEwVx5qnaD5fT9X5A/VmgKqBgrfOU.jpg?size=810x1080&amp;quality=95&amp;sign=8e487814c35b6ce4d4801983760ab76f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3385" y="2824799"/>
            <a:ext cx="2962747" cy="3950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5983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764704"/>
            <a:ext cx="8229600" cy="4325112"/>
          </a:xfrm>
        </p:spPr>
        <p:txBody>
          <a:bodyPr/>
          <a:lstStyle/>
          <a:p>
            <a:pPr marL="109728" indent="0">
              <a:buNone/>
            </a:pPr>
            <a:r>
              <a:rPr lang="ru-RU" dirty="0" smtClean="0"/>
              <a:t>Асимметрией, называют отсутствие </a:t>
            </a:r>
            <a:r>
              <a:rPr lang="ru-RU" dirty="0"/>
              <a:t>или нарушение симметрии. </a:t>
            </a:r>
            <a:r>
              <a:rPr lang="ru-RU" dirty="0" smtClean="0"/>
              <a:t>Он </a:t>
            </a:r>
            <a:r>
              <a:rPr lang="ru-RU" dirty="0"/>
              <a:t>раскрывает движения в большей степени, делает танец живым, насыщая его непредсказуемыми элементами.</a:t>
            </a:r>
          </a:p>
          <a:p>
            <a:pPr marL="109728" indent="0">
              <a:buNone/>
            </a:pPr>
            <a:endParaRPr lang="ru-RU" dirty="0"/>
          </a:p>
        </p:txBody>
      </p:sp>
      <p:pic>
        <p:nvPicPr>
          <p:cNvPr id="4" name="Picture 4" descr="https://sun9-27.userapi.com/impg/8B7yqnEvd461mYwYSD0PxyUAZQojGiEmXMkg9Q/ODHZnGLQfzM.jpg?size=1280x854&amp;quality=95&amp;sign=7b30c347fd083ff01a1768e00828e323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846" y="3301028"/>
            <a:ext cx="4570169" cy="304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sun9-26.userapi.com/impg/T9pJfiANGQTWZ3MHntqjAGs_j5UmTFIMQHeB9Q/jPz9d7Nikfc.jpg?size=810x1080&amp;quality=95&amp;sign=b3f56cf63d0123e28e6adb13b971d6d2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8687" y="2625426"/>
            <a:ext cx="3150350" cy="4200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8921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Где же еще нужна геометрия?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340768"/>
            <a:ext cx="8496944" cy="4968552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ru-RU" sz="2400" dirty="0"/>
              <a:t>При строительстве дома, при изготовлении пирамиды, для поделок из дерева бумаги, Где бы мы не находились, нас окружают предметы, имеющие форму геометрических фигур.</a:t>
            </a:r>
          </a:p>
          <a:p>
            <a:pPr marL="114300" indent="0">
              <a:buNone/>
            </a:pPr>
            <a:r>
              <a:rPr lang="ru-RU" sz="2400" dirty="0"/>
              <a:t>Круг применяется и в искусстве, и в строительстве, и в технике. На дорогах и тротуарах не обходится без такой детали жилищно-коммунального хозяйства, как крышка канализационного люка. </a:t>
            </a:r>
          </a:p>
          <a:p>
            <a:pPr marL="109728" indent="0">
              <a:buNone/>
            </a:pPr>
            <a:endParaRPr lang="ru-RU" sz="24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90004"/>
            <a:ext cx="4043177" cy="2763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 descr="https://kartin.papik.pro/uploads/posts/2023-06/1686734253_kartin-papik-pro-p-kartinki-geometriya-v-prirode-dlya-detei-4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063455"/>
            <a:ext cx="4451474" cy="296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0513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476672"/>
            <a:ext cx="2746648" cy="1066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«РАНДЕВУ»</a:t>
            </a:r>
            <a:endParaRPr lang="ru-RU" dirty="0"/>
          </a:p>
        </p:txBody>
      </p:sp>
      <p:pic>
        <p:nvPicPr>
          <p:cNvPr id="1028" name="Picture 4" descr="https://sun9-4.userapi.com/impg/NN7NxnH_NbaMxaYt6vigHUZLAVEzaF6rn0GT1A/CfXzDsWstQM.jpg?size=1280x855&amp;quality=95&amp;sign=f15d100593b49d73a9d5565e23aaad35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6" r="4668"/>
          <a:stretch/>
        </p:blipFill>
        <p:spPr bwMode="auto">
          <a:xfrm>
            <a:off x="107504" y="1399323"/>
            <a:ext cx="5176685" cy="3823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 flipH="1">
            <a:off x="8697144" y="5445224"/>
            <a:ext cx="123328" cy="220656"/>
          </a:xfrm>
        </p:spPr>
        <p:txBody>
          <a:bodyPr>
            <a:normAutofit fontScale="32500" lnSpcReduction="20000"/>
          </a:bodyPr>
          <a:lstStyle/>
          <a:p>
            <a:pPr marL="109728" indent="0">
              <a:buNone/>
            </a:pPr>
            <a:endParaRPr lang="ru-RU" dirty="0"/>
          </a:p>
        </p:txBody>
      </p:sp>
      <p:pic>
        <p:nvPicPr>
          <p:cNvPr id="1030" name="Picture 6" descr="https://sun9-26.userapi.com/impg/webIRN71ZDOVtTpEjBebRjwQ5fS7s63EsZ_o5A/iMmTSgEpu9U.jpg?size=1280x855&amp;quality=95&amp;sign=6f8a9c30372f29c8bc7bca38e9605b2f&amp;type=albu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55" t="-8047" r="8425"/>
          <a:stretch/>
        </p:blipFill>
        <p:spPr bwMode="auto">
          <a:xfrm>
            <a:off x="5279923" y="2764037"/>
            <a:ext cx="3864077" cy="4093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3994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4325112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2400" b="1" dirty="0" err="1"/>
              <a:t>Психогеометрия</a:t>
            </a:r>
            <a:r>
              <a:rPr lang="ru-RU" sz="2400" dirty="0"/>
              <a:t> позволяет прогнозировать и оценивать черты характера, модель поведения и стиль жизни человека с помощью простейших геометрических фигур. Молодая наука основывается на том, что разные геометрические формы вызывают у человека определенные эмоции.</a:t>
            </a:r>
          </a:p>
          <a:p>
            <a:pPr marL="109728" indent="0">
              <a:buNone/>
            </a:pPr>
            <a:endParaRPr lang="ru-RU" sz="2400" dirty="0"/>
          </a:p>
        </p:txBody>
      </p:sp>
      <p:pic>
        <p:nvPicPr>
          <p:cNvPr id="4098" name="Picture 2" descr="https://cf3.ppt-online.org/files3/slide/x/XrLHFSkDRxAItmwd9K85O4iaU1n20cQMYPghlG/slide-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3" t="15723" r="3119" b="5546"/>
          <a:stretch/>
        </p:blipFill>
        <p:spPr bwMode="auto">
          <a:xfrm>
            <a:off x="1499074" y="3068960"/>
            <a:ext cx="6264696" cy="4037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8804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psychojournal.ru/uploads/posts/2014-10/1412668695_psihogeometricheskiy-test-syuzen-dellinger0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2776"/>
            <a:ext cx="9144000" cy="34563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5468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gas-kvas.com/uploads/posts/2023-02/1675316628_gas-kvas-com-p-risunki-treugolnikami-art-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0688"/>
            <a:ext cx="4705724" cy="5670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papik.pro/uploads/posts/2022-01/1641185042_29-papik-pro-p-risunki-treugolnikami-detskie-3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4423" y="1021467"/>
            <a:ext cx="4293035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390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sun9-51.userapi.com/impg/vDsd-3-YOH8hGJg31saodJqBZ8ncuEN2Gw6w3A/4a_h2ezx_hA.jpg?size=640x480&amp;quality=95&amp;sign=19b7176f52ec9b08ff67753e33a3ac92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393" y="2968292"/>
            <a:ext cx="5184576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sun9-40.userapi.com/impg/ZKmHP3SaQaYajvvV0_-K2yclOxjN0bmXUG4oeQ/8wkohyXXRRE.jpg?size=1280x853&amp;quality=95&amp;sign=eadcc99b9a287eb18c15316b8b9d71c3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2946" y="116632"/>
            <a:ext cx="5394176" cy="3482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88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4107" y="908720"/>
            <a:ext cx="8229600" cy="1066800"/>
          </a:xfrm>
        </p:spPr>
        <p:txBody>
          <a:bodyPr/>
          <a:lstStyle/>
          <a:p>
            <a:r>
              <a:rPr lang="ru-RU" dirty="0" smtClean="0"/>
              <a:t>Цель проекта: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8134" y="1844824"/>
            <a:ext cx="8229600" cy="4325112"/>
          </a:xfrm>
        </p:spPr>
        <p:txBody>
          <a:bodyPr/>
          <a:lstStyle/>
          <a:p>
            <a:pPr marL="109728" indent="0">
              <a:buNone/>
            </a:pPr>
            <a:r>
              <a:rPr lang="ru-RU" dirty="0" smtClean="0"/>
              <a:t>Установить единство между </a:t>
            </a:r>
            <a:r>
              <a:rPr lang="ru-RU" dirty="0"/>
              <a:t>хореографией и геометрией.</a:t>
            </a:r>
          </a:p>
          <a:p>
            <a:endParaRPr lang="ru-RU" dirty="0"/>
          </a:p>
        </p:txBody>
      </p:sp>
      <p:pic>
        <p:nvPicPr>
          <p:cNvPr id="1026" name="Picture 2" descr="https://sun9-43.userapi.com/impg/4nB5sGqHb-cL1qRPgZAC0PJQkh8kp62lEOAmww/kx--kJneM8M.jpg?size=971x1080&amp;quality=95&amp;sign=c1b86c6bdc9a9b6b9618c8ab855e5455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5" y="2492896"/>
            <a:ext cx="3760003" cy="4182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6339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 проекта: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Узнать, что такое хореография и геометрия по определению </a:t>
            </a:r>
          </a:p>
          <a:p>
            <a:r>
              <a:rPr lang="ru-RU" dirty="0" smtClean="0"/>
              <a:t>Найти точки соприкосновения между геометрией и хореографией </a:t>
            </a:r>
          </a:p>
          <a:p>
            <a:r>
              <a:rPr lang="ru-RU" dirty="0" smtClean="0"/>
              <a:t>Узнать, в каких еще сферах жизни необходима геометрия</a:t>
            </a:r>
          </a:p>
          <a:p>
            <a:r>
              <a:rPr lang="ru-RU" dirty="0" smtClean="0"/>
              <a:t>Сделать вывод о взаимосвязи геометрии и хореографии с помощью видеоролика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118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908720"/>
            <a:ext cx="8229600" cy="4325112"/>
          </a:xfrm>
        </p:spPr>
        <p:txBody>
          <a:bodyPr/>
          <a:lstStyle/>
          <a:p>
            <a:pPr marL="109728" indent="0">
              <a:buNone/>
            </a:pPr>
            <a:r>
              <a:rPr lang="ru-RU" b="1" dirty="0"/>
              <a:t>Геометрия </a:t>
            </a:r>
            <a:r>
              <a:rPr lang="ru-RU" dirty="0"/>
              <a:t>- это  </a:t>
            </a:r>
            <a:r>
              <a:rPr lang="ru-RU" dirty="0" smtClean="0"/>
              <a:t>раздел математики, </a:t>
            </a:r>
            <a:r>
              <a:rPr lang="ru-RU" dirty="0"/>
              <a:t>изучающий пространственные структуры и отношения, а также их обобщения. </a:t>
            </a:r>
          </a:p>
        </p:txBody>
      </p:sp>
      <p:pic>
        <p:nvPicPr>
          <p:cNvPr id="1026" name="Picture 2" descr="https://vashsport.com/wp-content/uploads/geometry-1023846_19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639324"/>
            <a:ext cx="7488832" cy="4200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8790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980728"/>
            <a:ext cx="8748464" cy="106680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tx1"/>
                </a:solidFill>
              </a:rPr>
              <a:t>Танцы – это искусство, в которое человек отдает все свои чувства, силы и </a:t>
            </a:r>
            <a:r>
              <a:rPr lang="ru-RU" sz="2400" dirty="0" smtClean="0">
                <a:solidFill>
                  <a:schemeClr val="tx1"/>
                </a:solidFill>
              </a:rPr>
              <a:t>эмоции. </a:t>
            </a:r>
            <a:r>
              <a:rPr lang="ru-RU" sz="2400" dirty="0">
                <a:solidFill>
                  <a:schemeClr val="tx1"/>
                </a:solidFill>
              </a:rPr>
              <a:t>Э</a:t>
            </a:r>
            <a:r>
              <a:rPr lang="ru-RU" sz="2400" dirty="0" smtClean="0">
                <a:solidFill>
                  <a:schemeClr val="tx1"/>
                </a:solidFill>
              </a:rPr>
              <a:t>то </a:t>
            </a:r>
            <a:r>
              <a:rPr lang="ru-RU" sz="2400" dirty="0">
                <a:solidFill>
                  <a:schemeClr val="tx1"/>
                </a:solidFill>
              </a:rPr>
              <a:t>период времени, где человек становиться </a:t>
            </a:r>
            <a:r>
              <a:rPr lang="ru-RU" sz="2400" dirty="0" smtClean="0">
                <a:solidFill>
                  <a:schemeClr val="tx1"/>
                </a:solidFill>
              </a:rPr>
              <a:t>настоящим.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060848"/>
            <a:ext cx="3168352" cy="4630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34" b="9181"/>
          <a:stretch/>
        </p:blipFill>
        <p:spPr bwMode="auto">
          <a:xfrm>
            <a:off x="539552" y="2533254"/>
            <a:ext cx="3312368" cy="4206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3343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1066800"/>
          </a:xfrm>
        </p:spPr>
        <p:txBody>
          <a:bodyPr/>
          <a:lstStyle/>
          <a:p>
            <a:r>
              <a:rPr lang="ru-RU" dirty="0" smtClean="0"/>
              <a:t>ОКРУЖНОСТЬ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331640" y="1700808"/>
            <a:ext cx="8229600" cy="4325112"/>
          </a:xfrm>
        </p:spPr>
        <p:txBody>
          <a:bodyPr/>
          <a:lstStyle/>
          <a:p>
            <a:pPr marL="109728" indent="0">
              <a:buNone/>
            </a:pPr>
            <a:r>
              <a:rPr lang="ru-RU" b="1" dirty="0"/>
              <a:t>Окружность</a:t>
            </a:r>
            <a:r>
              <a:rPr lang="ru-RU" dirty="0"/>
              <a:t> — замкнутая плоская кривая, которая состоит из всех точек на плоскости, равноудалённых от заданной точки</a:t>
            </a:r>
            <a:r>
              <a:rPr lang="ru-RU" dirty="0" smtClean="0"/>
              <a:t>. </a:t>
            </a:r>
          </a:p>
          <a:p>
            <a:pPr marL="109728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18" t="36337" r="11188" b="38705"/>
          <a:stretch/>
        </p:blipFill>
        <p:spPr bwMode="auto">
          <a:xfrm>
            <a:off x="-6099" y="3212976"/>
            <a:ext cx="4392488" cy="3177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 descr="https://sun9-67.userapi.com/impg/DKOT-o77eIl7v83Wt3LqrQ1eN-gpLuJs-KbDxw/ieT_G73X-j4.jpg?size=1280x852&amp;quality=95&amp;sign=4f7e60b092342513c7bfde9fc90d2770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1630" y="3694705"/>
            <a:ext cx="4752369" cy="3163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1502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8229600" cy="1066800"/>
          </a:xfrm>
        </p:spPr>
        <p:txBody>
          <a:bodyPr/>
          <a:lstStyle/>
          <a:p>
            <a:r>
              <a:rPr lang="ru-RU" dirty="0" smtClean="0"/>
              <a:t>ПАРАЛЛЕЛЬНОСТЬ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700808"/>
            <a:ext cx="9144000" cy="4500000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2400" dirty="0"/>
              <a:t>В геометрии существует несколько видов </a:t>
            </a:r>
            <a:r>
              <a:rPr lang="ru-RU" sz="2400" dirty="0" smtClean="0"/>
              <a:t>параллельности</a:t>
            </a:r>
            <a:endParaRPr lang="en-US" sz="2400" dirty="0" smtClean="0"/>
          </a:p>
          <a:p>
            <a:pPr marL="109728" indent="0">
              <a:buNone/>
            </a:pPr>
            <a:endParaRPr lang="en-US" sz="2400" dirty="0"/>
          </a:p>
          <a:p>
            <a:pPr marL="109728" indent="0">
              <a:buNone/>
            </a:pPr>
            <a:endParaRPr lang="en-US" sz="2400" dirty="0" smtClean="0"/>
          </a:p>
          <a:p>
            <a:pPr marL="109728" indent="0">
              <a:buNone/>
            </a:pPr>
            <a:endParaRPr lang="en-US" sz="2400" dirty="0"/>
          </a:p>
          <a:p>
            <a:pPr marL="109728" indent="0">
              <a:buNone/>
            </a:pPr>
            <a:r>
              <a:rPr lang="en-US" sz="2400" dirty="0" smtClean="0"/>
              <a:t>   a</a:t>
            </a:r>
            <a:endParaRPr lang="en-US" sz="2400" dirty="0"/>
          </a:p>
          <a:p>
            <a:pPr marL="109728" indent="0">
              <a:buNone/>
            </a:pPr>
            <a:r>
              <a:rPr lang="en-US" sz="2400" dirty="0" smtClean="0"/>
              <a:t>                                           </a:t>
            </a:r>
          </a:p>
          <a:p>
            <a:pPr marL="109728" indent="0">
              <a:buNone/>
            </a:pPr>
            <a:r>
              <a:rPr lang="en-US" sz="2400" dirty="0" smtClean="0"/>
              <a:t>    b                                          a</a:t>
            </a:r>
            <a:endParaRPr lang="ru-RU" sz="2400" dirty="0"/>
          </a:p>
        </p:txBody>
      </p:sp>
      <p:grpSp>
        <p:nvGrpSpPr>
          <p:cNvPr id="16" name="Группа 15"/>
          <p:cNvGrpSpPr/>
          <p:nvPr/>
        </p:nvGrpSpPr>
        <p:grpSpPr>
          <a:xfrm>
            <a:off x="385671" y="2926467"/>
            <a:ext cx="2402222" cy="1687746"/>
            <a:chOff x="585602" y="2924944"/>
            <a:chExt cx="2238595" cy="1431075"/>
          </a:xfrm>
        </p:grpSpPr>
        <p:cxnSp>
          <p:nvCxnSpPr>
            <p:cNvPr id="7" name="Прямая соединительная линия 6"/>
            <p:cNvCxnSpPr/>
            <p:nvPr/>
          </p:nvCxnSpPr>
          <p:spPr>
            <a:xfrm flipV="1">
              <a:off x="585602" y="2924944"/>
              <a:ext cx="1908093" cy="900000"/>
            </a:xfrm>
            <a:prstGeom prst="line">
              <a:avLst/>
            </a:prstGeom>
            <a:scene3d>
              <a:camera prst="orthographicFront"/>
              <a:lightRig rig="threePt" dir="t"/>
            </a:scene3d>
            <a:sp3d extrusionH="12700" contourW="38100">
              <a:bevelT w="565150" h="114300"/>
              <a:bevelB w="101600" h="12065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2997" y="3374944"/>
              <a:ext cx="1981200" cy="9810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0" name="Группа 19"/>
          <p:cNvGrpSpPr/>
          <p:nvPr/>
        </p:nvGrpSpPr>
        <p:grpSpPr>
          <a:xfrm>
            <a:off x="3215129" y="4628563"/>
            <a:ext cx="2448272" cy="1586348"/>
            <a:chOff x="4771562" y="2636912"/>
            <a:chExt cx="2448272" cy="1586348"/>
          </a:xfrm>
        </p:grpSpPr>
        <p:sp>
          <p:nvSpPr>
            <p:cNvPr id="17" name="Параллелограмм 16"/>
            <p:cNvSpPr/>
            <p:nvPr/>
          </p:nvSpPr>
          <p:spPr>
            <a:xfrm>
              <a:off x="4771562" y="3071132"/>
              <a:ext cx="2448272" cy="1152128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 smtClean="0"/>
            </a:p>
            <a:p>
              <a:endParaRPr lang="en-US" dirty="0" smtClean="0"/>
            </a:p>
            <a:p>
              <a:endParaRPr lang="en-US" dirty="0"/>
            </a:p>
            <a:p>
              <a:r>
                <a:rPr lang="en-US" dirty="0" smtClean="0"/>
                <a:t>B</a:t>
              </a:r>
              <a:endParaRPr lang="ru-RU" dirty="0"/>
            </a:p>
          </p:txBody>
        </p:sp>
        <p:cxnSp>
          <p:nvCxnSpPr>
            <p:cNvPr id="19" name="Прямая соединительная линия 18"/>
            <p:cNvCxnSpPr/>
            <p:nvPr/>
          </p:nvCxnSpPr>
          <p:spPr>
            <a:xfrm>
              <a:off x="5059594" y="2636912"/>
              <a:ext cx="2160240" cy="0"/>
            </a:xfrm>
            <a:prstGeom prst="line">
              <a:avLst/>
            </a:prstGeom>
            <a:scene3d>
              <a:camera prst="orthographicFront"/>
              <a:lightRig rig="threePt" dir="t"/>
            </a:scene3d>
            <a:sp3d contour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Параллелограмм 20"/>
          <p:cNvSpPr/>
          <p:nvPr/>
        </p:nvSpPr>
        <p:spPr>
          <a:xfrm>
            <a:off x="6544895" y="2530423"/>
            <a:ext cx="1872208" cy="792088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00"/>
              </a:spcBef>
            </a:pPr>
            <a:r>
              <a:rPr lang="en-US" dirty="0" smtClean="0"/>
              <a:t>a</a:t>
            </a:r>
            <a:endParaRPr lang="ru-RU" dirty="0"/>
          </a:p>
        </p:txBody>
      </p:sp>
      <p:sp>
        <p:nvSpPr>
          <p:cNvPr id="22" name="Параллелограмм 21"/>
          <p:cNvSpPr/>
          <p:nvPr/>
        </p:nvSpPr>
        <p:spPr>
          <a:xfrm>
            <a:off x="6516216" y="3573016"/>
            <a:ext cx="1872208" cy="792088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/>
              <a:t>b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887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0668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548680"/>
            <a:ext cx="8229600" cy="4325112"/>
          </a:xfrm>
        </p:spPr>
        <p:txBody>
          <a:bodyPr/>
          <a:lstStyle/>
          <a:p>
            <a:pPr marL="109728" indent="0">
              <a:buNone/>
            </a:pPr>
            <a:r>
              <a:rPr lang="ru-RU" u="sng" dirty="0" smtClean="0"/>
              <a:t>Параллельность партнеров</a:t>
            </a:r>
            <a:endParaRPr lang="ru-RU" dirty="0"/>
          </a:p>
          <a:p>
            <a:endParaRPr lang="ru-RU" dirty="0"/>
          </a:p>
        </p:txBody>
      </p:sp>
      <p:pic>
        <p:nvPicPr>
          <p:cNvPr id="6146" name="Picture 2" descr="https://sun9-11.userapi.com/impg/Zl30UStjhlKqmj9gSPC1WiI4RG_iP9TF5oWl0w/5-bpUcEx-WU.jpg?size=1280x852&amp;quality=95&amp;sign=cc3be51a18cebd159c02b842949b31c2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376" y="3890894"/>
            <a:ext cx="4457624" cy="2967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sun9-62.userapi.com/impg/iqrfVpbtAzTie3hfM3zbw-qx8XhZBvBBAb5-ng/gIOIQUyN-3c.jpg?size=1280x852&amp;quality=95&amp;sign=0de443292b258ac95d69487cd2dc2141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2736"/>
            <a:ext cx="4746880" cy="315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0330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737</TotalTime>
  <Words>294</Words>
  <Application>Microsoft Office PowerPoint</Application>
  <PresentationFormat>Экран (4:3)</PresentationFormat>
  <Paragraphs>63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7" baseType="lpstr">
      <vt:lpstr>Georgia</vt:lpstr>
      <vt:lpstr>Trebuchet MS</vt:lpstr>
      <vt:lpstr>Wingdings 2</vt:lpstr>
      <vt:lpstr>Городская</vt:lpstr>
      <vt:lpstr>     Муниципальное автономное общеобразовательное учреждение  городского округа город                   Ирбит свердловской области «средняя общеобразовательная школа №13»       Единство хореографии и геометрии</vt:lpstr>
      <vt:lpstr>«РАНДЕВУ»</vt:lpstr>
      <vt:lpstr>Цель проекта:</vt:lpstr>
      <vt:lpstr>Задачи проекта:</vt:lpstr>
      <vt:lpstr>Презентация PowerPoint</vt:lpstr>
      <vt:lpstr>Танцы – это искусство, в которое человек отдает все свои чувства, силы и эмоции. Это период времени, где человек становиться настоящим.</vt:lpstr>
      <vt:lpstr>ОКРУЖНОСТЬ</vt:lpstr>
      <vt:lpstr>ПАРАЛЛЕЛЬНОСТЬ </vt:lpstr>
      <vt:lpstr>Презентация PowerPoint</vt:lpstr>
      <vt:lpstr>(фотки)</vt:lpstr>
      <vt:lpstr>Презентация PowerPoint</vt:lpstr>
      <vt:lpstr>ПЕРПЕНДИКУЛЯРНОСТЬ</vt:lpstr>
      <vt:lpstr>Презентация PowerPoint</vt:lpstr>
      <vt:lpstr>Презентация PowerPoint</vt:lpstr>
      <vt:lpstr>УГОЛ</vt:lpstr>
      <vt:lpstr>СИММЕТРИЯ И АССИМЕТРИЯ </vt:lpstr>
      <vt:lpstr>В танце</vt:lpstr>
      <vt:lpstr>Презентация PowerPoint</vt:lpstr>
      <vt:lpstr>Где же еще нужна геометрия?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Муниципальное автономное общеобразовательное учреждение  городского округа город                   Ирбит свердловской области «средняя общеобразовательная школа №13»       Единство хореографии и геометрии</dc:title>
  <dc:creator>123</dc:creator>
  <cp:lastModifiedBy>11kab</cp:lastModifiedBy>
  <cp:revision>32</cp:revision>
  <dcterms:created xsi:type="dcterms:W3CDTF">2024-01-08T17:06:04Z</dcterms:created>
  <dcterms:modified xsi:type="dcterms:W3CDTF">2025-03-27T03:50:18Z</dcterms:modified>
</cp:coreProperties>
</file>