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2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9" autoAdjust="0"/>
    <p:restoredTop sz="93455" autoAdjust="0"/>
  </p:normalViewPr>
  <p:slideViewPr>
    <p:cSldViewPr snapToGrid="0">
      <p:cViewPr varScale="1">
        <p:scale>
          <a:sx n="42" d="100"/>
          <a:sy n="42" d="100"/>
        </p:scale>
        <p:origin x="7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827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301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5693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657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776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4826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407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987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46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848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716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807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10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542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324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985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388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927BD57-C313-49D1-9C9C-C7AE3B6C3A41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61656F2-8AE3-4976-85D1-5B9EA8C6EC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4028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68434" y="1142417"/>
            <a:ext cx="7972901" cy="1358537"/>
          </a:xfrm>
        </p:spPr>
        <p:txBody>
          <a:bodyPr/>
          <a:lstStyle/>
          <a:p>
            <a:r>
              <a:rPr lang="ru-RU" dirty="0" smtClean="0"/>
              <a:t>КВН по информатике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86885" y="2794955"/>
            <a:ext cx="6400800" cy="676650"/>
          </a:xfrm>
        </p:spPr>
        <p:txBody>
          <a:bodyPr/>
          <a:lstStyle/>
          <a:p>
            <a:r>
              <a:rPr lang="ru-RU" dirty="0" smtClean="0"/>
              <a:t>Информатика 8 класс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05393" y="3930953"/>
            <a:ext cx="7093132" cy="19473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Составила: учитель математики и информатики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МБОУ «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Гришкинская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ООШ»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Мамадышского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муниципального района</a:t>
            </a:r>
          </a:p>
          <a:p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Салимова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Лейсан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Ильдаровна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223" y="4059606"/>
            <a:ext cx="3638901" cy="27983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36" y="304780"/>
            <a:ext cx="2581835" cy="219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13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005962" y="183189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Карточка № 4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322" y="1690256"/>
            <a:ext cx="7202016" cy="278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1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005962" y="183189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Карточка № 5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83" y="1690256"/>
            <a:ext cx="10058665" cy="349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367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005962" y="183189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Карточка № 6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02" y="1690256"/>
            <a:ext cx="9005615" cy="349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7090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412" y="345638"/>
            <a:ext cx="10832259" cy="864597"/>
          </a:xfrm>
        </p:spPr>
        <p:txBody>
          <a:bodyPr/>
          <a:lstStyle/>
          <a:p>
            <a:pPr algn="ctr"/>
            <a:r>
              <a:rPr lang="ru-RU" dirty="0"/>
              <a:t>5</a:t>
            </a:r>
            <a:r>
              <a:rPr lang="ru-RU" dirty="0" smtClean="0"/>
              <a:t> </a:t>
            </a:r>
            <a:r>
              <a:rPr lang="ru-RU" dirty="0" smtClean="0"/>
              <a:t>Этап. конкурс для капитанов команд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99247" y="2229223"/>
            <a:ext cx="1149275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устройство компьютера может оказывать вредное воздействие на здоровье человека? 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(Дисплей).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устройстве компьютера происходит обработка информации? 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(Процессор).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последовательность сигналов? 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(Сообщение).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«Лицо» компьютера. 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(Монитор</a:t>
            </a: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 между папирусом, берестяной грамотой, книгой и дискетой? 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(Хранение информации</a:t>
            </a: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везде отключен свет Компьютер-ноутбук работать будет? (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Да)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можно назвать «мозгом» компьютера?  </a:t>
            </a: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(Процессор)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которое необходимо для передачи информации по телефонным проводам? </a:t>
            </a: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Модем</a:t>
            </a: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(1 правильный </a:t>
            </a:r>
            <a:r>
              <a:rPr lang="ru-RU" sz="2400" b="1" dirty="0">
                <a:solidFill>
                  <a:srgbClr val="FF0000"/>
                </a:solidFill>
              </a:rPr>
              <a:t>ответ – один балл)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pPr>
              <a:buFont typeface="+mj-lt"/>
              <a:buAutoNum type="arabicPeriod"/>
            </a:pPr>
            <a:endParaRPr lang="ru-RU" sz="2400" b="0" i="0" dirty="0">
              <a:solidFill>
                <a:srgbClr val="333333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8259" y="1210235"/>
            <a:ext cx="106531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	Конкурс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для капитанов команд.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Учитель поочередно задает вопрос, а капитаны отвечают.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28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75011" y="690968"/>
            <a:ext cx="9005700" cy="1507067"/>
          </a:xfrm>
        </p:spPr>
        <p:txBody>
          <a:bodyPr/>
          <a:lstStyle/>
          <a:p>
            <a:pPr algn="ctr"/>
            <a:r>
              <a:rPr lang="ru-RU" dirty="0"/>
              <a:t>6</a:t>
            </a:r>
            <a:r>
              <a:rPr lang="ru-RU" dirty="0" smtClean="0"/>
              <a:t> </a:t>
            </a:r>
            <a:r>
              <a:rPr lang="ru-RU" dirty="0" smtClean="0"/>
              <a:t>этап.  Пословицы и поговорки про информатику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45250" y="2601576"/>
            <a:ext cx="108652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400" dirty="0">
                <a:solidFill>
                  <a:schemeClr val="bg1"/>
                </a:solidFill>
              </a:rPr>
              <a:t>Каждой команде учитель выдаёт карточку с пропущенными числами в пословицах и поговорках.  За определённое время нужно вставить пропущенные </a:t>
            </a:r>
            <a:r>
              <a:rPr lang="ru-RU" sz="2400" dirty="0" smtClean="0">
                <a:solidFill>
                  <a:schemeClr val="bg1"/>
                </a:solidFill>
              </a:rPr>
              <a:t>слова.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30824" y="4608987"/>
            <a:ext cx="110803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(правильный ответ </a:t>
            </a:r>
            <a:r>
              <a:rPr lang="ru-RU" sz="2800" b="1" dirty="0">
                <a:solidFill>
                  <a:srgbClr val="FF0000"/>
                </a:solidFill>
              </a:rPr>
              <a:t>– один балл)</a:t>
            </a:r>
          </a:p>
        </p:txBody>
      </p:sp>
    </p:spTree>
    <p:extLst>
      <p:ext uri="{BB962C8B-B14F-4D97-AF65-F5344CB8AC3E}">
        <p14:creationId xmlns:p14="http://schemas.microsoft.com/office/powerpoint/2010/main" val="184271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2636" y="372532"/>
            <a:ext cx="8534400" cy="1507067"/>
          </a:xfrm>
        </p:spPr>
        <p:txBody>
          <a:bodyPr/>
          <a:lstStyle/>
          <a:p>
            <a:r>
              <a:rPr lang="ru-RU" dirty="0" smtClean="0"/>
              <a:t>Карточка № 1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4955" y="1822822"/>
            <a:ext cx="1025152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rgbClr val="222222"/>
                </a:solidFill>
                <a:latin typeface="Lato"/>
              </a:rPr>
              <a:t>Компьютер ____________ </a:t>
            </a:r>
            <a:r>
              <a:rPr lang="ru-RU" sz="2400" dirty="0">
                <a:solidFill>
                  <a:srgbClr val="222222"/>
                </a:solidFill>
                <a:latin typeface="Lato"/>
              </a:rPr>
              <a:t>не </a:t>
            </a:r>
            <a:r>
              <a:rPr lang="ru-RU" sz="2400" dirty="0" smtClean="0">
                <a:solidFill>
                  <a:srgbClr val="222222"/>
                </a:solidFill>
                <a:latin typeface="Lato"/>
              </a:rPr>
              <a:t>испортишь.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</a:rPr>
              <a:t>_______  </a:t>
            </a:r>
            <a:r>
              <a:rPr lang="ru-RU" sz="2400" dirty="0">
                <a:solidFill>
                  <a:schemeClr val="bg1"/>
                </a:solidFill>
              </a:rPr>
              <a:t>килобайт бережет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</a:rPr>
              <a:t>Компьютер без </a:t>
            </a:r>
            <a:r>
              <a:rPr lang="ru-RU" sz="2400" dirty="0" smtClean="0">
                <a:solidFill>
                  <a:schemeClr val="bg1"/>
                </a:solidFill>
              </a:rPr>
              <a:t>_____________ </a:t>
            </a:r>
            <a:r>
              <a:rPr lang="ru-RU" sz="2400" dirty="0">
                <a:solidFill>
                  <a:schemeClr val="bg1"/>
                </a:solidFill>
              </a:rPr>
              <a:t>- что фонарь без свечи</a:t>
            </a:r>
            <a:r>
              <a:rPr lang="ru-RU" sz="2400" dirty="0" smtClean="0">
                <a:solidFill>
                  <a:schemeClr val="bg1"/>
                </a:solidFill>
              </a:rPr>
              <a:t>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</a:rPr>
              <a:t>Не смейся над </a:t>
            </a:r>
            <a:r>
              <a:rPr lang="ru-RU" sz="2400" dirty="0" smtClean="0">
                <a:solidFill>
                  <a:schemeClr val="bg1"/>
                </a:solidFill>
              </a:rPr>
              <a:t>__________ </a:t>
            </a:r>
            <a:r>
              <a:rPr lang="ru-RU" sz="2400" dirty="0">
                <a:solidFill>
                  <a:schemeClr val="bg1"/>
                </a:solidFill>
              </a:rPr>
              <a:t>компьютерами, и твой будет стар</a:t>
            </a:r>
            <a:r>
              <a:rPr lang="ru-RU" sz="2400" dirty="0" smtClean="0">
                <a:solidFill>
                  <a:schemeClr val="bg1"/>
                </a:solidFill>
              </a:rPr>
              <a:t>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</a:rPr>
              <a:t>Дарёному </a:t>
            </a:r>
            <a:r>
              <a:rPr lang="ru-RU" sz="2400" dirty="0" smtClean="0">
                <a:solidFill>
                  <a:schemeClr val="bg1"/>
                </a:solidFill>
              </a:rPr>
              <a:t>_____________ </a:t>
            </a:r>
            <a:r>
              <a:rPr lang="ru-RU" sz="2400" dirty="0">
                <a:solidFill>
                  <a:schemeClr val="bg1"/>
                </a:solidFill>
              </a:rPr>
              <a:t>в системный блок не заглядывают</a:t>
            </a:r>
            <a:r>
              <a:rPr lang="ru-RU" sz="2400" dirty="0" smtClean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99268" y="4400782"/>
            <a:ext cx="71272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 </a:t>
            </a:r>
            <a:r>
              <a:rPr lang="ru-RU" sz="3200" b="1" dirty="0">
                <a:solidFill>
                  <a:srgbClr val="FF0000"/>
                </a:solidFill>
              </a:rPr>
              <a:t>(правильный ответ) – один балл)</a:t>
            </a:r>
          </a:p>
        </p:txBody>
      </p:sp>
    </p:spTree>
    <p:extLst>
      <p:ext uri="{BB962C8B-B14F-4D97-AF65-F5344CB8AC3E}">
        <p14:creationId xmlns:p14="http://schemas.microsoft.com/office/powerpoint/2010/main" val="30672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7247" y="587685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Карточка №2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37128" y="2393576"/>
            <a:ext cx="1067696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</a:rPr>
              <a:t>По ____________встречают, по уму провожают.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</a:rPr>
              <a:t>Всякий _________ своё гнездо любит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</a:rPr>
              <a:t>Плоха та ____________, которая одну кнопку имеет.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</a:rPr>
              <a:t>Хороший процессор - __________ процессор.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</a:rPr>
              <a:t>Что из  ____________ удалено, то пропало. 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27690" y="4886566"/>
            <a:ext cx="71272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 </a:t>
            </a:r>
            <a:r>
              <a:rPr lang="ru-RU" sz="3200" b="1" dirty="0">
                <a:solidFill>
                  <a:srgbClr val="FF0000"/>
                </a:solidFill>
              </a:rPr>
              <a:t>(правильный ответ) – один балл)</a:t>
            </a:r>
          </a:p>
        </p:txBody>
      </p:sp>
    </p:spTree>
    <p:extLst>
      <p:ext uri="{BB962C8B-B14F-4D97-AF65-F5344CB8AC3E}">
        <p14:creationId xmlns:p14="http://schemas.microsoft.com/office/powerpoint/2010/main" val="419202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0434" y="201389"/>
            <a:ext cx="10106117" cy="150706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Слово </a:t>
            </a:r>
            <a:r>
              <a:rPr lang="ru-RU" dirty="0"/>
              <a:t>жюри.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Награждение </a:t>
            </a:r>
            <a:r>
              <a:rPr lang="ru-RU" dirty="0"/>
              <a:t>победителей.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271" y="1708456"/>
            <a:ext cx="5148853" cy="499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97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3303" y="303259"/>
            <a:ext cx="8534400" cy="1507067"/>
          </a:xfrm>
        </p:spPr>
        <p:txBody>
          <a:bodyPr/>
          <a:lstStyle/>
          <a:p>
            <a:r>
              <a:rPr lang="ru-RU" dirty="0" smtClean="0"/>
              <a:t>1. Этап</a:t>
            </a:r>
            <a:br>
              <a:rPr lang="ru-RU" dirty="0" smtClean="0"/>
            </a:br>
            <a:r>
              <a:rPr lang="ru-RU" dirty="0" smtClean="0"/>
              <a:t>Представление команд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41295" y="1847407"/>
            <a:ext cx="104080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</a:rPr>
              <a:t>Каждая </a:t>
            </a:r>
            <a:r>
              <a:rPr lang="ru-RU" sz="2800" b="1" dirty="0">
                <a:solidFill>
                  <a:schemeClr val="bg1"/>
                </a:solidFill>
              </a:rPr>
              <a:t>команда должна придумать название, приготовить эмблемы для каждых участников; придумать девиз и приветствие. 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514350" indent="-514350" algn="just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</a:rPr>
              <a:t>Разработать </a:t>
            </a:r>
            <a:r>
              <a:rPr lang="ru-RU" sz="2800" b="1" dirty="0">
                <a:solidFill>
                  <a:schemeClr val="bg1"/>
                </a:solidFill>
              </a:rPr>
              <a:t>визитки в программе </a:t>
            </a:r>
            <a:r>
              <a:rPr lang="ru-RU" sz="2800" b="1" dirty="0" err="1">
                <a:solidFill>
                  <a:schemeClr val="bg1"/>
                </a:solidFill>
              </a:rPr>
              <a:t>PowerPoint</a:t>
            </a:r>
            <a:r>
              <a:rPr lang="ru-RU" sz="2800" b="1" dirty="0">
                <a:solidFill>
                  <a:schemeClr val="bg1"/>
                </a:solidFill>
              </a:rPr>
              <a:t> (название команды, девиз, рассказать о каждом участнике команды и т.д.)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84859" y="4562145"/>
            <a:ext cx="7653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(выполнены все условия – 5 баллов)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9165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5962" y="183189"/>
            <a:ext cx="8534400" cy="1507067"/>
          </a:xfrm>
        </p:spPr>
        <p:txBody>
          <a:bodyPr/>
          <a:lstStyle/>
          <a:p>
            <a:r>
              <a:rPr lang="ru-RU" dirty="0" smtClean="0"/>
              <a:t>2 этап. Самые внимательные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5488" y="1399311"/>
            <a:ext cx="10535348" cy="443961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/>
              <a:t>	</a:t>
            </a:r>
            <a:r>
              <a:rPr lang="ru-RU" sz="2400" dirty="0" smtClean="0">
                <a:solidFill>
                  <a:schemeClr val="bg1"/>
                </a:solidFill>
              </a:rPr>
              <a:t>Всем </a:t>
            </a:r>
            <a:r>
              <a:rPr lang="ru-RU" sz="2400" dirty="0">
                <a:solidFill>
                  <a:schemeClr val="bg1"/>
                </a:solidFill>
              </a:rPr>
              <a:t>командам одновременно на </a:t>
            </a:r>
            <a:r>
              <a:rPr lang="ru-RU" sz="2400" dirty="0" smtClean="0">
                <a:solidFill>
                  <a:schemeClr val="bg1"/>
                </a:solidFill>
              </a:rPr>
              <a:t>15 </a:t>
            </a:r>
            <a:r>
              <a:rPr lang="ru-RU" sz="2400" dirty="0">
                <a:solidFill>
                  <a:schemeClr val="bg1"/>
                </a:solidFill>
              </a:rPr>
              <a:t>сек. показывается карточка или слайд </a:t>
            </a:r>
            <a:r>
              <a:rPr lang="ru-RU" sz="2400" dirty="0" smtClean="0">
                <a:solidFill>
                  <a:schemeClr val="bg1"/>
                </a:solidFill>
              </a:rPr>
              <a:t>презентации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программа написанная на языке программирования с правильным ответом.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	Задание</a:t>
            </a:r>
            <a:r>
              <a:rPr lang="ru-RU" sz="2400" dirty="0">
                <a:solidFill>
                  <a:schemeClr val="bg1"/>
                </a:solidFill>
              </a:rPr>
              <a:t>: найти </a:t>
            </a:r>
            <a:r>
              <a:rPr lang="ru-RU" sz="2400" dirty="0" smtClean="0">
                <a:solidFill>
                  <a:schemeClr val="bg1"/>
                </a:solidFill>
              </a:rPr>
              <a:t>ошибки. 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На </a:t>
            </a:r>
            <a:r>
              <a:rPr lang="ru-RU" sz="2400" dirty="0">
                <a:solidFill>
                  <a:schemeClr val="bg1"/>
                </a:solidFill>
              </a:rPr>
              <a:t>карточке (экране) </a:t>
            </a:r>
            <a:r>
              <a:rPr lang="ru-RU" sz="2400" dirty="0" smtClean="0">
                <a:solidFill>
                  <a:schemeClr val="bg1"/>
                </a:solidFill>
              </a:rPr>
              <a:t>изображены программа на языке программирования Турбо Паскаль. Каждой </a:t>
            </a:r>
            <a:r>
              <a:rPr lang="ru-RU" sz="2400" dirty="0">
                <a:solidFill>
                  <a:schemeClr val="bg1"/>
                </a:solidFill>
              </a:rPr>
              <a:t>команде выдаётся </a:t>
            </a:r>
            <a:r>
              <a:rPr lang="ru-RU" sz="2400" dirty="0" smtClean="0">
                <a:solidFill>
                  <a:schemeClr val="bg1"/>
                </a:solidFill>
              </a:rPr>
              <a:t>карточка на котором написана программа с ошибками, нужно на карточке исправить все 5 ошибок. Все карточки </a:t>
            </a:r>
            <a:r>
              <a:rPr lang="ru-RU" sz="2400" dirty="0">
                <a:solidFill>
                  <a:schemeClr val="bg1"/>
                </a:solidFill>
              </a:rPr>
              <a:t>передаются членам жюри для </a:t>
            </a:r>
            <a:r>
              <a:rPr lang="ru-RU" sz="2400" dirty="0" smtClean="0">
                <a:solidFill>
                  <a:schemeClr val="bg1"/>
                </a:solidFill>
              </a:rPr>
              <a:t>проверки.</a:t>
            </a:r>
          </a:p>
          <a:p>
            <a:pPr marL="0" indent="0">
              <a:buNone/>
            </a:pPr>
            <a:r>
              <a:rPr lang="ru-RU" sz="2400" dirty="0" smtClean="0"/>
              <a:t>	 </a:t>
            </a:r>
            <a:r>
              <a:rPr lang="ru-RU" sz="2400" b="1" dirty="0" smtClean="0">
                <a:solidFill>
                  <a:srgbClr val="FF0000"/>
                </a:solidFill>
              </a:rPr>
              <a:t>(найденная 1 ошибка </a:t>
            </a:r>
            <a:r>
              <a:rPr lang="ru-RU" sz="2400" b="1" dirty="0">
                <a:solidFill>
                  <a:srgbClr val="FF0000"/>
                </a:solidFill>
              </a:rPr>
              <a:t>– один </a:t>
            </a:r>
            <a:r>
              <a:rPr lang="ru-RU" sz="2400" b="1" dirty="0" smtClean="0">
                <a:solidFill>
                  <a:srgbClr val="FF0000"/>
                </a:solidFill>
              </a:rPr>
              <a:t>балл)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2711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5636" y="0"/>
            <a:ext cx="9906000" cy="6719455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en-US" sz="6000" b="1" dirty="0" smtClean="0">
                <a:solidFill>
                  <a:schemeClr val="tx1"/>
                </a:solidFill>
              </a:rPr>
              <a:t>Program primer 1</a:t>
            </a:r>
            <a:r>
              <a:rPr lang="ru-RU" sz="6000" b="1" dirty="0" smtClean="0">
                <a:solidFill>
                  <a:schemeClr val="tx1"/>
                </a:solidFill>
              </a:rPr>
              <a:t>;</a:t>
            </a:r>
          </a:p>
          <a:p>
            <a:pPr marL="0" indent="0" algn="ctr">
              <a:buNone/>
            </a:pPr>
            <a:r>
              <a:rPr lang="en-US" sz="6000" b="1" dirty="0" err="1">
                <a:solidFill>
                  <a:schemeClr val="tx1"/>
                </a:solidFill>
              </a:rPr>
              <a:t>v</a:t>
            </a:r>
            <a:r>
              <a:rPr lang="en-US" sz="6000" b="1" dirty="0" err="1" smtClean="0">
                <a:solidFill>
                  <a:schemeClr val="tx1"/>
                </a:solidFill>
              </a:rPr>
              <a:t>ar</a:t>
            </a:r>
            <a:r>
              <a:rPr lang="en-US" sz="6000" b="1" dirty="0" smtClean="0">
                <a:solidFill>
                  <a:schemeClr val="tx1"/>
                </a:solidFill>
              </a:rPr>
              <a:t> c, b: integer;</a:t>
            </a:r>
          </a:p>
          <a:p>
            <a:pPr marL="0" indent="0" algn="ctr">
              <a:buNone/>
            </a:pPr>
            <a:r>
              <a:rPr lang="en-US" sz="6000" b="1" dirty="0" smtClean="0">
                <a:solidFill>
                  <a:schemeClr val="tx1"/>
                </a:solidFill>
              </a:rPr>
              <a:t>begin</a:t>
            </a:r>
          </a:p>
          <a:p>
            <a:pPr marL="0" indent="0" algn="ctr">
              <a:buNone/>
            </a:pPr>
            <a:r>
              <a:rPr lang="en-US" sz="6000" b="1" dirty="0">
                <a:solidFill>
                  <a:schemeClr val="tx1"/>
                </a:solidFill>
              </a:rPr>
              <a:t>c</a:t>
            </a:r>
            <a:r>
              <a:rPr lang="en-US" sz="6000" b="1" dirty="0" smtClean="0">
                <a:solidFill>
                  <a:schemeClr val="tx1"/>
                </a:solidFill>
              </a:rPr>
              <a:t>:=0;</a:t>
            </a:r>
          </a:p>
          <a:p>
            <a:pPr marL="0" indent="0" algn="ctr">
              <a:buNone/>
            </a:pPr>
            <a:r>
              <a:rPr lang="en-US" sz="6000" b="1" dirty="0">
                <a:solidFill>
                  <a:schemeClr val="tx1"/>
                </a:solidFill>
              </a:rPr>
              <a:t>b</a:t>
            </a:r>
            <a:r>
              <a:rPr lang="en-US" sz="6000" b="1" dirty="0" smtClean="0">
                <a:solidFill>
                  <a:schemeClr val="tx1"/>
                </a:solidFill>
              </a:rPr>
              <a:t>:=3;</a:t>
            </a:r>
          </a:p>
          <a:p>
            <a:pPr marL="0" indent="0" algn="ctr">
              <a:buNone/>
            </a:pPr>
            <a:r>
              <a:rPr lang="en-US" sz="6000" b="1" dirty="0">
                <a:solidFill>
                  <a:schemeClr val="tx1"/>
                </a:solidFill>
              </a:rPr>
              <a:t>w</a:t>
            </a:r>
            <a:r>
              <a:rPr lang="en-US" sz="6000" b="1" dirty="0" smtClean="0">
                <a:solidFill>
                  <a:schemeClr val="tx1"/>
                </a:solidFill>
              </a:rPr>
              <a:t>hile b&lt;10</a:t>
            </a:r>
            <a:r>
              <a:rPr lang="ru-RU" sz="6000" b="1" dirty="0" smtClean="0">
                <a:solidFill>
                  <a:schemeClr val="tx1"/>
                </a:solidFill>
              </a:rPr>
              <a:t> </a:t>
            </a:r>
            <a:r>
              <a:rPr lang="en-US" sz="6000" b="1" dirty="0" smtClean="0">
                <a:solidFill>
                  <a:schemeClr val="tx1"/>
                </a:solidFill>
              </a:rPr>
              <a:t>do begin</a:t>
            </a:r>
          </a:p>
          <a:p>
            <a:pPr marL="0" indent="0" algn="ctr">
              <a:buNone/>
            </a:pPr>
            <a:r>
              <a:rPr lang="en-US" sz="6000" b="1" dirty="0" smtClean="0">
                <a:solidFill>
                  <a:schemeClr val="tx1"/>
                </a:solidFill>
              </a:rPr>
              <a:t>c:=c+b;</a:t>
            </a:r>
          </a:p>
          <a:p>
            <a:pPr marL="0" indent="0" algn="ctr">
              <a:buNone/>
            </a:pPr>
            <a:r>
              <a:rPr lang="en-US" sz="6000" b="1" dirty="0" smtClean="0">
                <a:solidFill>
                  <a:schemeClr val="tx1"/>
                </a:solidFill>
              </a:rPr>
              <a:t>b:=b+2;</a:t>
            </a:r>
          </a:p>
          <a:p>
            <a:pPr marL="0" indent="0" algn="ctr">
              <a:buNone/>
            </a:pPr>
            <a:r>
              <a:rPr lang="en-US" sz="6000" b="1" dirty="0" smtClean="0">
                <a:solidFill>
                  <a:schemeClr val="tx1"/>
                </a:solidFill>
              </a:rPr>
              <a:t>end;</a:t>
            </a:r>
          </a:p>
          <a:p>
            <a:pPr marL="0" indent="0" algn="ctr">
              <a:buNone/>
            </a:pPr>
            <a:r>
              <a:rPr lang="en-US" sz="6000" b="1" dirty="0" err="1" smtClean="0">
                <a:solidFill>
                  <a:schemeClr val="tx1"/>
                </a:solidFill>
              </a:rPr>
              <a:t>writeln</a:t>
            </a:r>
            <a:r>
              <a:rPr lang="en-US" sz="6000" b="1" dirty="0" smtClean="0">
                <a:solidFill>
                  <a:schemeClr val="tx1"/>
                </a:solidFill>
              </a:rPr>
              <a:t>(c);</a:t>
            </a:r>
          </a:p>
          <a:p>
            <a:pPr marL="0" indent="0" algn="ctr">
              <a:buNone/>
            </a:pPr>
            <a:r>
              <a:rPr lang="en-US" sz="6000" b="1" dirty="0" smtClean="0">
                <a:solidFill>
                  <a:schemeClr val="tx1"/>
                </a:solidFill>
              </a:rPr>
              <a:t>end.</a:t>
            </a: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2" t="4227" r="10370" b="7172"/>
          <a:stretch/>
        </p:blipFill>
        <p:spPr>
          <a:xfrm>
            <a:off x="-106443" y="-216066"/>
            <a:ext cx="5673332" cy="7151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853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565264" y="359469"/>
            <a:ext cx="8534400" cy="1507067"/>
          </a:xfrm>
        </p:spPr>
        <p:txBody>
          <a:bodyPr/>
          <a:lstStyle/>
          <a:p>
            <a:r>
              <a:rPr lang="ru-RU" dirty="0"/>
              <a:t>3</a:t>
            </a:r>
            <a:r>
              <a:rPr lang="ru-RU" dirty="0" smtClean="0"/>
              <a:t> этап. Логические концовки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7017" y="1866537"/>
            <a:ext cx="1104503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Учитель  формулирует первую часть предложения поочерёдно каждой команде. </a:t>
            </a:r>
            <a:endParaRPr lang="ru-RU" sz="2800" dirty="0" smtClean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Закон двойного отрицания. Двойное отрицание исключает …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Сочетательный закон. При одинаковых знаках скобки можно…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Разработчиком языка Паскаль является …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Языковые конструкции, с помощью которых в программах записываются действия, выполняемые в процессе решения задачи, называются ….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Разделителями между операторами служит …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Для вычисления квадратного корня из х используется функция </a:t>
            </a:r>
            <a:r>
              <a:rPr lang="ru-RU" sz="2000" dirty="0" smtClean="0">
                <a:solidFill>
                  <a:schemeClr val="bg1"/>
                </a:solidFill>
              </a:rPr>
              <a:t>….</a:t>
            </a:r>
            <a:endParaRPr lang="en-US" sz="2000" dirty="0" smtClean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35235" y="5590633"/>
            <a:ext cx="7555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(каждый правильный ответ– </a:t>
            </a:r>
            <a:r>
              <a:rPr lang="ru-RU" sz="2800" b="1" dirty="0">
                <a:solidFill>
                  <a:srgbClr val="FF0000"/>
                </a:solidFill>
              </a:rPr>
              <a:t>один балл)</a:t>
            </a:r>
          </a:p>
        </p:txBody>
      </p:sp>
    </p:spTree>
    <p:extLst>
      <p:ext uri="{BB962C8B-B14F-4D97-AF65-F5344CB8AC3E}">
        <p14:creationId xmlns:p14="http://schemas.microsoft.com/office/powerpoint/2010/main" val="55041323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246312" y="0"/>
            <a:ext cx="8534400" cy="1507067"/>
          </a:xfrm>
        </p:spPr>
        <p:txBody>
          <a:bodyPr/>
          <a:lstStyle/>
          <a:p>
            <a:r>
              <a:rPr lang="en-US" dirty="0" smtClean="0"/>
              <a:t>4</a:t>
            </a:r>
            <a:r>
              <a:rPr lang="ru-RU" dirty="0" smtClean="0"/>
              <a:t> этап.  ребусы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1671" y="1507067"/>
            <a:ext cx="108652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Учитель дает каждой команде карточки с ребусами. Все карточки передаются членам жюри для проверки.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11624" y="2891024"/>
            <a:ext cx="110803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(правильный ответ(каждый отгаданный ребус) </a:t>
            </a:r>
            <a:r>
              <a:rPr lang="ru-RU" sz="2800" b="1" dirty="0">
                <a:solidFill>
                  <a:srgbClr val="FF0000"/>
                </a:solidFill>
              </a:rPr>
              <a:t>– один балл)</a:t>
            </a:r>
          </a:p>
        </p:txBody>
      </p:sp>
    </p:spTree>
    <p:extLst>
      <p:ext uri="{BB962C8B-B14F-4D97-AF65-F5344CB8AC3E}">
        <p14:creationId xmlns:p14="http://schemas.microsoft.com/office/powerpoint/2010/main" val="271266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230" y="1855694"/>
            <a:ext cx="7048500" cy="2819400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005962" y="183189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Карточка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0002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005962" y="183189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Карточка №2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536" y="1920148"/>
            <a:ext cx="7586143" cy="303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9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005962" y="183189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Карточка №3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255" y="1690256"/>
            <a:ext cx="8735605" cy="349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69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6132</TotalTime>
  <Words>276</Words>
  <Application>Microsoft Office PowerPoint</Application>
  <PresentationFormat>Широкоэкранный</PresentationFormat>
  <Paragraphs>73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Century Gothic</vt:lpstr>
      <vt:lpstr>Lato</vt:lpstr>
      <vt:lpstr>Times New Roman</vt:lpstr>
      <vt:lpstr>Wingdings 3</vt:lpstr>
      <vt:lpstr>Сектор</vt:lpstr>
      <vt:lpstr>КВН по информатике</vt:lpstr>
      <vt:lpstr>1. Этап Представление команд</vt:lpstr>
      <vt:lpstr>2 этап. Самые внимательные</vt:lpstr>
      <vt:lpstr>Презентация PowerPoint</vt:lpstr>
      <vt:lpstr>3 этап. Логические концовки</vt:lpstr>
      <vt:lpstr>4 этап.  ребусы</vt:lpstr>
      <vt:lpstr>Карточка №1</vt:lpstr>
      <vt:lpstr>Карточка №2</vt:lpstr>
      <vt:lpstr>Карточка №3</vt:lpstr>
      <vt:lpstr>Карточка № 4</vt:lpstr>
      <vt:lpstr>Карточка № 5</vt:lpstr>
      <vt:lpstr>Карточка № 6</vt:lpstr>
      <vt:lpstr>5 Этап. конкурс для капитанов команд</vt:lpstr>
      <vt:lpstr>6 этап.  Пословицы и поговорки про информатику</vt:lpstr>
      <vt:lpstr>Карточка № 1</vt:lpstr>
      <vt:lpstr>Карточка №2</vt:lpstr>
      <vt:lpstr>Слово жюри.  Награждение победителей.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КВН</dc:title>
  <dc:creator>ШКОЛА</dc:creator>
  <cp:lastModifiedBy>ШКОЛА</cp:lastModifiedBy>
  <cp:revision>52</cp:revision>
  <dcterms:created xsi:type="dcterms:W3CDTF">2019-04-30T07:55:48Z</dcterms:created>
  <dcterms:modified xsi:type="dcterms:W3CDTF">2019-05-22T07:12:46Z</dcterms:modified>
</cp:coreProperties>
</file>