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72" r:id="rId3"/>
    <p:sldId id="264" r:id="rId4"/>
    <p:sldId id="269" r:id="rId5"/>
    <p:sldId id="266" r:id="rId6"/>
    <p:sldId id="268" r:id="rId7"/>
    <p:sldId id="270" r:id="rId8"/>
    <p:sldId id="259" r:id="rId9"/>
    <p:sldId id="260" r:id="rId10"/>
    <p:sldId id="263" r:id="rId11"/>
    <p:sldId id="273" r:id="rId12"/>
    <p:sldId id="25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63964-3EA8-4212-AD9C-69FC3BC05655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0F366-AB95-4F25-A36B-8029D85AB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9EB00-73E2-4EBB-B994-81B80FCF06B1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78C56-AA7C-4F73-BFB9-D31B27F22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31103-3E00-4C4C-9CC9-2C499DE23F57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C3B16-7C57-4FF9-9840-1404242FD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C53DE-6877-450F-9F06-DB9F7A627153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807AA-DAA8-4C39-A354-B65D1F528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E822D-9B89-463E-B6D8-CCE5D1A128BE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E16B6-D98A-4980-A8D3-90E4F48C8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B480F-A62C-44D5-8B32-817BD61E9EF5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75F09-EBC2-4A3A-94FF-8F60C793A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1BC0A-33DB-4F4A-9343-AA8BBDC5B875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6FAEA-9472-488C-AFBC-CEF83A5F5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B1B14-DF35-45B7-A6B1-EE99BD92EF9B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25B8A-1DD7-4589-A17A-142E4F388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348A9-CA1A-4A0E-949F-4C91F48F6D33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3358A-3F24-41BE-8596-220C333AD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C59BA-A760-46A9-A0D4-1AF38D3CD96F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693D3-71C9-480C-BA5F-20635A1BB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4FCF0-3A3B-48A6-9D92-0B65189264DF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B55C6-5EAE-499A-9A19-F86C9CA75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2488F7-EFC4-44AE-A145-7474700A4CDB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6A64DB-A3CE-467B-98BD-95B1E14F3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91;&#1085;&#1090;&#1080;&#1082;%20&#1080;%20&#1077;&#1075;&#1086;%20&#1076;&#1088;&#1091;&#1079;&#1100;&#1103;%20-%2077%20&#1089;&#1077;&#1088;&#1080;&#1103;.%20&#1051;&#1091;&#1082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4313" y="571500"/>
            <a:ext cx="8929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«Все ребята любят разгадывать загадки…» </a:t>
            </a:r>
          </a:p>
        </p:txBody>
      </p:sp>
      <p:pic>
        <p:nvPicPr>
          <p:cNvPr id="3" name="Рисунок 2" descr="Ил. Б.Кыштымова к книге Н.Надеждиной «Моревизор уходит в плавание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060575"/>
            <a:ext cx="335756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://publ.lib.ru/ARCHIVES/I/IL%27IN_M/.Online/Rotc62O1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4750" y="1314450"/>
            <a:ext cx="415925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http://publ.lib.ru/ARCHIVES/I/IL%27IN_M/.Online/Marshak_I.Ya.-P002.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1196975"/>
            <a:ext cx="16748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71500" y="285750"/>
            <a:ext cx="7358063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Лук стал сердитым от обиды: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– Во мне сплошные </a:t>
            </a:r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фитонциды</a:t>
            </a:r>
            <a:r>
              <a:rPr lang="ru-RU" sz="3200">
                <a:latin typeface="Calibri" pitchFamily="34" charset="0"/>
              </a:rPr>
              <a:t>.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Да, иногда я раздражаю, —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сказал он, слёзы вытирая. —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Когда людей сразит недуг,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все вспоминают: – Где же </a:t>
            </a:r>
            <a:r>
              <a:rPr lang="ru-RU" sz="3200" b="1">
                <a:latin typeface="Calibri" pitchFamily="34" charset="0"/>
              </a:rPr>
              <a:t>лук</a:t>
            </a:r>
            <a:r>
              <a:rPr lang="ru-RU" sz="3200">
                <a:latin typeface="Calibri" pitchFamily="34" charset="0"/>
              </a:rPr>
              <a:t>?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Я выгоняю хворь и боль,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Средь овощей и я не ноль.</a:t>
            </a:r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  <p:pic>
        <p:nvPicPr>
          <p:cNvPr id="3" name="Picture 6" descr="сканирование00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337050"/>
            <a:ext cx="6913563" cy="2520950"/>
          </a:xfrm>
          <a:prstGeom prst="rect">
            <a:avLst/>
          </a:prstGeom>
          <a:noFill/>
          <a:ln w="28575">
            <a:solidFill>
              <a:srgbClr val="003399"/>
            </a:solidFill>
            <a:miter lim="800000"/>
            <a:headEnd/>
            <a:tailEnd/>
          </a:ln>
        </p:spPr>
      </p:pic>
      <p:pic>
        <p:nvPicPr>
          <p:cNvPr id="22531" name="Picture 2" descr="http://im7-tub-ru.yandex.net/i?id=289292076-21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57750"/>
            <a:ext cx="9810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>
              <a:defRPr/>
            </a:pPr>
            <a:r>
              <a:rPr lang="ru-RU" b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Тест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1. Какой лук похож на пучок густой травы?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                  А) Многоярусный лук;    </a:t>
            </a:r>
            <a:r>
              <a:rPr lang="ru-RU" sz="2000" b="1" smtClean="0"/>
              <a:t>Б) лук-слизун;    </a:t>
            </a:r>
            <a:r>
              <a:rPr lang="ru-RU" sz="2000" smtClean="0"/>
              <a:t>В) лук-батун.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2. У какого лука перья с весны до осени зелены и свежи?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                  А) Многоярусный лук;    </a:t>
            </a:r>
            <a:r>
              <a:rPr lang="ru-RU" sz="2000" b="1" smtClean="0"/>
              <a:t>Б) лук-батун;</a:t>
            </a:r>
            <a:r>
              <a:rPr lang="ru-RU" sz="2000" smtClean="0"/>
              <a:t>     В) лук-слизун.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3. Какой лук никогда не цветёт?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                 </a:t>
            </a:r>
            <a:r>
              <a:rPr lang="ru-RU" sz="2000" b="1" smtClean="0"/>
              <a:t>А) Многоярусный лук;   </a:t>
            </a:r>
            <a:r>
              <a:rPr lang="ru-RU" sz="2000" smtClean="0"/>
              <a:t>Б) лук-слизун;   В) лук-батун.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4. Какой лук три раза меняет своё имя?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                  А) Лук-слизун;   Б) лук-батун;   </a:t>
            </a:r>
            <a:r>
              <a:rPr lang="ru-RU" sz="2000" b="1" smtClean="0"/>
              <a:t>В) лук-репка.</a:t>
            </a:r>
            <a:endParaRPr lang="ru-RU" sz="2000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5. Сколько сортов репчатого лука нам оставили в наследство русские огородницы?</a:t>
            </a:r>
            <a:endParaRPr lang="ru-RU" sz="2000" b="1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b="1" smtClean="0"/>
              <a:t>                      А) 75;    </a:t>
            </a:r>
            <a:r>
              <a:rPr lang="ru-RU" sz="2000" smtClean="0"/>
              <a:t>Б) 57;      В) 77.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6. Между какими чешуйками до поры до времени спят луковые почки-детки?</a:t>
            </a:r>
            <a:endParaRPr lang="ru-RU" sz="2000" b="1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b="1" smtClean="0"/>
              <a:t>                      А) Сочными, белыми;      </a:t>
            </a:r>
            <a:r>
              <a:rPr lang="ru-RU" sz="2000" smtClean="0"/>
              <a:t>Б) сухими, золотистыми.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7. Каким удивительным оружием вооружён репчатый лук?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smtClean="0"/>
              <a:t>                      А) Шпагой;    </a:t>
            </a:r>
            <a:r>
              <a:rPr lang="ru-RU" sz="2000" b="1" smtClean="0"/>
              <a:t>Б) стрелами;   </a:t>
            </a:r>
            <a:r>
              <a:rPr lang="ru-RU" sz="2000" smtClean="0"/>
              <a:t> В) мечом.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61555" y="2967335"/>
            <a:ext cx="5223098" cy="923330"/>
          </a:xfrm>
          <a:prstGeom prst="rect">
            <a:avLst/>
          </a:prstGeom>
          <a:noFill/>
          <a:ln>
            <a:solidFill>
              <a:srgbClr val="FF0066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Будьте здоровы!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0" name="Лунтик и его друзья - 77 серия. Лук.mp4">
            <a:hlinkClick r:id="" action="ppaction://media"/>
          </p:cNvPr>
          <p:cNvPicPr>
            <a:picLocks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188913"/>
            <a:ext cx="8856662" cy="63357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45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4580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.ozone.ru/multimedia/books_covers/1000724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3786188"/>
            <a:ext cx="1905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static.ozone.ru/multimedia/books_covers/10007323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3786188"/>
            <a:ext cx="19050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s009.radikal.ru/i310/1208/53/bff2bc9ed38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75" y="3786188"/>
            <a:ext cx="1709738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sem40.ru/uploads/nadezjdin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" y="500063"/>
            <a:ext cx="1928812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14688" y="785813"/>
            <a:ext cx="5786437" cy="523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</a:rPr>
              <a:t>Надежда </a:t>
            </a:r>
            <a:r>
              <a:rPr lang="ru-RU" sz="2800" dirty="0" err="1">
                <a:solidFill>
                  <a:srgbClr val="FF0000"/>
                </a:solidFill>
              </a:rPr>
              <a:t>Августиновна</a:t>
            </a:r>
            <a:r>
              <a:rPr lang="ru-RU" sz="2800" dirty="0">
                <a:solidFill>
                  <a:srgbClr val="FF0000"/>
                </a:solidFill>
              </a:rPr>
              <a:t> Надеждина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14688" y="1643063"/>
            <a:ext cx="5715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(1905-1992), русская писательница, </a:t>
            </a:r>
          </a:p>
          <a:p>
            <a:r>
              <a:rPr lang="ru-RU" sz="2400" b="1">
                <a:latin typeface="Calibri" pitchFamily="34" charset="0"/>
              </a:rPr>
              <a:t>автор научно-популярных книг.</a:t>
            </a:r>
            <a:endParaRPr lang="ru-RU" sz="24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WordArt 7"/>
          <p:cNvSpPr>
            <a:spLocks noChangeArrowheads="1" noChangeShapeType="1" noTextEdit="1"/>
          </p:cNvSpPr>
          <p:nvPr/>
        </p:nvSpPr>
        <p:spPr bwMode="auto">
          <a:xfrm>
            <a:off x="1619250" y="3573463"/>
            <a:ext cx="57372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«Лук от семи недуг»</a:t>
            </a:r>
          </a:p>
        </p:txBody>
      </p:sp>
      <p:pic>
        <p:nvPicPr>
          <p:cNvPr id="17410" name="Picture 2" descr="http://content.foto.mail.ru/mail/alla_gaikovich/_answers/i-5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604838"/>
            <a:ext cx="295275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Line 4"/>
          <p:cNvSpPr>
            <a:spLocks noChangeShapeType="1"/>
          </p:cNvSpPr>
          <p:nvPr/>
        </p:nvSpPr>
        <p:spPr bwMode="auto">
          <a:xfrm flipV="1">
            <a:off x="6804025" y="3213100"/>
            <a:ext cx="215900" cy="28733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2852738"/>
            <a:ext cx="81772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70C0"/>
                </a:solidFill>
                <a:latin typeface="Calibri" pitchFamily="34" charset="0"/>
              </a:rPr>
              <a:t>В Луку Клим луком кинул.</a:t>
            </a:r>
          </a:p>
          <a:p>
            <a:endParaRPr lang="ru-RU" sz="4800" b="1">
              <a:latin typeface="Calibri" pitchFamily="34" charset="0"/>
            </a:endParaRPr>
          </a:p>
        </p:txBody>
      </p:sp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1214438" y="357188"/>
            <a:ext cx="7072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b="1">
              <a:solidFill>
                <a:srgbClr val="C00000"/>
              </a:solidFill>
              <a:latin typeface="Calibri" pitchFamily="34" charset="0"/>
            </a:endParaRPr>
          </a:p>
          <a:p>
            <a:endParaRPr lang="ru-RU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6" name="Picture 2" descr="http://content.foto.mail.ru/mail/alla_gaikovich/_answers/i-57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1000125"/>
            <a:ext cx="257175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content.foto.mail.ru/mail/alla_gaikovich/_answers/i-57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428625"/>
            <a:ext cx="23812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ДОМ\AppData\Local\Microsoft\Windows\Temporary Internet Files\Content.IE5\G2TN7YDR\MC90029042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3644900"/>
            <a:ext cx="2349500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http://life.style.it/CACHE/users/f/FrancescaP67/Image/cipoll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3789363"/>
            <a:ext cx="121443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http://img0.liveinternet.ru/images/attach/c/5/89/88/89088970_4710172_russian_onion__3_1_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5" y="285750"/>
            <a:ext cx="15716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Line 11"/>
          <p:cNvSpPr>
            <a:spLocks noChangeShapeType="1"/>
          </p:cNvSpPr>
          <p:nvPr/>
        </p:nvSpPr>
        <p:spPr bwMode="auto">
          <a:xfrm flipV="1">
            <a:off x="2484438" y="2781300"/>
            <a:ext cx="144462" cy="21748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8434" y="360347"/>
            <a:ext cx="842968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«ЛУК - ОТ СЕМИ НЕДУГ»</a:t>
            </a:r>
          </a:p>
        </p:txBody>
      </p:sp>
      <p:sp>
        <p:nvSpPr>
          <p:cNvPr id="17508" name="Rectangle 100"/>
          <p:cNvSpPr>
            <a:spLocks noGrp="1"/>
          </p:cNvSpPr>
          <p:nvPr>
            <p:ph type="body" idx="4294967295"/>
          </p:nvPr>
        </p:nvSpPr>
        <p:spPr>
          <a:xfrm>
            <a:off x="539750" y="1341438"/>
            <a:ext cx="8229600" cy="4751387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36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Недуг </a:t>
            </a:r>
            <a:r>
              <a:rPr lang="ru-RU" sz="3600" b="1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-</a:t>
            </a:r>
            <a:r>
              <a:rPr lang="ru-RU" sz="3600" i="1" smtClean="0"/>
              <a:t> то же, что болезнь. </a:t>
            </a:r>
          </a:p>
          <a:p>
            <a:pPr>
              <a:buFont typeface="Arial" charset="0"/>
              <a:buNone/>
              <a:defRPr/>
            </a:pPr>
            <a:r>
              <a:rPr lang="ru-RU" sz="3600" i="1" smtClean="0"/>
              <a:t>                     Старческие недуги. </a:t>
            </a:r>
          </a:p>
          <a:p>
            <a:pPr>
              <a:buFont typeface="Arial" charset="0"/>
              <a:buNone/>
              <a:defRPr/>
            </a:pPr>
            <a:r>
              <a:rPr lang="ru-RU" sz="3600" i="1" smtClean="0"/>
              <a:t>                Справиться с недугом.</a:t>
            </a:r>
          </a:p>
          <a:p>
            <a:pPr>
              <a:buFont typeface="Arial" charset="0"/>
              <a:buNone/>
              <a:defRPr/>
            </a:pPr>
            <a:r>
              <a:rPr lang="ru-RU" sz="36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Недуг</a:t>
            </a:r>
            <a:r>
              <a:rPr lang="ru-RU" sz="3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600" smtClean="0"/>
              <a:t>- недуга боли, боль, болезнь, хворь,  немочь, нездоровье. Недужный, больной, хворый, хилый. </a:t>
            </a:r>
          </a:p>
          <a:p>
            <a:pPr>
              <a:buFont typeface="Arial" charset="0"/>
              <a:buNone/>
              <a:defRPr/>
            </a:pPr>
            <a:r>
              <a:rPr lang="ru-RU" sz="3600" i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  <a:r>
              <a:rPr lang="ru-RU" sz="4000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Мне недужится, неможется</a:t>
            </a:r>
            <a:r>
              <a:rPr lang="ru-RU" sz="3600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r>
              <a:rPr lang="ru-RU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18435" name="Line 4"/>
          <p:cNvSpPr>
            <a:spLocks noChangeShapeType="1"/>
          </p:cNvSpPr>
          <p:nvPr/>
        </p:nvSpPr>
        <p:spPr bwMode="auto">
          <a:xfrm flipV="1">
            <a:off x="7451725" y="260350"/>
            <a:ext cx="215900" cy="2159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xfrm>
            <a:off x="457200" y="1484313"/>
            <a:ext cx="8229600" cy="4641850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en-GB" sz="4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V</a:t>
            </a:r>
            <a:r>
              <a:rPr lang="ru-RU" sz="4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- уже знал</a:t>
            </a:r>
          </a:p>
          <a:p>
            <a:pPr algn="ctr">
              <a:buFont typeface="Arial" charset="0"/>
              <a:buNone/>
              <a:defRPr/>
            </a:pPr>
            <a:r>
              <a:rPr lang="ru-RU" sz="4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+  -новое</a:t>
            </a:r>
          </a:p>
          <a:p>
            <a:pPr algn="ctr">
              <a:buFont typeface="Arial" charset="0"/>
              <a:buNone/>
              <a:defRPr/>
            </a:pPr>
            <a:r>
              <a:rPr lang="ru-RU" sz="4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   думал иначе</a:t>
            </a:r>
          </a:p>
          <a:p>
            <a:pPr algn="ctr">
              <a:buFont typeface="Arial" charset="0"/>
              <a:buNone/>
              <a:defRPr/>
            </a:pPr>
            <a:r>
              <a:rPr lang="ru-RU" sz="4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  - не понял, есть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&amp;Lcy;&amp;ucy;&amp;kcy; &amp;scy;&amp;lcy;&amp;icy;&amp;zcy;&amp;ucy;&amp;n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642938"/>
            <a:ext cx="3238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2051050" y="2924175"/>
            <a:ext cx="1500188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Лук -слизун</a:t>
            </a:r>
          </a:p>
        </p:txBody>
      </p:sp>
      <p:pic>
        <p:nvPicPr>
          <p:cNvPr id="20483" name="Picture 4" descr="http://www.adihadean.ro/e107_images/newspost_images/ceapa_ver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571500"/>
            <a:ext cx="3286125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6659563" y="2924175"/>
            <a:ext cx="1500187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Лук - батун</a:t>
            </a:r>
          </a:p>
        </p:txBody>
      </p:sp>
      <p:pic>
        <p:nvPicPr>
          <p:cNvPr id="20485" name="Picture 6" descr="http://www.trava-myrava.ru/images/stories/my_images/lykovie_img/lyk_mnogojrysni_img/lyk-mnogojrysni_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3643313"/>
            <a:ext cx="2357437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900113" y="6308725"/>
            <a:ext cx="21431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Многоярусный лук</a:t>
            </a:r>
          </a:p>
        </p:txBody>
      </p:sp>
      <p:pic>
        <p:nvPicPr>
          <p:cNvPr id="2048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3716338"/>
            <a:ext cx="3384550" cy="2557462"/>
          </a:xfrm>
          <a:prstGeom prst="rect">
            <a:avLst/>
          </a:prstGeom>
          <a:noFill/>
          <a:ln w="57150" cmpd="thickThin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20488" name="TextBox 14"/>
          <p:cNvSpPr txBox="1">
            <a:spLocks noChangeArrowheads="1"/>
          </p:cNvSpPr>
          <p:nvPr/>
        </p:nvSpPr>
        <p:spPr bwMode="auto">
          <a:xfrm>
            <a:off x="6804025" y="5949950"/>
            <a:ext cx="1081088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alibri" pitchFamily="34" charset="0"/>
              </a:rPr>
              <a:t>Лук-шнитт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temagro.ru/wp-content/uploads/2012/04/d0b8d0b7d0bed0b1d180d0b0d0b6d0b5d0bdd0b8d0b5-104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662363"/>
            <a:ext cx="3582988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4" descr="http://mediasubs.ru/group/uploads/sa/sad-ogorod/image2/kNTQtMGN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657600"/>
            <a:ext cx="3095625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 descr="http://www.agroint.ru/images/seed/onion/seed_onion_1_h_orig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379413"/>
            <a:ext cx="3313112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207</Words>
  <PresentationFormat>Экран (4:3)</PresentationFormat>
  <Paragraphs>34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Тест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user</cp:lastModifiedBy>
  <cp:revision>43</cp:revision>
  <dcterms:created xsi:type="dcterms:W3CDTF">2013-02-24T16:39:23Z</dcterms:created>
  <dcterms:modified xsi:type="dcterms:W3CDTF">2020-03-09T12:11:22Z</dcterms:modified>
</cp:coreProperties>
</file>