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7" r:id="rId2"/>
    <p:sldId id="256" r:id="rId3"/>
    <p:sldId id="286" r:id="rId4"/>
    <p:sldId id="282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83" r:id="rId13"/>
    <p:sldId id="288" r:id="rId14"/>
    <p:sldId id="267" r:id="rId15"/>
    <p:sldId id="268" r:id="rId16"/>
    <p:sldId id="269" r:id="rId17"/>
    <p:sldId id="271" r:id="rId18"/>
    <p:sldId id="270" r:id="rId19"/>
    <p:sldId id="284" r:id="rId20"/>
    <p:sldId id="272" r:id="rId21"/>
    <p:sldId id="274" r:id="rId22"/>
    <p:sldId id="275" r:id="rId23"/>
    <p:sldId id="276" r:id="rId24"/>
    <p:sldId id="277" r:id="rId25"/>
    <p:sldId id="293" r:id="rId26"/>
    <p:sldId id="289" r:id="rId27"/>
    <p:sldId id="290" r:id="rId28"/>
    <p:sldId id="291" r:id="rId29"/>
    <p:sldId id="292" r:id="rId30"/>
    <p:sldId id="278" r:id="rId31"/>
    <p:sldId id="281" r:id="rId32"/>
    <p:sldId id="279" r:id="rId33"/>
    <p:sldId id="280" r:id="rId34"/>
    <p:sldId id="285" r:id="rId35"/>
    <p:sldId id="287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  <a:srgbClr val="3399FF"/>
    <a:srgbClr val="99CCFF"/>
    <a:srgbClr val="66CC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97" autoAdjust="0"/>
    <p:restoredTop sz="94660"/>
  </p:normalViewPr>
  <p:slideViewPr>
    <p:cSldViewPr>
      <p:cViewPr>
        <p:scale>
          <a:sx n="42" d="100"/>
          <a:sy n="42" d="100"/>
        </p:scale>
        <p:origin x="1291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2" d="100"/>
        <a:sy n="72" d="100"/>
      </p:scale>
      <p:origin x="0" y="-41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83AEA0-E901-4294-B4D4-F5177A82222D}" type="doc">
      <dgm:prSet loTypeId="urn:microsoft.com/office/officeart/2008/layout/NameandTitleOrganizationalChart" loCatId="hierarchy" qsTypeId="urn:microsoft.com/office/officeart/2005/8/quickstyle/simple5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15C7CC75-59CD-48EB-A27B-7C3E4754FF3D}">
      <dgm:prSet phldrT="[Текст]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ru-RU" dirty="0" smtClean="0"/>
            <a:t>Решение неравенства</a:t>
          </a:r>
          <a:endParaRPr lang="ru-RU" dirty="0"/>
        </a:p>
      </dgm:t>
    </dgm:pt>
    <dgm:pt modelId="{49128C52-85EB-43C0-B86F-BA239777EB70}" type="parTrans" cxnId="{8645A483-0D8D-4BB5-BCC4-633BABE7526B}">
      <dgm:prSet/>
      <dgm:spPr/>
      <dgm:t>
        <a:bodyPr/>
        <a:lstStyle/>
        <a:p>
          <a:endParaRPr lang="ru-RU"/>
        </a:p>
      </dgm:t>
    </dgm:pt>
    <dgm:pt modelId="{044E8FDC-4B3C-4F8E-8A5E-271082C671A9}" type="sibTrans" cxnId="{8645A483-0D8D-4BB5-BCC4-633BABE7526B}">
      <dgm:prSet/>
      <dgm:spPr/>
      <dgm:t>
        <a:bodyPr/>
        <a:lstStyle/>
        <a:p>
          <a:endParaRPr lang="ru-RU"/>
        </a:p>
      </dgm:t>
    </dgm:pt>
    <dgm:pt modelId="{A0FF9071-6E03-4205-AD62-7DEA3EBBC504}">
      <dgm:prSet phldrT="[Текст]"/>
      <dgm:spPr>
        <a:gradFill flip="none" rotWithShape="0">
          <a:gsLst>
            <a:gs pos="0">
              <a:schemeClr val="accent2">
                <a:lumMod val="60000"/>
                <a:lumOff val="40000"/>
                <a:tint val="66000"/>
                <a:satMod val="160000"/>
              </a:schemeClr>
            </a:gs>
            <a:gs pos="50000">
              <a:schemeClr val="accent2">
                <a:lumMod val="60000"/>
                <a:lumOff val="40000"/>
                <a:tint val="44500"/>
                <a:satMod val="160000"/>
              </a:schemeClr>
            </a:gs>
            <a:gs pos="100000">
              <a:schemeClr val="accent2">
                <a:lumMod val="60000"/>
                <a:lumOff val="40000"/>
                <a:tint val="23500"/>
                <a:satMod val="160000"/>
              </a:schemeClr>
            </a:gs>
          </a:gsLst>
          <a:lin ang="8100000" scaled="1"/>
          <a:tileRect/>
        </a:gradFill>
        <a:ln>
          <a:solidFill>
            <a:schemeClr val="accent1"/>
          </a:solidFill>
        </a:ln>
      </dgm:spPr>
      <dgm:t>
        <a:bodyPr/>
        <a:lstStyle/>
        <a:p>
          <a:r>
            <a:rPr lang="ru-RU" dirty="0" smtClean="0"/>
            <a:t>Число </a:t>
          </a:r>
          <a:endParaRPr lang="ru-RU" dirty="0"/>
        </a:p>
      </dgm:t>
    </dgm:pt>
    <dgm:pt modelId="{01B5A4F3-9F2D-4415-B617-F6880545CFEA}" type="parTrans" cxnId="{F11F8ACE-46E1-47C3-8A57-87A94B8DE698}">
      <dgm:prSet/>
      <dgm:spPr/>
      <dgm:t>
        <a:bodyPr/>
        <a:lstStyle/>
        <a:p>
          <a:endParaRPr lang="ru-RU"/>
        </a:p>
      </dgm:t>
    </dgm:pt>
    <dgm:pt modelId="{1F163E73-8071-4350-BDF0-2DF68C58ED22}" type="sibTrans" cxnId="{F11F8ACE-46E1-47C3-8A57-87A94B8DE698}">
      <dgm:prSet/>
      <dgm:spPr/>
      <dgm:t>
        <a:bodyPr/>
        <a:lstStyle/>
        <a:p>
          <a:endParaRPr lang="ru-RU"/>
        </a:p>
      </dgm:t>
    </dgm:pt>
    <dgm:pt modelId="{8A5997DA-7DEE-45E4-9EB0-B1BA581B407A}">
      <dgm:prSet phldrT="[Текст]"/>
      <dgm:spPr>
        <a:gradFill flip="none" rotWithShape="0">
          <a:gsLst>
            <a:gs pos="0">
              <a:schemeClr val="accent2">
                <a:lumMod val="60000"/>
                <a:lumOff val="40000"/>
                <a:tint val="66000"/>
                <a:satMod val="160000"/>
              </a:schemeClr>
            </a:gs>
            <a:gs pos="50000">
              <a:schemeClr val="accent2">
                <a:lumMod val="60000"/>
                <a:lumOff val="40000"/>
                <a:tint val="44500"/>
                <a:satMod val="160000"/>
              </a:schemeClr>
            </a:gs>
            <a:gs pos="100000">
              <a:schemeClr val="accent2">
                <a:lumMod val="60000"/>
                <a:lumOff val="40000"/>
                <a:tint val="23500"/>
                <a:satMod val="160000"/>
              </a:schemeClr>
            </a:gs>
          </a:gsLst>
          <a:lin ang="8100000" scaled="1"/>
          <a:tileRect/>
        </a:gradFill>
        <a:ln>
          <a:solidFill>
            <a:schemeClr val="accent1"/>
          </a:solidFill>
        </a:ln>
      </dgm:spPr>
      <dgm:t>
        <a:bodyPr/>
        <a:lstStyle/>
        <a:p>
          <a:r>
            <a:rPr lang="ru-RU" dirty="0" smtClean="0"/>
            <a:t>Промежуток </a:t>
          </a:r>
          <a:endParaRPr lang="ru-RU" dirty="0"/>
        </a:p>
      </dgm:t>
    </dgm:pt>
    <dgm:pt modelId="{9C2E16CF-BF47-4941-A796-34BFB8FDC7FF}" type="parTrans" cxnId="{5A5A03FB-D342-4966-881A-34663960B58A}">
      <dgm:prSet/>
      <dgm:spPr/>
      <dgm:t>
        <a:bodyPr/>
        <a:lstStyle/>
        <a:p>
          <a:endParaRPr lang="ru-RU"/>
        </a:p>
      </dgm:t>
    </dgm:pt>
    <dgm:pt modelId="{6EE92CB2-34B5-4618-87A1-F3415BF0F1E2}" type="sibTrans" cxnId="{5A5A03FB-D342-4966-881A-34663960B58A}">
      <dgm:prSet/>
      <dgm:spPr/>
      <dgm:t>
        <a:bodyPr/>
        <a:lstStyle/>
        <a:p>
          <a:endParaRPr lang="ru-RU"/>
        </a:p>
      </dgm:t>
    </dgm:pt>
    <dgm:pt modelId="{CF998ED0-A78F-40C5-A550-C6214F369873}">
      <dgm:prSet phldrT="[Текст]"/>
      <dgm:spPr>
        <a:gradFill flip="none" rotWithShape="0">
          <a:gsLst>
            <a:gs pos="0">
              <a:schemeClr val="accent2">
                <a:lumMod val="60000"/>
                <a:lumOff val="40000"/>
                <a:tint val="66000"/>
                <a:satMod val="160000"/>
              </a:schemeClr>
            </a:gs>
            <a:gs pos="50000">
              <a:schemeClr val="accent2">
                <a:lumMod val="60000"/>
                <a:lumOff val="40000"/>
                <a:tint val="44500"/>
                <a:satMod val="160000"/>
              </a:schemeClr>
            </a:gs>
            <a:gs pos="100000">
              <a:schemeClr val="accent2">
                <a:lumMod val="60000"/>
                <a:lumOff val="40000"/>
                <a:tint val="23500"/>
                <a:satMod val="160000"/>
              </a:schemeClr>
            </a:gs>
          </a:gsLst>
          <a:lin ang="8100000" scaled="1"/>
          <a:tileRect/>
        </a:gradFill>
        <a:ln>
          <a:solidFill>
            <a:schemeClr val="accent1"/>
          </a:solidFill>
        </a:ln>
      </dgm:spPr>
      <dgm:t>
        <a:bodyPr/>
        <a:lstStyle/>
        <a:p>
          <a:r>
            <a:rPr lang="ru-RU" dirty="0" smtClean="0"/>
            <a:t>Пустое множество</a:t>
          </a:r>
          <a:endParaRPr lang="ru-RU" dirty="0"/>
        </a:p>
      </dgm:t>
    </dgm:pt>
    <dgm:pt modelId="{D0E66DF5-8A8E-4251-99D7-05752E69360B}" type="parTrans" cxnId="{FC81EA2A-C23E-4B2A-BE7D-3C4DEE889CE8}">
      <dgm:prSet/>
      <dgm:spPr/>
      <dgm:t>
        <a:bodyPr/>
        <a:lstStyle/>
        <a:p>
          <a:endParaRPr lang="ru-RU"/>
        </a:p>
      </dgm:t>
    </dgm:pt>
    <dgm:pt modelId="{4FE19858-CFFE-4BE6-9697-6E9F2B28DCBA}" type="sibTrans" cxnId="{FC81EA2A-C23E-4B2A-BE7D-3C4DEE889CE8}">
      <dgm:prSet/>
      <dgm:spPr/>
      <dgm:t>
        <a:bodyPr/>
        <a:lstStyle/>
        <a:p>
          <a:endParaRPr lang="ru-RU"/>
        </a:p>
      </dgm:t>
    </dgm:pt>
    <dgm:pt modelId="{656F6470-DA5F-44D2-A787-CCB88194B458}" type="pres">
      <dgm:prSet presAssocID="{8B83AEA0-E901-4294-B4D4-F5177A82222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10F241A-6BC2-415E-98EB-C9535C616240}" type="pres">
      <dgm:prSet presAssocID="{15C7CC75-59CD-48EB-A27B-7C3E4754FF3D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D402B434-96B8-4654-85F7-1FA68CAC81EE}" type="pres">
      <dgm:prSet presAssocID="{15C7CC75-59CD-48EB-A27B-7C3E4754FF3D}" presName="rootComposite1" presStyleCnt="0"/>
      <dgm:spPr/>
      <dgm:t>
        <a:bodyPr/>
        <a:lstStyle/>
        <a:p>
          <a:endParaRPr lang="ru-RU"/>
        </a:p>
      </dgm:t>
    </dgm:pt>
    <dgm:pt modelId="{0AA1FE27-17F5-4E5B-8ECC-0B8AD785B3D6}" type="pres">
      <dgm:prSet presAssocID="{15C7CC75-59CD-48EB-A27B-7C3E4754FF3D}" presName="rootText1" presStyleLbl="node0" presStyleIdx="0" presStyleCnt="1" custScaleX="153594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5EB76828-BDC8-432E-B45F-0B70A1169F71}" type="pres">
      <dgm:prSet presAssocID="{15C7CC75-59CD-48EB-A27B-7C3E4754FF3D}" presName="titleText1" presStyleLbl="fgAcc0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DA697515-9131-46BB-88FC-B08AC306FB8E}" type="pres">
      <dgm:prSet presAssocID="{15C7CC75-59CD-48EB-A27B-7C3E4754FF3D}" presName="rootConnector1" presStyleLbl="node1" presStyleIdx="0" presStyleCnt="3"/>
      <dgm:spPr/>
      <dgm:t>
        <a:bodyPr/>
        <a:lstStyle/>
        <a:p>
          <a:endParaRPr lang="ru-RU"/>
        </a:p>
      </dgm:t>
    </dgm:pt>
    <dgm:pt modelId="{63132F49-069E-4307-8B78-A4B532F0729F}" type="pres">
      <dgm:prSet presAssocID="{15C7CC75-59CD-48EB-A27B-7C3E4754FF3D}" presName="hierChild2" presStyleCnt="0"/>
      <dgm:spPr/>
      <dgm:t>
        <a:bodyPr/>
        <a:lstStyle/>
        <a:p>
          <a:endParaRPr lang="ru-RU"/>
        </a:p>
      </dgm:t>
    </dgm:pt>
    <dgm:pt modelId="{EAED0F3D-1590-4B6A-8BFD-21A1BFD4397F}" type="pres">
      <dgm:prSet presAssocID="{01B5A4F3-9F2D-4415-B617-F6880545CFEA}" presName="Name37" presStyleLbl="parChTrans1D2" presStyleIdx="0" presStyleCnt="3"/>
      <dgm:spPr/>
      <dgm:t>
        <a:bodyPr/>
        <a:lstStyle/>
        <a:p>
          <a:endParaRPr lang="ru-RU"/>
        </a:p>
      </dgm:t>
    </dgm:pt>
    <dgm:pt modelId="{D7975F9B-10D1-4129-B7E4-70C5856EEF2E}" type="pres">
      <dgm:prSet presAssocID="{A0FF9071-6E03-4205-AD62-7DEA3EBBC504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A9D547D-1249-4BA4-B196-A70392F5F115}" type="pres">
      <dgm:prSet presAssocID="{A0FF9071-6E03-4205-AD62-7DEA3EBBC504}" presName="rootComposite" presStyleCnt="0"/>
      <dgm:spPr/>
      <dgm:t>
        <a:bodyPr/>
        <a:lstStyle/>
        <a:p>
          <a:endParaRPr lang="ru-RU"/>
        </a:p>
      </dgm:t>
    </dgm:pt>
    <dgm:pt modelId="{C2992065-62A4-4443-8CCE-00C74CE28C7B}" type="pres">
      <dgm:prSet presAssocID="{A0FF9071-6E03-4205-AD62-7DEA3EBBC504}" presName="rootText" presStyleLbl="node1" presStyleIdx="0" presStyleCnt="3" custLinFactNeighborX="3314" custLinFactNeighborY="-6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995CD0FE-39B2-4A0A-BA9C-FE34AC3F5BCF}" type="pres">
      <dgm:prSet presAssocID="{A0FF9071-6E03-4205-AD62-7DEA3EBBC504}" presName="titleText2" presStyleLbl="fgAcc1" presStyleIdx="0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BD2C543A-D32E-4A75-8124-F8E52A1829EB}" type="pres">
      <dgm:prSet presAssocID="{A0FF9071-6E03-4205-AD62-7DEA3EBBC504}" presName="rootConnector" presStyleLbl="node2" presStyleIdx="0" presStyleCnt="0"/>
      <dgm:spPr/>
      <dgm:t>
        <a:bodyPr/>
        <a:lstStyle/>
        <a:p>
          <a:endParaRPr lang="ru-RU"/>
        </a:p>
      </dgm:t>
    </dgm:pt>
    <dgm:pt modelId="{58ACCB02-C975-48D5-9349-4F7511A95D5F}" type="pres">
      <dgm:prSet presAssocID="{A0FF9071-6E03-4205-AD62-7DEA3EBBC504}" presName="hierChild4" presStyleCnt="0"/>
      <dgm:spPr/>
      <dgm:t>
        <a:bodyPr/>
        <a:lstStyle/>
        <a:p>
          <a:endParaRPr lang="ru-RU"/>
        </a:p>
      </dgm:t>
    </dgm:pt>
    <dgm:pt modelId="{C25AD87E-C5BF-4CFF-AA54-C7E0C970276E}" type="pres">
      <dgm:prSet presAssocID="{A0FF9071-6E03-4205-AD62-7DEA3EBBC504}" presName="hierChild5" presStyleCnt="0"/>
      <dgm:spPr/>
      <dgm:t>
        <a:bodyPr/>
        <a:lstStyle/>
        <a:p>
          <a:endParaRPr lang="ru-RU"/>
        </a:p>
      </dgm:t>
    </dgm:pt>
    <dgm:pt modelId="{0DB70904-355D-4404-B8C9-28A856ED00E3}" type="pres">
      <dgm:prSet presAssocID="{9C2E16CF-BF47-4941-A796-34BFB8FDC7FF}" presName="Name37" presStyleLbl="parChTrans1D2" presStyleIdx="1" presStyleCnt="3"/>
      <dgm:spPr/>
      <dgm:t>
        <a:bodyPr/>
        <a:lstStyle/>
        <a:p>
          <a:endParaRPr lang="ru-RU"/>
        </a:p>
      </dgm:t>
    </dgm:pt>
    <dgm:pt modelId="{7F54CFDA-5783-4762-853F-56F0EB163B4C}" type="pres">
      <dgm:prSet presAssocID="{8A5997DA-7DEE-45E4-9EB0-B1BA581B407A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A754DE90-95F9-46FD-8FBB-2B69DBBB6EC1}" type="pres">
      <dgm:prSet presAssocID="{8A5997DA-7DEE-45E4-9EB0-B1BA581B407A}" presName="rootComposite" presStyleCnt="0"/>
      <dgm:spPr/>
      <dgm:t>
        <a:bodyPr/>
        <a:lstStyle/>
        <a:p>
          <a:endParaRPr lang="ru-RU"/>
        </a:p>
      </dgm:t>
    </dgm:pt>
    <dgm:pt modelId="{D25F7FFE-2E11-4259-9EA8-55190BF9763B}" type="pres">
      <dgm:prSet presAssocID="{8A5997DA-7DEE-45E4-9EB0-B1BA581B407A}" presName="rootText" presStyleLbl="node1" presStyleIdx="1" presStyleCnt="3" custLinFactNeighborX="2961" custLinFactNeighborY="-12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1133C68C-D913-41A4-8F10-3C03D243A1D5}" type="pres">
      <dgm:prSet presAssocID="{8A5997DA-7DEE-45E4-9EB0-B1BA581B407A}" presName="titleText2" presStyleLbl="fgAcc1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2EF68FE5-CA57-4586-8EE9-07F5FD6A4BBB}" type="pres">
      <dgm:prSet presAssocID="{8A5997DA-7DEE-45E4-9EB0-B1BA581B407A}" presName="rootConnector" presStyleLbl="node2" presStyleIdx="0" presStyleCnt="0"/>
      <dgm:spPr/>
      <dgm:t>
        <a:bodyPr/>
        <a:lstStyle/>
        <a:p>
          <a:endParaRPr lang="ru-RU"/>
        </a:p>
      </dgm:t>
    </dgm:pt>
    <dgm:pt modelId="{264DF6C0-009B-4E4D-B5DF-D2EA8DE3B25D}" type="pres">
      <dgm:prSet presAssocID="{8A5997DA-7DEE-45E4-9EB0-B1BA581B407A}" presName="hierChild4" presStyleCnt="0"/>
      <dgm:spPr/>
      <dgm:t>
        <a:bodyPr/>
        <a:lstStyle/>
        <a:p>
          <a:endParaRPr lang="ru-RU"/>
        </a:p>
      </dgm:t>
    </dgm:pt>
    <dgm:pt modelId="{D9B8BAEC-4F91-4727-B21E-834EB0E9B268}" type="pres">
      <dgm:prSet presAssocID="{8A5997DA-7DEE-45E4-9EB0-B1BA581B407A}" presName="hierChild5" presStyleCnt="0"/>
      <dgm:spPr/>
      <dgm:t>
        <a:bodyPr/>
        <a:lstStyle/>
        <a:p>
          <a:endParaRPr lang="ru-RU"/>
        </a:p>
      </dgm:t>
    </dgm:pt>
    <dgm:pt modelId="{98C22C24-4876-4F4B-A347-781C0014B237}" type="pres">
      <dgm:prSet presAssocID="{D0E66DF5-8A8E-4251-99D7-05752E69360B}" presName="Name37" presStyleLbl="parChTrans1D2" presStyleIdx="2" presStyleCnt="3"/>
      <dgm:spPr/>
      <dgm:t>
        <a:bodyPr/>
        <a:lstStyle/>
        <a:p>
          <a:endParaRPr lang="ru-RU"/>
        </a:p>
      </dgm:t>
    </dgm:pt>
    <dgm:pt modelId="{0E3C38F1-824D-4BC4-985A-A7FE1CFCDD88}" type="pres">
      <dgm:prSet presAssocID="{CF998ED0-A78F-40C5-A550-C6214F369873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5BBAA10-6B7A-40EC-83AE-462CFE6BC257}" type="pres">
      <dgm:prSet presAssocID="{CF998ED0-A78F-40C5-A550-C6214F369873}" presName="rootComposite" presStyleCnt="0"/>
      <dgm:spPr/>
      <dgm:t>
        <a:bodyPr/>
        <a:lstStyle/>
        <a:p>
          <a:endParaRPr lang="ru-RU"/>
        </a:p>
      </dgm:t>
    </dgm:pt>
    <dgm:pt modelId="{540936B2-1BBB-4187-9395-95F7472CE165}" type="pres">
      <dgm:prSet presAssocID="{CF998ED0-A78F-40C5-A550-C6214F369873}" presName="rootText" presStyleLbl="node1" presStyleIdx="2" presStyleCnt="3" custLinFactNeighborX="-353" custLinFactNeighborY="-6">
        <dgm:presLayoutVars>
          <dgm:chMax/>
          <dgm:chPref val="3"/>
        </dgm:presLayoutVars>
      </dgm:prSet>
      <dgm:spPr/>
      <dgm:t>
        <a:bodyPr/>
        <a:lstStyle/>
        <a:p>
          <a:endParaRPr lang="ru-RU"/>
        </a:p>
      </dgm:t>
    </dgm:pt>
    <dgm:pt modelId="{16E1C4D7-90C3-4473-AB06-CA314CA50FEE}" type="pres">
      <dgm:prSet presAssocID="{CF998ED0-A78F-40C5-A550-C6214F369873}" presName="titleText2" presStyleLbl="fgAcc1" presStyleIdx="2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07EB514F-8F98-4725-BA04-37A0DA584C44}" type="pres">
      <dgm:prSet presAssocID="{CF998ED0-A78F-40C5-A550-C6214F369873}" presName="rootConnector" presStyleLbl="node2" presStyleIdx="0" presStyleCnt="0"/>
      <dgm:spPr/>
      <dgm:t>
        <a:bodyPr/>
        <a:lstStyle/>
        <a:p>
          <a:endParaRPr lang="ru-RU"/>
        </a:p>
      </dgm:t>
    </dgm:pt>
    <dgm:pt modelId="{60B33BA2-ABA4-40BE-92EC-0FECB25D872E}" type="pres">
      <dgm:prSet presAssocID="{CF998ED0-A78F-40C5-A550-C6214F369873}" presName="hierChild4" presStyleCnt="0"/>
      <dgm:spPr/>
      <dgm:t>
        <a:bodyPr/>
        <a:lstStyle/>
        <a:p>
          <a:endParaRPr lang="ru-RU"/>
        </a:p>
      </dgm:t>
    </dgm:pt>
    <dgm:pt modelId="{EE5F6D59-AD03-4C03-8CF3-4996FD98CC81}" type="pres">
      <dgm:prSet presAssocID="{CF998ED0-A78F-40C5-A550-C6214F369873}" presName="hierChild5" presStyleCnt="0"/>
      <dgm:spPr/>
      <dgm:t>
        <a:bodyPr/>
        <a:lstStyle/>
        <a:p>
          <a:endParaRPr lang="ru-RU"/>
        </a:p>
      </dgm:t>
    </dgm:pt>
    <dgm:pt modelId="{0AC43DEF-21C0-4939-85DE-0CC8281B75CB}" type="pres">
      <dgm:prSet presAssocID="{15C7CC75-59CD-48EB-A27B-7C3E4754FF3D}" presName="hierChild3" presStyleCnt="0"/>
      <dgm:spPr/>
      <dgm:t>
        <a:bodyPr/>
        <a:lstStyle/>
        <a:p>
          <a:endParaRPr lang="ru-RU"/>
        </a:p>
      </dgm:t>
    </dgm:pt>
  </dgm:ptLst>
  <dgm:cxnLst>
    <dgm:cxn modelId="{7FD91330-92CE-417E-8D0B-469E65CE7467}" type="presOf" srcId="{15C7CC75-59CD-48EB-A27B-7C3E4754FF3D}" destId="{0AA1FE27-17F5-4E5B-8ECC-0B8AD785B3D6}" srcOrd="0" destOrd="0" presId="urn:microsoft.com/office/officeart/2008/layout/NameandTitleOrganizationalChart"/>
    <dgm:cxn modelId="{0B6120BD-0E97-4443-B27C-52259522DF59}" type="presOf" srcId="{D0E66DF5-8A8E-4251-99D7-05752E69360B}" destId="{98C22C24-4876-4F4B-A347-781C0014B237}" srcOrd="0" destOrd="0" presId="urn:microsoft.com/office/officeart/2008/layout/NameandTitleOrganizationalChart"/>
    <dgm:cxn modelId="{B5DB6285-C52C-4010-B723-B937EDBC09E6}" type="presOf" srcId="{4FE19858-CFFE-4BE6-9697-6E9F2B28DCBA}" destId="{16E1C4D7-90C3-4473-AB06-CA314CA50FEE}" srcOrd="0" destOrd="0" presId="urn:microsoft.com/office/officeart/2008/layout/NameandTitleOrganizationalChart"/>
    <dgm:cxn modelId="{A45EDA1A-191E-496F-AB12-8435BAD4F62C}" type="presOf" srcId="{A0FF9071-6E03-4205-AD62-7DEA3EBBC504}" destId="{BD2C543A-D32E-4A75-8124-F8E52A1829EB}" srcOrd="1" destOrd="0" presId="urn:microsoft.com/office/officeart/2008/layout/NameandTitleOrganizationalChart"/>
    <dgm:cxn modelId="{258A8D40-AE58-4F0C-B643-96A3ACCE04FF}" type="presOf" srcId="{CF998ED0-A78F-40C5-A550-C6214F369873}" destId="{07EB514F-8F98-4725-BA04-37A0DA584C44}" srcOrd="1" destOrd="0" presId="urn:microsoft.com/office/officeart/2008/layout/NameandTitleOrganizationalChart"/>
    <dgm:cxn modelId="{C712C26E-4194-4F00-8C7A-47F834B198FE}" type="presOf" srcId="{8B83AEA0-E901-4294-B4D4-F5177A82222D}" destId="{656F6470-DA5F-44D2-A787-CCB88194B458}" srcOrd="0" destOrd="0" presId="urn:microsoft.com/office/officeart/2008/layout/NameandTitleOrganizationalChart"/>
    <dgm:cxn modelId="{F45A0D62-959C-4DE6-A8EA-DE13B6F43F41}" type="presOf" srcId="{6EE92CB2-34B5-4618-87A1-F3415BF0F1E2}" destId="{1133C68C-D913-41A4-8F10-3C03D243A1D5}" srcOrd="0" destOrd="0" presId="urn:microsoft.com/office/officeart/2008/layout/NameandTitleOrganizationalChart"/>
    <dgm:cxn modelId="{8645A483-0D8D-4BB5-BCC4-633BABE7526B}" srcId="{8B83AEA0-E901-4294-B4D4-F5177A82222D}" destId="{15C7CC75-59CD-48EB-A27B-7C3E4754FF3D}" srcOrd="0" destOrd="0" parTransId="{49128C52-85EB-43C0-B86F-BA239777EB70}" sibTransId="{044E8FDC-4B3C-4F8E-8A5E-271082C671A9}"/>
    <dgm:cxn modelId="{FC81EA2A-C23E-4B2A-BE7D-3C4DEE889CE8}" srcId="{15C7CC75-59CD-48EB-A27B-7C3E4754FF3D}" destId="{CF998ED0-A78F-40C5-A550-C6214F369873}" srcOrd="2" destOrd="0" parTransId="{D0E66DF5-8A8E-4251-99D7-05752E69360B}" sibTransId="{4FE19858-CFFE-4BE6-9697-6E9F2B28DCBA}"/>
    <dgm:cxn modelId="{4F1A3894-C3AA-4868-8AF2-8274E34987E1}" type="presOf" srcId="{044E8FDC-4B3C-4F8E-8A5E-271082C671A9}" destId="{5EB76828-BDC8-432E-B45F-0B70A1169F71}" srcOrd="0" destOrd="0" presId="urn:microsoft.com/office/officeart/2008/layout/NameandTitleOrganizationalChart"/>
    <dgm:cxn modelId="{F60C413A-55A7-4C35-B3BE-BF7744DE1945}" type="presOf" srcId="{1F163E73-8071-4350-BDF0-2DF68C58ED22}" destId="{995CD0FE-39B2-4A0A-BA9C-FE34AC3F5BCF}" srcOrd="0" destOrd="0" presId="urn:microsoft.com/office/officeart/2008/layout/NameandTitleOrganizationalChart"/>
    <dgm:cxn modelId="{90D0BD37-074A-4CED-9983-B022331DC925}" type="presOf" srcId="{CF998ED0-A78F-40C5-A550-C6214F369873}" destId="{540936B2-1BBB-4187-9395-95F7472CE165}" srcOrd="0" destOrd="0" presId="urn:microsoft.com/office/officeart/2008/layout/NameandTitleOrganizationalChart"/>
    <dgm:cxn modelId="{F11F8ACE-46E1-47C3-8A57-87A94B8DE698}" srcId="{15C7CC75-59CD-48EB-A27B-7C3E4754FF3D}" destId="{A0FF9071-6E03-4205-AD62-7DEA3EBBC504}" srcOrd="0" destOrd="0" parTransId="{01B5A4F3-9F2D-4415-B617-F6880545CFEA}" sibTransId="{1F163E73-8071-4350-BDF0-2DF68C58ED22}"/>
    <dgm:cxn modelId="{5A5A03FB-D342-4966-881A-34663960B58A}" srcId="{15C7CC75-59CD-48EB-A27B-7C3E4754FF3D}" destId="{8A5997DA-7DEE-45E4-9EB0-B1BA581B407A}" srcOrd="1" destOrd="0" parTransId="{9C2E16CF-BF47-4941-A796-34BFB8FDC7FF}" sibTransId="{6EE92CB2-34B5-4618-87A1-F3415BF0F1E2}"/>
    <dgm:cxn modelId="{B8AEC723-5D40-47C7-8752-66EDE0209FDB}" type="presOf" srcId="{A0FF9071-6E03-4205-AD62-7DEA3EBBC504}" destId="{C2992065-62A4-4443-8CCE-00C74CE28C7B}" srcOrd="0" destOrd="0" presId="urn:microsoft.com/office/officeart/2008/layout/NameandTitleOrganizationalChart"/>
    <dgm:cxn modelId="{C0CD0DAD-48E0-452C-94AB-83BA826BAF4C}" type="presOf" srcId="{01B5A4F3-9F2D-4415-B617-F6880545CFEA}" destId="{EAED0F3D-1590-4B6A-8BFD-21A1BFD4397F}" srcOrd="0" destOrd="0" presId="urn:microsoft.com/office/officeart/2008/layout/NameandTitleOrganizationalChart"/>
    <dgm:cxn modelId="{7EEDC9E4-DB5C-4E1C-8529-E3AC49F25712}" type="presOf" srcId="{8A5997DA-7DEE-45E4-9EB0-B1BA581B407A}" destId="{2EF68FE5-CA57-4586-8EE9-07F5FD6A4BBB}" srcOrd="1" destOrd="0" presId="urn:microsoft.com/office/officeart/2008/layout/NameandTitleOrganizationalChart"/>
    <dgm:cxn modelId="{6C7DDCE0-F4DC-4692-AEAE-3D5A4978FE0F}" type="presOf" srcId="{8A5997DA-7DEE-45E4-9EB0-B1BA581B407A}" destId="{D25F7FFE-2E11-4259-9EA8-55190BF9763B}" srcOrd="0" destOrd="0" presId="urn:microsoft.com/office/officeart/2008/layout/NameandTitleOrganizationalChart"/>
    <dgm:cxn modelId="{ECEB786F-0B35-4FA7-A28F-B7D33EB84957}" type="presOf" srcId="{15C7CC75-59CD-48EB-A27B-7C3E4754FF3D}" destId="{DA697515-9131-46BB-88FC-B08AC306FB8E}" srcOrd="1" destOrd="0" presId="urn:microsoft.com/office/officeart/2008/layout/NameandTitleOrganizationalChart"/>
    <dgm:cxn modelId="{5B622EBC-95B2-4606-B3F6-4D01D9BAB5D3}" type="presOf" srcId="{9C2E16CF-BF47-4941-A796-34BFB8FDC7FF}" destId="{0DB70904-355D-4404-B8C9-28A856ED00E3}" srcOrd="0" destOrd="0" presId="urn:microsoft.com/office/officeart/2008/layout/NameandTitleOrganizationalChart"/>
    <dgm:cxn modelId="{DBCF536F-D80A-4AC1-8957-EA6D6054AAC1}" type="presParOf" srcId="{656F6470-DA5F-44D2-A787-CCB88194B458}" destId="{C10F241A-6BC2-415E-98EB-C9535C616240}" srcOrd="0" destOrd="0" presId="urn:microsoft.com/office/officeart/2008/layout/NameandTitleOrganizationalChart"/>
    <dgm:cxn modelId="{9ED6F954-0193-4A15-957E-C0664BCE9039}" type="presParOf" srcId="{C10F241A-6BC2-415E-98EB-C9535C616240}" destId="{D402B434-96B8-4654-85F7-1FA68CAC81EE}" srcOrd="0" destOrd="0" presId="urn:microsoft.com/office/officeart/2008/layout/NameandTitleOrganizationalChart"/>
    <dgm:cxn modelId="{3383ADC3-677B-49DA-B41F-F6E0CAFC84BF}" type="presParOf" srcId="{D402B434-96B8-4654-85F7-1FA68CAC81EE}" destId="{0AA1FE27-17F5-4E5B-8ECC-0B8AD785B3D6}" srcOrd="0" destOrd="0" presId="urn:microsoft.com/office/officeart/2008/layout/NameandTitleOrganizationalChart"/>
    <dgm:cxn modelId="{0EA03A3F-8DD1-4AD7-A8A2-2135441383E8}" type="presParOf" srcId="{D402B434-96B8-4654-85F7-1FA68CAC81EE}" destId="{5EB76828-BDC8-432E-B45F-0B70A1169F71}" srcOrd="1" destOrd="0" presId="urn:microsoft.com/office/officeart/2008/layout/NameandTitleOrganizationalChart"/>
    <dgm:cxn modelId="{1FA33951-4084-4859-94A9-0245AAB2FC1A}" type="presParOf" srcId="{D402B434-96B8-4654-85F7-1FA68CAC81EE}" destId="{DA697515-9131-46BB-88FC-B08AC306FB8E}" srcOrd="2" destOrd="0" presId="urn:microsoft.com/office/officeart/2008/layout/NameandTitleOrganizationalChart"/>
    <dgm:cxn modelId="{58E23C34-CFBD-4046-A909-76D4423E5D0E}" type="presParOf" srcId="{C10F241A-6BC2-415E-98EB-C9535C616240}" destId="{63132F49-069E-4307-8B78-A4B532F0729F}" srcOrd="1" destOrd="0" presId="urn:microsoft.com/office/officeart/2008/layout/NameandTitleOrganizationalChart"/>
    <dgm:cxn modelId="{9560572A-3A54-4D71-A44B-BAAD86A04231}" type="presParOf" srcId="{63132F49-069E-4307-8B78-A4B532F0729F}" destId="{EAED0F3D-1590-4B6A-8BFD-21A1BFD4397F}" srcOrd="0" destOrd="0" presId="urn:microsoft.com/office/officeart/2008/layout/NameandTitleOrganizationalChart"/>
    <dgm:cxn modelId="{7F53F9DE-A73D-4FE0-A28F-8B18FE14808B}" type="presParOf" srcId="{63132F49-069E-4307-8B78-A4B532F0729F}" destId="{D7975F9B-10D1-4129-B7E4-70C5856EEF2E}" srcOrd="1" destOrd="0" presId="urn:microsoft.com/office/officeart/2008/layout/NameandTitleOrganizationalChart"/>
    <dgm:cxn modelId="{A405B752-FC5C-4C86-A0A0-1ADEFE339C3B}" type="presParOf" srcId="{D7975F9B-10D1-4129-B7E4-70C5856EEF2E}" destId="{EA9D547D-1249-4BA4-B196-A70392F5F115}" srcOrd="0" destOrd="0" presId="urn:microsoft.com/office/officeart/2008/layout/NameandTitleOrganizationalChart"/>
    <dgm:cxn modelId="{CBFEEEC5-5D92-4A8C-9EDE-C14E0637CDCC}" type="presParOf" srcId="{EA9D547D-1249-4BA4-B196-A70392F5F115}" destId="{C2992065-62A4-4443-8CCE-00C74CE28C7B}" srcOrd="0" destOrd="0" presId="urn:microsoft.com/office/officeart/2008/layout/NameandTitleOrganizationalChart"/>
    <dgm:cxn modelId="{8F5D374D-CF6D-4175-92BD-3EF68A1C1A84}" type="presParOf" srcId="{EA9D547D-1249-4BA4-B196-A70392F5F115}" destId="{995CD0FE-39B2-4A0A-BA9C-FE34AC3F5BCF}" srcOrd="1" destOrd="0" presId="urn:microsoft.com/office/officeart/2008/layout/NameandTitleOrganizationalChart"/>
    <dgm:cxn modelId="{80C4FCE6-80CE-44F2-BF75-53E2AD60E4AB}" type="presParOf" srcId="{EA9D547D-1249-4BA4-B196-A70392F5F115}" destId="{BD2C543A-D32E-4A75-8124-F8E52A1829EB}" srcOrd="2" destOrd="0" presId="urn:microsoft.com/office/officeart/2008/layout/NameandTitleOrganizationalChart"/>
    <dgm:cxn modelId="{8ACE7EDA-7E66-499D-950A-8C41DC3577C9}" type="presParOf" srcId="{D7975F9B-10D1-4129-B7E4-70C5856EEF2E}" destId="{58ACCB02-C975-48D5-9349-4F7511A95D5F}" srcOrd="1" destOrd="0" presId="urn:microsoft.com/office/officeart/2008/layout/NameandTitleOrganizationalChart"/>
    <dgm:cxn modelId="{9DE4B634-8DED-408A-AFA8-96DC89F223D8}" type="presParOf" srcId="{D7975F9B-10D1-4129-B7E4-70C5856EEF2E}" destId="{C25AD87E-C5BF-4CFF-AA54-C7E0C970276E}" srcOrd="2" destOrd="0" presId="urn:microsoft.com/office/officeart/2008/layout/NameandTitleOrganizationalChart"/>
    <dgm:cxn modelId="{C7F42A19-2D88-406B-9C0E-824F8D704284}" type="presParOf" srcId="{63132F49-069E-4307-8B78-A4B532F0729F}" destId="{0DB70904-355D-4404-B8C9-28A856ED00E3}" srcOrd="2" destOrd="0" presId="urn:microsoft.com/office/officeart/2008/layout/NameandTitleOrganizationalChart"/>
    <dgm:cxn modelId="{EF61EEB8-8DC8-4DB7-97CD-2F579716660D}" type="presParOf" srcId="{63132F49-069E-4307-8B78-A4B532F0729F}" destId="{7F54CFDA-5783-4762-853F-56F0EB163B4C}" srcOrd="3" destOrd="0" presId="urn:microsoft.com/office/officeart/2008/layout/NameandTitleOrganizationalChart"/>
    <dgm:cxn modelId="{861C7321-0E9A-4065-8DCB-83FFEE8BF780}" type="presParOf" srcId="{7F54CFDA-5783-4762-853F-56F0EB163B4C}" destId="{A754DE90-95F9-46FD-8FBB-2B69DBBB6EC1}" srcOrd="0" destOrd="0" presId="urn:microsoft.com/office/officeart/2008/layout/NameandTitleOrganizationalChart"/>
    <dgm:cxn modelId="{2E2E445F-EEAF-4962-A4E9-BDC2473DE702}" type="presParOf" srcId="{A754DE90-95F9-46FD-8FBB-2B69DBBB6EC1}" destId="{D25F7FFE-2E11-4259-9EA8-55190BF9763B}" srcOrd="0" destOrd="0" presId="urn:microsoft.com/office/officeart/2008/layout/NameandTitleOrganizationalChart"/>
    <dgm:cxn modelId="{196BECF9-129E-4CCF-9CBA-92FEBE859294}" type="presParOf" srcId="{A754DE90-95F9-46FD-8FBB-2B69DBBB6EC1}" destId="{1133C68C-D913-41A4-8F10-3C03D243A1D5}" srcOrd="1" destOrd="0" presId="urn:microsoft.com/office/officeart/2008/layout/NameandTitleOrganizationalChart"/>
    <dgm:cxn modelId="{4498FCA2-C02E-44BD-B679-63B829DE279C}" type="presParOf" srcId="{A754DE90-95F9-46FD-8FBB-2B69DBBB6EC1}" destId="{2EF68FE5-CA57-4586-8EE9-07F5FD6A4BBB}" srcOrd="2" destOrd="0" presId="urn:microsoft.com/office/officeart/2008/layout/NameandTitleOrganizationalChart"/>
    <dgm:cxn modelId="{3B9D31FB-D302-422F-A20C-39C114A39AC5}" type="presParOf" srcId="{7F54CFDA-5783-4762-853F-56F0EB163B4C}" destId="{264DF6C0-009B-4E4D-B5DF-D2EA8DE3B25D}" srcOrd="1" destOrd="0" presId="urn:microsoft.com/office/officeart/2008/layout/NameandTitleOrganizationalChart"/>
    <dgm:cxn modelId="{1C24279B-84A5-4CA3-8D86-A677892966EE}" type="presParOf" srcId="{7F54CFDA-5783-4762-853F-56F0EB163B4C}" destId="{D9B8BAEC-4F91-4727-B21E-834EB0E9B268}" srcOrd="2" destOrd="0" presId="urn:microsoft.com/office/officeart/2008/layout/NameandTitleOrganizationalChart"/>
    <dgm:cxn modelId="{76DB1796-9B6E-42D5-89A6-63240F7F74D2}" type="presParOf" srcId="{63132F49-069E-4307-8B78-A4B532F0729F}" destId="{98C22C24-4876-4F4B-A347-781C0014B237}" srcOrd="4" destOrd="0" presId="urn:microsoft.com/office/officeart/2008/layout/NameandTitleOrganizationalChart"/>
    <dgm:cxn modelId="{705FE037-44E5-4B3F-B509-CAE691ADF28A}" type="presParOf" srcId="{63132F49-069E-4307-8B78-A4B532F0729F}" destId="{0E3C38F1-824D-4BC4-985A-A7FE1CFCDD88}" srcOrd="5" destOrd="0" presId="urn:microsoft.com/office/officeart/2008/layout/NameandTitleOrganizationalChart"/>
    <dgm:cxn modelId="{089A6258-47AC-415F-A59D-2E0ED9E92D51}" type="presParOf" srcId="{0E3C38F1-824D-4BC4-985A-A7FE1CFCDD88}" destId="{E5BBAA10-6B7A-40EC-83AE-462CFE6BC257}" srcOrd="0" destOrd="0" presId="urn:microsoft.com/office/officeart/2008/layout/NameandTitleOrganizationalChart"/>
    <dgm:cxn modelId="{450154E1-5F34-48BC-B2E1-F2335E8AA3EF}" type="presParOf" srcId="{E5BBAA10-6B7A-40EC-83AE-462CFE6BC257}" destId="{540936B2-1BBB-4187-9395-95F7472CE165}" srcOrd="0" destOrd="0" presId="urn:microsoft.com/office/officeart/2008/layout/NameandTitleOrganizationalChart"/>
    <dgm:cxn modelId="{A65FC4BE-156E-486B-90E9-F7AFA9ECBF8F}" type="presParOf" srcId="{E5BBAA10-6B7A-40EC-83AE-462CFE6BC257}" destId="{16E1C4D7-90C3-4473-AB06-CA314CA50FEE}" srcOrd="1" destOrd="0" presId="urn:microsoft.com/office/officeart/2008/layout/NameandTitleOrganizationalChart"/>
    <dgm:cxn modelId="{10525619-CA59-4FE6-AEC8-783250C4B5EF}" type="presParOf" srcId="{E5BBAA10-6B7A-40EC-83AE-462CFE6BC257}" destId="{07EB514F-8F98-4725-BA04-37A0DA584C44}" srcOrd="2" destOrd="0" presId="urn:microsoft.com/office/officeart/2008/layout/NameandTitleOrganizationalChart"/>
    <dgm:cxn modelId="{360925E6-25A7-46E3-9947-63F9244A330D}" type="presParOf" srcId="{0E3C38F1-824D-4BC4-985A-A7FE1CFCDD88}" destId="{60B33BA2-ABA4-40BE-92EC-0FECB25D872E}" srcOrd="1" destOrd="0" presId="urn:microsoft.com/office/officeart/2008/layout/NameandTitleOrganizationalChart"/>
    <dgm:cxn modelId="{510CD7AF-EA6E-45AE-8559-25F9FCC6E215}" type="presParOf" srcId="{0E3C38F1-824D-4BC4-985A-A7FE1CFCDD88}" destId="{EE5F6D59-AD03-4C03-8CF3-4996FD98CC81}" srcOrd="2" destOrd="0" presId="urn:microsoft.com/office/officeart/2008/layout/NameandTitleOrganizationalChart"/>
    <dgm:cxn modelId="{D6D0261B-5F70-46A8-A7DD-D9AC2F51981A}" type="presParOf" srcId="{C10F241A-6BC2-415E-98EB-C9535C616240}" destId="{0AC43DEF-21C0-4939-85DE-0CC8281B75CB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C22C24-4876-4F4B-A347-781C0014B237}">
      <dsp:nvSpPr>
        <dsp:cNvPr id="0" name=""/>
        <dsp:cNvSpPr/>
      </dsp:nvSpPr>
      <dsp:spPr>
        <a:xfrm>
          <a:off x="4152292" y="1964357"/>
          <a:ext cx="2772018" cy="6437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3723"/>
              </a:lnTo>
              <a:lnTo>
                <a:pt x="2772018" y="383723"/>
              </a:lnTo>
              <a:lnTo>
                <a:pt x="2772018" y="6437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B70904-355D-4404-B8C9-28A856ED00E3}">
      <dsp:nvSpPr>
        <dsp:cNvPr id="0" name=""/>
        <dsp:cNvSpPr/>
      </dsp:nvSpPr>
      <dsp:spPr>
        <a:xfrm>
          <a:off x="4062691" y="1964357"/>
          <a:ext cx="91440" cy="643643"/>
        </a:xfrm>
        <a:custGeom>
          <a:avLst/>
          <a:gdLst/>
          <a:ahLst/>
          <a:cxnLst/>
          <a:rect l="0" t="0" r="0" b="0"/>
          <a:pathLst>
            <a:path>
              <a:moveTo>
                <a:pt x="89600" y="0"/>
              </a:moveTo>
              <a:lnTo>
                <a:pt x="89600" y="383656"/>
              </a:lnTo>
              <a:lnTo>
                <a:pt x="45720" y="383656"/>
              </a:lnTo>
              <a:lnTo>
                <a:pt x="45720" y="64364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ED0F3D-1590-4B6A-8BFD-21A1BFD4397F}">
      <dsp:nvSpPr>
        <dsp:cNvPr id="0" name=""/>
        <dsp:cNvSpPr/>
      </dsp:nvSpPr>
      <dsp:spPr>
        <a:xfrm>
          <a:off x="1228791" y="1964357"/>
          <a:ext cx="2923500" cy="643710"/>
        </a:xfrm>
        <a:custGeom>
          <a:avLst/>
          <a:gdLst/>
          <a:ahLst/>
          <a:cxnLst/>
          <a:rect l="0" t="0" r="0" b="0"/>
          <a:pathLst>
            <a:path>
              <a:moveTo>
                <a:pt x="2923500" y="0"/>
              </a:moveTo>
              <a:lnTo>
                <a:pt x="2923500" y="383723"/>
              </a:lnTo>
              <a:lnTo>
                <a:pt x="0" y="383723"/>
              </a:lnTo>
              <a:lnTo>
                <a:pt x="0" y="6437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A1FE27-17F5-4E5B-8ECC-0B8AD785B3D6}">
      <dsp:nvSpPr>
        <dsp:cNvPr id="0" name=""/>
        <dsp:cNvSpPr/>
      </dsp:nvSpPr>
      <dsp:spPr>
        <a:xfrm>
          <a:off x="2499590" y="850127"/>
          <a:ext cx="3305402" cy="1114230"/>
        </a:xfrm>
        <a:prstGeom prst="rect">
          <a:avLst/>
        </a:prstGeom>
        <a:solidFill>
          <a:schemeClr val="bg1">
            <a:lumMod val="6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5723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Решение неравенства</a:t>
          </a:r>
          <a:endParaRPr lang="ru-RU" sz="2800" kern="1200" dirty="0"/>
        </a:p>
      </dsp:txBody>
      <dsp:txXfrm>
        <a:off x="2499590" y="850127"/>
        <a:ext cx="3305402" cy="1114230"/>
      </dsp:txXfrm>
    </dsp:sp>
    <dsp:sp modelId="{5EB76828-BDC8-432E-B45F-0B70A1169F71}">
      <dsp:nvSpPr>
        <dsp:cNvPr id="0" name=""/>
        <dsp:cNvSpPr/>
      </dsp:nvSpPr>
      <dsp:spPr>
        <a:xfrm>
          <a:off x="3506680" y="1716750"/>
          <a:ext cx="1936835" cy="37141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500" tIns="15875" rIns="63500" bIns="15875" numCol="1" spcCol="1270" anchor="ctr" anchorCtr="0">
          <a:noAutofit/>
        </a:bodyPr>
        <a:lstStyle/>
        <a:p>
          <a:pPr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3506680" y="1716750"/>
        <a:ext cx="1936835" cy="371410"/>
      </dsp:txXfrm>
    </dsp:sp>
    <dsp:sp modelId="{C2992065-62A4-4443-8CCE-00C74CE28C7B}">
      <dsp:nvSpPr>
        <dsp:cNvPr id="0" name=""/>
        <dsp:cNvSpPr/>
      </dsp:nvSpPr>
      <dsp:spPr>
        <a:xfrm>
          <a:off x="152771" y="2608068"/>
          <a:ext cx="2152039" cy="1114230"/>
        </a:xfrm>
        <a:prstGeom prst="rect">
          <a:avLst/>
        </a:prstGeom>
        <a:gradFill flip="none" rotWithShape="0">
          <a:gsLst>
            <a:gs pos="0">
              <a:schemeClr val="accent2">
                <a:lumMod val="60000"/>
                <a:lumOff val="40000"/>
                <a:tint val="66000"/>
                <a:satMod val="160000"/>
              </a:schemeClr>
            </a:gs>
            <a:gs pos="50000">
              <a:schemeClr val="accent2">
                <a:lumMod val="60000"/>
                <a:lumOff val="40000"/>
                <a:tint val="44500"/>
                <a:satMod val="160000"/>
              </a:schemeClr>
            </a:gs>
            <a:gs pos="100000">
              <a:schemeClr val="accent2">
                <a:lumMod val="60000"/>
                <a:lumOff val="40000"/>
                <a:tint val="23500"/>
                <a:satMod val="160000"/>
              </a:schemeClr>
            </a:gs>
          </a:gsLst>
          <a:lin ang="8100000" scaled="1"/>
          <a:tileRect/>
        </a:gradFill>
        <a:ln>
          <a:solidFill>
            <a:schemeClr val="accent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5723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Число </a:t>
          </a:r>
          <a:endParaRPr lang="ru-RU" sz="2800" kern="1200" dirty="0"/>
        </a:p>
      </dsp:txBody>
      <dsp:txXfrm>
        <a:off x="152771" y="2608068"/>
        <a:ext cx="2152039" cy="1114230"/>
      </dsp:txXfrm>
    </dsp:sp>
    <dsp:sp modelId="{995CD0FE-39B2-4A0A-BA9C-FE34AC3F5BCF}">
      <dsp:nvSpPr>
        <dsp:cNvPr id="0" name=""/>
        <dsp:cNvSpPr/>
      </dsp:nvSpPr>
      <dsp:spPr>
        <a:xfrm>
          <a:off x="511861" y="3474758"/>
          <a:ext cx="1936835" cy="37141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500" tIns="15875" rIns="63500" bIns="15875" numCol="1" spcCol="1270" anchor="ctr" anchorCtr="0">
          <a:noAutofit/>
        </a:bodyPr>
        <a:lstStyle/>
        <a:p>
          <a:pPr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511861" y="3474758"/>
        <a:ext cx="1936835" cy="371410"/>
      </dsp:txXfrm>
    </dsp:sp>
    <dsp:sp modelId="{D25F7FFE-2E11-4259-9EA8-55190BF9763B}">
      <dsp:nvSpPr>
        <dsp:cNvPr id="0" name=""/>
        <dsp:cNvSpPr/>
      </dsp:nvSpPr>
      <dsp:spPr>
        <a:xfrm>
          <a:off x="3032392" y="2608001"/>
          <a:ext cx="2152039" cy="1114230"/>
        </a:xfrm>
        <a:prstGeom prst="rect">
          <a:avLst/>
        </a:prstGeom>
        <a:gradFill flip="none" rotWithShape="0">
          <a:gsLst>
            <a:gs pos="0">
              <a:schemeClr val="accent2">
                <a:lumMod val="60000"/>
                <a:lumOff val="40000"/>
                <a:tint val="66000"/>
                <a:satMod val="160000"/>
              </a:schemeClr>
            </a:gs>
            <a:gs pos="50000">
              <a:schemeClr val="accent2">
                <a:lumMod val="60000"/>
                <a:lumOff val="40000"/>
                <a:tint val="44500"/>
                <a:satMod val="160000"/>
              </a:schemeClr>
            </a:gs>
            <a:gs pos="100000">
              <a:schemeClr val="accent2">
                <a:lumMod val="60000"/>
                <a:lumOff val="40000"/>
                <a:tint val="23500"/>
                <a:satMod val="160000"/>
              </a:schemeClr>
            </a:gs>
          </a:gsLst>
          <a:lin ang="8100000" scaled="1"/>
          <a:tileRect/>
        </a:gradFill>
        <a:ln>
          <a:solidFill>
            <a:schemeClr val="accent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5723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Промежуток </a:t>
          </a:r>
          <a:endParaRPr lang="ru-RU" sz="2800" kern="1200" dirty="0"/>
        </a:p>
      </dsp:txBody>
      <dsp:txXfrm>
        <a:off x="3032392" y="2608001"/>
        <a:ext cx="2152039" cy="1114230"/>
      </dsp:txXfrm>
    </dsp:sp>
    <dsp:sp modelId="{1133C68C-D913-41A4-8F10-3C03D243A1D5}">
      <dsp:nvSpPr>
        <dsp:cNvPr id="0" name=""/>
        <dsp:cNvSpPr/>
      </dsp:nvSpPr>
      <dsp:spPr>
        <a:xfrm>
          <a:off x="3399078" y="3474758"/>
          <a:ext cx="1936835" cy="37141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500" tIns="15875" rIns="63500" bIns="15875" numCol="1" spcCol="1270" anchor="ctr" anchorCtr="0">
          <a:noAutofit/>
        </a:bodyPr>
        <a:lstStyle/>
        <a:p>
          <a:pPr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3399078" y="3474758"/>
        <a:ext cx="1936835" cy="371410"/>
      </dsp:txXfrm>
    </dsp:sp>
    <dsp:sp modelId="{540936B2-1BBB-4187-9395-95F7472CE165}">
      <dsp:nvSpPr>
        <dsp:cNvPr id="0" name=""/>
        <dsp:cNvSpPr/>
      </dsp:nvSpPr>
      <dsp:spPr>
        <a:xfrm>
          <a:off x="5848291" y="2608068"/>
          <a:ext cx="2152039" cy="1114230"/>
        </a:xfrm>
        <a:prstGeom prst="rect">
          <a:avLst/>
        </a:prstGeom>
        <a:gradFill flip="none" rotWithShape="0">
          <a:gsLst>
            <a:gs pos="0">
              <a:schemeClr val="accent2">
                <a:lumMod val="60000"/>
                <a:lumOff val="40000"/>
                <a:tint val="66000"/>
                <a:satMod val="160000"/>
              </a:schemeClr>
            </a:gs>
            <a:gs pos="50000">
              <a:schemeClr val="accent2">
                <a:lumMod val="60000"/>
                <a:lumOff val="40000"/>
                <a:tint val="44500"/>
                <a:satMod val="160000"/>
              </a:schemeClr>
            </a:gs>
            <a:gs pos="100000">
              <a:schemeClr val="accent2">
                <a:lumMod val="60000"/>
                <a:lumOff val="40000"/>
                <a:tint val="23500"/>
                <a:satMod val="160000"/>
              </a:schemeClr>
            </a:gs>
          </a:gsLst>
          <a:lin ang="8100000" scaled="1"/>
          <a:tileRect/>
        </a:gradFill>
        <a:ln>
          <a:solidFill>
            <a:schemeClr val="accent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5723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Пустое множество</a:t>
          </a:r>
          <a:endParaRPr lang="ru-RU" sz="2800" kern="1200" dirty="0"/>
        </a:p>
      </dsp:txBody>
      <dsp:txXfrm>
        <a:off x="5848291" y="2608068"/>
        <a:ext cx="2152039" cy="1114230"/>
      </dsp:txXfrm>
    </dsp:sp>
    <dsp:sp modelId="{16E1C4D7-90C3-4473-AB06-CA314CA50FEE}">
      <dsp:nvSpPr>
        <dsp:cNvPr id="0" name=""/>
        <dsp:cNvSpPr/>
      </dsp:nvSpPr>
      <dsp:spPr>
        <a:xfrm>
          <a:off x="6286295" y="3474758"/>
          <a:ext cx="1936835" cy="37141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3500" tIns="15875" rIns="63500" bIns="15875" numCol="1" spcCol="1270" anchor="ctr" anchorCtr="0">
          <a:noAutofit/>
        </a:bodyPr>
        <a:lstStyle/>
        <a:p>
          <a:pPr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6286295" y="3474758"/>
        <a:ext cx="1936835" cy="3714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641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902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021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819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756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809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653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230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621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855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99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836712"/>
            <a:ext cx="6840760" cy="4104456"/>
          </a:xfrm>
        </p:spPr>
        <p:txBody>
          <a:bodyPr/>
          <a:lstStyle/>
          <a:p>
            <a:pPr algn="r"/>
            <a:r>
              <a:rPr lang="ru-RU" sz="3600" dirty="0">
                <a:latin typeface="Book Antiqua" pitchFamily="18" charset="0"/>
              </a:rPr>
              <a:t/>
            </a:r>
            <a:br>
              <a:rPr lang="ru-RU" sz="3600" dirty="0">
                <a:latin typeface="Book Antiqua" pitchFamily="18" charset="0"/>
              </a:rPr>
            </a:br>
            <a:r>
              <a:rPr lang="ru-RU" sz="3600" dirty="0">
                <a:latin typeface="Book Antiqua" pitchFamily="18" charset="0"/>
              </a:rPr>
              <a:t>«С тех пор как существует мирозданье,</a:t>
            </a:r>
            <a:br>
              <a:rPr lang="ru-RU" sz="3600" dirty="0">
                <a:latin typeface="Book Antiqua" pitchFamily="18" charset="0"/>
              </a:rPr>
            </a:br>
            <a:r>
              <a:rPr lang="ru-RU" sz="3600" dirty="0">
                <a:latin typeface="Book Antiqua" pitchFamily="18" charset="0"/>
              </a:rPr>
              <a:t>Такого нет, кто б не нуждался в знанье</a:t>
            </a:r>
            <a:r>
              <a:rPr lang="ru-RU" sz="3600" dirty="0" smtClean="0">
                <a:latin typeface="Book Antiqua" pitchFamily="18" charset="0"/>
              </a:rPr>
              <a:t>».</a:t>
            </a:r>
            <a:br>
              <a:rPr lang="ru-RU" sz="3600" dirty="0" smtClean="0">
                <a:latin typeface="Book Antiqua" pitchFamily="18" charset="0"/>
              </a:rPr>
            </a:br>
            <a:r>
              <a:rPr lang="ru-RU" sz="3600" dirty="0">
                <a:latin typeface="Book Antiqua" pitchFamily="18" charset="0"/>
              </a:rPr>
              <a:t/>
            </a:r>
            <a:br>
              <a:rPr lang="ru-RU" sz="3600" dirty="0">
                <a:latin typeface="Book Antiqua" pitchFamily="18" charset="0"/>
              </a:rPr>
            </a:br>
            <a:r>
              <a:rPr lang="ru-RU" sz="3600" i="1" dirty="0" smtClean="0">
                <a:latin typeface="Book Antiqua" pitchFamily="18" charset="0"/>
              </a:rPr>
              <a:t>Рудаки, </a:t>
            </a:r>
            <a:r>
              <a:rPr lang="ru-RU" sz="2800" i="1" dirty="0" smtClean="0">
                <a:latin typeface="Book Antiqua" pitchFamily="18" charset="0"/>
              </a:rPr>
              <a:t>персидский поэт</a:t>
            </a:r>
            <a:endParaRPr lang="ru-RU" sz="2800" i="1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01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92696"/>
            <a:ext cx="8229600" cy="200223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может быть решением неравенства  второй степени с одной переменной? 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260853956"/>
              </p:ext>
            </p:extLst>
          </p:nvPr>
        </p:nvGraphicFramePr>
        <p:xfrm>
          <a:off x="818828" y="2117080"/>
          <a:ext cx="8304584" cy="4696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56122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76672"/>
            <a:ext cx="8229600" cy="214625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Times New Roman" pitchFamily="18" charset="0"/>
              </a:rPr>
              <a:t>Какая информация о квадратичной функции может оказаться полезной, а какая лишней при решении неравенств вида </a:t>
            </a:r>
            <a: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ах</a:t>
            </a:r>
            <a:r>
              <a:rPr lang="ru-RU" sz="4000" i="1" baseline="300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4000" i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вх</a:t>
            </a:r>
            <a:r>
              <a:rPr lang="ru-RU" sz="4000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+ с &gt; 0 (&lt;0</a:t>
            </a:r>
            <a:r>
              <a:rPr lang="ru-RU" sz="4000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0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58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76672"/>
            <a:ext cx="8229600" cy="214625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Times New Roman" pitchFamily="18" charset="0"/>
              </a:rPr>
              <a:t>Какая информация о квадратичной функции может оказаться полезной, а какая лишней при решении неравенств вида </a:t>
            </a:r>
            <a: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ах</a:t>
            </a:r>
            <a:r>
              <a:rPr lang="ru-RU" sz="4000" i="1" baseline="300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4000" i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вх</a:t>
            </a:r>
            <a:r>
              <a:rPr lang="ru-RU" sz="4000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+ с &gt; 0 (&lt;0</a:t>
            </a:r>
            <a:r>
              <a:rPr lang="ru-RU" sz="4000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0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2570738"/>
            <a:ext cx="79928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itchFamily="34" charset="0"/>
              <a:buChar char="•"/>
            </a:pPr>
            <a:r>
              <a:rPr lang="ru-RU" sz="2800" dirty="0"/>
              <a:t>Абсолютная величина коэффициента</a:t>
            </a:r>
            <a:r>
              <a:rPr lang="ru-RU" sz="2800" i="1" dirty="0"/>
              <a:t> </a:t>
            </a:r>
            <a:r>
              <a:rPr lang="ru-RU" sz="2800" i="1" dirty="0" smtClean="0"/>
              <a:t>а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 smtClean="0"/>
              <a:t>Координаты </a:t>
            </a:r>
            <a:r>
              <a:rPr lang="ru-RU" sz="2800" dirty="0"/>
              <a:t>вершины параболы                 </a:t>
            </a:r>
            <a:endParaRPr lang="ru-RU" sz="2800" dirty="0" smtClean="0"/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 smtClean="0"/>
              <a:t>Знак </a:t>
            </a:r>
            <a:r>
              <a:rPr lang="ru-RU" sz="2800" dirty="0"/>
              <a:t>дискриминанта квадратного трехчлена</a:t>
            </a:r>
            <a:r>
              <a:rPr lang="ru-RU" sz="2800" i="1" dirty="0"/>
              <a:t> ах</a:t>
            </a:r>
            <a:r>
              <a:rPr lang="ru-RU" sz="2800" i="1" baseline="30000" dirty="0"/>
              <a:t>2</a:t>
            </a:r>
            <a:r>
              <a:rPr lang="ru-RU" sz="2800" i="1" dirty="0"/>
              <a:t> + </a:t>
            </a:r>
            <a:r>
              <a:rPr lang="ru-RU" sz="2800" i="1" dirty="0" err="1"/>
              <a:t>вх</a:t>
            </a:r>
            <a:r>
              <a:rPr lang="ru-RU" sz="2800" i="1" dirty="0"/>
              <a:t> + с      </a:t>
            </a:r>
            <a:endParaRPr lang="ru-RU" sz="2800" i="1" dirty="0" smtClean="0"/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 smtClean="0"/>
              <a:t>Направление </a:t>
            </a:r>
            <a:r>
              <a:rPr lang="ru-RU" sz="2800" dirty="0"/>
              <a:t>ветвей </a:t>
            </a:r>
            <a:r>
              <a:rPr lang="ru-RU" sz="2800" dirty="0" smtClean="0"/>
              <a:t>параболы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 smtClean="0"/>
              <a:t>Координаты </a:t>
            </a:r>
            <a:r>
              <a:rPr lang="ru-RU" sz="2800" dirty="0"/>
              <a:t>точки пересечения параболы с осью </a:t>
            </a:r>
            <a:r>
              <a:rPr lang="ru-RU" sz="2800" dirty="0" smtClean="0"/>
              <a:t>ординат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 smtClean="0"/>
              <a:t>Промежутки </a:t>
            </a:r>
            <a:r>
              <a:rPr lang="ru-RU" sz="2800" dirty="0"/>
              <a:t>возрастания </a:t>
            </a:r>
            <a:r>
              <a:rPr lang="ru-RU" sz="2800" dirty="0" smtClean="0"/>
              <a:t>функции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ru-RU" sz="2800" dirty="0" smtClean="0"/>
              <a:t>Промежутки </a:t>
            </a:r>
            <a:r>
              <a:rPr lang="ru-RU" sz="2800" dirty="0" err="1" smtClean="0"/>
              <a:t>знакопостоянства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411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806" y="0"/>
            <a:ext cx="9392568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29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9938" y="1574795"/>
            <a:ext cx="817406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1. Привести </a:t>
            </a:r>
            <a:r>
              <a:rPr lang="ru-RU" sz="2800" dirty="0"/>
              <a:t>неравенство к виду </a:t>
            </a:r>
            <a:r>
              <a:rPr lang="ru-RU" sz="2800" i="1" dirty="0"/>
              <a:t>ах</a:t>
            </a:r>
            <a:r>
              <a:rPr lang="ru-RU" sz="2800" i="1" baseline="30000" dirty="0"/>
              <a:t>2</a:t>
            </a:r>
            <a:r>
              <a:rPr lang="ru-RU" sz="2800" i="1" dirty="0"/>
              <a:t> + </a:t>
            </a:r>
            <a:r>
              <a:rPr lang="ru-RU" sz="2800" i="1" dirty="0" err="1"/>
              <a:t>вх</a:t>
            </a:r>
            <a:r>
              <a:rPr lang="ru-RU" sz="2800" i="1" dirty="0"/>
              <a:t> + с &gt; 0 (ах</a:t>
            </a:r>
            <a:r>
              <a:rPr lang="ru-RU" sz="2800" i="1" baseline="30000" dirty="0"/>
              <a:t>2</a:t>
            </a:r>
            <a:r>
              <a:rPr lang="ru-RU" sz="2800" i="1" dirty="0"/>
              <a:t> + </a:t>
            </a:r>
            <a:r>
              <a:rPr lang="ru-RU" sz="2800" i="1" dirty="0" err="1"/>
              <a:t>вх</a:t>
            </a:r>
            <a:r>
              <a:rPr lang="ru-RU" sz="2800" i="1" dirty="0"/>
              <a:t> + с &lt; 0).</a:t>
            </a:r>
            <a:endParaRPr lang="ru-RU" sz="2800" dirty="0"/>
          </a:p>
          <a:p>
            <a:r>
              <a:rPr lang="ru-RU" sz="2800" dirty="0"/>
              <a:t>2. Ввести функцию </a:t>
            </a:r>
            <a:r>
              <a:rPr lang="ru-RU" sz="2800" i="1" dirty="0"/>
              <a:t>f (х) = ах</a:t>
            </a:r>
            <a:r>
              <a:rPr lang="ru-RU" sz="2800" i="1" baseline="30000" dirty="0"/>
              <a:t>2</a:t>
            </a:r>
            <a:r>
              <a:rPr lang="ru-RU" sz="2800" i="1" dirty="0"/>
              <a:t> + </a:t>
            </a:r>
            <a:r>
              <a:rPr lang="ru-RU" sz="2800" i="1" dirty="0" err="1"/>
              <a:t>вх</a:t>
            </a:r>
            <a:r>
              <a:rPr lang="ru-RU" sz="2800" i="1" dirty="0"/>
              <a:t> + с</a:t>
            </a:r>
            <a:r>
              <a:rPr lang="ru-RU" sz="2800" dirty="0"/>
              <a:t> </a:t>
            </a:r>
            <a:r>
              <a:rPr lang="ru-RU" sz="2800" dirty="0" smtClean="0"/>
              <a:t>      и </a:t>
            </a:r>
            <a:r>
              <a:rPr lang="ru-RU" sz="2800" dirty="0"/>
              <a:t>охарактеризовать её.</a:t>
            </a:r>
          </a:p>
          <a:p>
            <a:r>
              <a:rPr lang="ru-RU" sz="2800" dirty="0"/>
              <a:t>3. Найти нули функции, т.е. решить уравнение </a:t>
            </a:r>
            <a:endParaRPr lang="ru-RU" sz="2800" dirty="0" smtClean="0"/>
          </a:p>
          <a:p>
            <a:r>
              <a:rPr lang="ru-RU" sz="2800" i="1" dirty="0"/>
              <a:t> </a:t>
            </a:r>
            <a:r>
              <a:rPr lang="ru-RU" sz="2800" i="1" dirty="0" smtClean="0"/>
              <a:t>                f </a:t>
            </a:r>
            <a:r>
              <a:rPr lang="ru-RU" sz="2800" i="1" dirty="0"/>
              <a:t>(х) = 0</a:t>
            </a:r>
            <a:r>
              <a:rPr lang="ru-RU" sz="2800" dirty="0"/>
              <a:t>.</a:t>
            </a:r>
          </a:p>
          <a:p>
            <a:r>
              <a:rPr lang="ru-RU" sz="2800" dirty="0"/>
              <a:t>4. Отметить на оси х  нули функции и изобразить схематически параболу.</a:t>
            </a:r>
          </a:p>
          <a:p>
            <a:r>
              <a:rPr lang="ru-RU" sz="2800" dirty="0"/>
              <a:t>5. Отметить промежутки, которые будут являться решениями данного неравенства</a:t>
            </a:r>
          </a:p>
          <a:p>
            <a:r>
              <a:rPr lang="ru-RU" sz="2800" dirty="0"/>
              <a:t>    (внимательно смотреть знак неравенства).</a:t>
            </a:r>
          </a:p>
          <a:p>
            <a:r>
              <a:rPr lang="ru-RU" sz="2800" dirty="0"/>
              <a:t>6. Записать ответ.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25922" y="620688"/>
            <a:ext cx="7493446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Алгоритм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решения неравенств  второй степени с одной переменной</a:t>
            </a:r>
          </a:p>
        </p:txBody>
      </p:sp>
    </p:spTree>
    <p:extLst>
      <p:ext uri="{BB962C8B-B14F-4D97-AF65-F5344CB8AC3E}">
        <p14:creationId xmlns:p14="http://schemas.microsoft.com/office/powerpoint/2010/main" val="422082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1576" y="1166664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Times New Roman" pitchFamily="18" charset="0"/>
              </a:rPr>
              <a:t>Сверим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Times New Roman" pitchFamily="18" charset="0"/>
              </a:rPr>
              <a:t> ответы. 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Times New Roman" pitchFamily="18" charset="0"/>
              </a:rPr>
              <a:t>Критерии оценки в листах самооценки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3"/>
              <p:cNvSpPr>
                <a:spLocks noGrp="1"/>
              </p:cNvSpPr>
              <p:nvPr>
                <p:ph idx="1"/>
              </p:nvPr>
            </p:nvSpPr>
            <p:spPr>
              <a:xfrm>
                <a:off x="1153592" y="2564904"/>
                <a:ext cx="7533208" cy="3561259"/>
              </a:xfrm>
            </p:spPr>
            <p:txBody>
              <a:bodyPr/>
              <a:lstStyle/>
              <a:p>
                <a:r>
                  <a:rPr lang="ru-RU" dirty="0" smtClean="0"/>
                  <a:t>№ 308(е)     </a:t>
                </a:r>
                <a:r>
                  <a:rPr lang="ru-RU" i="1" dirty="0" smtClean="0">
                    <a:solidFill>
                      <a:srgbClr val="00B050"/>
                    </a:solidFill>
                    <a:latin typeface="Cambria" pitchFamily="18" charset="0"/>
                  </a:rPr>
                  <a:t>х</a:t>
                </a:r>
                <a14:m>
                  <m:oMath xmlns:m="http://schemas.openxmlformats.org/officeDocument/2006/math">
                    <m:r>
                      <a:rPr lang="ru-RU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</m:oMath>
                </a14:m>
                <a:r>
                  <a:rPr lang="ru-RU" i="1" dirty="0" smtClean="0">
                    <a:solidFill>
                      <a:srgbClr val="00B050"/>
                    </a:solidFill>
                    <a:latin typeface="Cambria" pitchFamily="18" charset="0"/>
                  </a:rPr>
                  <a:t>(-</a:t>
                </a:r>
                <a14:m>
                  <m:oMath xmlns:m="http://schemas.openxmlformats.org/officeDocument/2006/math">
                    <m:r>
                      <a:rPr lang="ru-RU" b="0" i="1" dirty="0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∞;0</m:t>
                    </m:r>
                  </m:oMath>
                </a14:m>
                <a:r>
                  <a:rPr lang="ru-RU" i="1" dirty="0" smtClean="0">
                    <a:solidFill>
                      <a:srgbClr val="00B050"/>
                    </a:solidFill>
                    <a:latin typeface="Cambria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ru-RU" b="0" i="1" dirty="0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∪</m:t>
                    </m:r>
                  </m:oMath>
                </a14:m>
                <a:r>
                  <a:rPr lang="ru-RU" i="1" dirty="0" smtClean="0">
                    <a:solidFill>
                      <a:srgbClr val="00B050"/>
                    </a:solidFill>
                    <a:latin typeface="Cambria" pitchFamily="18" charset="0"/>
                  </a:rPr>
                  <a:t>(7; </a:t>
                </a:r>
                <a14:m>
                  <m:oMath xmlns:m="http://schemas.openxmlformats.org/officeDocument/2006/math">
                    <m:r>
                      <a:rPr lang="ru-RU" b="0" i="1" dirty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∞</m:t>
                    </m:r>
                  </m:oMath>
                </a14:m>
                <a:r>
                  <a:rPr lang="ru-RU" i="1" dirty="0" smtClean="0">
                    <a:solidFill>
                      <a:srgbClr val="00B050"/>
                    </a:solidFill>
                    <a:latin typeface="Cambria" pitchFamily="18" charset="0"/>
                  </a:rPr>
                  <a:t>)</a:t>
                </a:r>
              </a:p>
              <a:p>
                <a:r>
                  <a:rPr lang="ru-RU" dirty="0" smtClean="0"/>
                  <a:t>№ 323(а)     </a:t>
                </a:r>
                <a:r>
                  <a:rPr lang="ru-RU" dirty="0" smtClean="0">
                    <a:solidFill>
                      <a:srgbClr val="00B050"/>
                    </a:solidFill>
                    <a:latin typeface="Cambria" pitchFamily="18" charset="0"/>
                  </a:rPr>
                  <a:t>у= – 5; </a:t>
                </a:r>
                <a:r>
                  <a:rPr lang="ru-RU" dirty="0">
                    <a:solidFill>
                      <a:srgbClr val="00B050"/>
                    </a:solidFill>
                    <a:latin typeface="Cambria" pitchFamily="18" charset="0"/>
                  </a:rPr>
                  <a:t>у= </a:t>
                </a:r>
                <a:r>
                  <a:rPr lang="ru-RU" dirty="0" smtClean="0">
                    <a:solidFill>
                      <a:srgbClr val="00B050"/>
                    </a:solidFill>
                    <a:latin typeface="Cambria" pitchFamily="18" charset="0"/>
                  </a:rPr>
                  <a:t>5. </a:t>
                </a:r>
                <a:endParaRPr lang="ru-RU" dirty="0" smtClean="0">
                  <a:latin typeface="Cambria" pitchFamily="18" charset="0"/>
                </a:endParaRPr>
              </a:p>
              <a:p>
                <a:r>
                  <a:rPr lang="ru-RU" dirty="0"/>
                  <a:t>№</a:t>
                </a:r>
                <a:r>
                  <a:rPr lang="ru-RU" dirty="0" smtClean="0"/>
                  <a:t> 310 (б)* </a:t>
                </a:r>
                <a:r>
                  <a:rPr lang="ru-RU" dirty="0" smtClean="0">
                    <a:solidFill>
                      <a:srgbClr val="00B050"/>
                    </a:solidFill>
                  </a:rPr>
                  <a:t>   </a:t>
                </a:r>
                <a:r>
                  <a:rPr lang="en-US" i="1" dirty="0" smtClean="0">
                    <a:solidFill>
                      <a:srgbClr val="00B050"/>
                    </a:solidFill>
                    <a:latin typeface="Cambria" pitchFamily="18" charset="0"/>
                  </a:rPr>
                  <a:t>b</a:t>
                </a:r>
                <a14:m>
                  <m:oMath xmlns:m="http://schemas.openxmlformats.org/officeDocument/2006/math">
                    <m:r>
                      <a:rPr lang="ru-RU" b="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</m:oMath>
                </a14:m>
                <a:r>
                  <a:rPr lang="ru-RU" i="1" dirty="0">
                    <a:solidFill>
                      <a:srgbClr val="00B050"/>
                    </a:solidFill>
                    <a:latin typeface="Cambria" pitchFamily="18" charset="0"/>
                  </a:rPr>
                  <a:t>(-</a:t>
                </a:r>
                <a14:m>
                  <m:oMath xmlns:m="http://schemas.openxmlformats.org/officeDocument/2006/math">
                    <m:r>
                      <a:rPr lang="ru-RU" b="0" i="1" dirty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∞;</m:t>
                    </m:r>
                    <m:r>
                      <a:rPr lang="ru-RU" b="0" i="1" dirty="0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ru-RU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ru-RU" b="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15</m:t>
                        </m:r>
                      </m:e>
                    </m:rad>
                  </m:oMath>
                </a14:m>
                <a:r>
                  <a:rPr lang="ru-RU" i="1" dirty="0">
                    <a:solidFill>
                      <a:srgbClr val="00B050"/>
                    </a:solidFill>
                    <a:latin typeface="Cambria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ru-RU" b="0" i="1" dirty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∪</m:t>
                    </m:r>
                  </m:oMath>
                </a14:m>
                <a:r>
                  <a:rPr lang="ru-RU" i="1" dirty="0" smtClean="0">
                    <a:solidFill>
                      <a:srgbClr val="00B050"/>
                    </a:solidFill>
                    <a:latin typeface="Cambria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i="1" dirty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b="0" i="1" dirty="0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15</m:t>
                        </m:r>
                      </m:e>
                    </m:rad>
                  </m:oMath>
                </a14:m>
                <a:r>
                  <a:rPr lang="ru-RU" i="1" dirty="0" smtClean="0">
                    <a:solidFill>
                      <a:srgbClr val="00B050"/>
                    </a:solidFill>
                    <a:latin typeface="Cambria" pitchFamily="18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ru-RU" b="0" i="1" dirty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∞</m:t>
                    </m:r>
                  </m:oMath>
                </a14:m>
                <a:r>
                  <a:rPr lang="ru-RU" i="1" dirty="0" smtClean="0">
                    <a:solidFill>
                      <a:srgbClr val="00B050"/>
                    </a:solidFill>
                    <a:latin typeface="Cambria" pitchFamily="18" charset="0"/>
                  </a:rPr>
                  <a:t>)</a:t>
                </a:r>
              </a:p>
              <a:p>
                <a:r>
                  <a:rPr lang="ru-RU" dirty="0" smtClean="0"/>
                  <a:t>№ 314 (б)*    </a:t>
                </a:r>
                <a:r>
                  <a:rPr lang="ru-RU" i="1" dirty="0" smtClean="0">
                    <a:solidFill>
                      <a:srgbClr val="00B050"/>
                    </a:solidFill>
                    <a:latin typeface="Cambria" pitchFamily="18" charset="0"/>
                  </a:rPr>
                  <a:t>х&lt;3, х&gt;3</a:t>
                </a:r>
              </a:p>
              <a:p>
                <a:r>
                  <a:rPr lang="ru-RU" dirty="0" smtClean="0"/>
                  <a:t>№ 312 (в)**    </a:t>
                </a:r>
                <a:r>
                  <a:rPr lang="ru-RU" i="1" dirty="0" smtClean="0">
                    <a:solidFill>
                      <a:srgbClr val="00B050"/>
                    </a:solidFill>
                    <a:latin typeface="Cambria" pitchFamily="18" charset="0"/>
                  </a:rPr>
                  <a:t>х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</m:oMath>
                </a14:m>
                <a:r>
                  <a:rPr lang="ru-RU" i="1" dirty="0">
                    <a:solidFill>
                      <a:srgbClr val="00B050"/>
                    </a:solidFill>
                    <a:latin typeface="Cambria" pitchFamily="18" charset="0"/>
                  </a:rPr>
                  <a:t>(-</a:t>
                </a:r>
                <a14:m>
                  <m:oMath xmlns:m="http://schemas.openxmlformats.org/officeDocument/2006/math">
                    <m:r>
                      <a:rPr lang="ru-RU" i="1" dirty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∞;</m:t>
                    </m:r>
                    <m:r>
                      <a:rPr lang="ru-RU" b="0" i="1" dirty="0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−4,5</m:t>
                    </m:r>
                  </m:oMath>
                </a14:m>
                <a:r>
                  <a:rPr lang="ru-RU" i="1" dirty="0">
                    <a:solidFill>
                      <a:srgbClr val="00B050"/>
                    </a:solidFill>
                    <a:latin typeface="Cambria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ru-RU" i="1" dirty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∪</m:t>
                    </m:r>
                  </m:oMath>
                </a14:m>
                <a:r>
                  <a:rPr lang="ru-RU" i="1" dirty="0" smtClean="0">
                    <a:solidFill>
                      <a:srgbClr val="00B050"/>
                    </a:solidFill>
                    <a:latin typeface="Cambria" pitchFamily="18" charset="0"/>
                  </a:rPr>
                  <a:t>(</a:t>
                </a:r>
                <a:r>
                  <a:rPr lang="ru-RU" dirty="0" smtClean="0">
                    <a:solidFill>
                      <a:srgbClr val="00B050"/>
                    </a:solidFill>
                    <a:latin typeface="Cambria" pitchFamily="18" charset="0"/>
                  </a:rPr>
                  <a:t>4,5; </a:t>
                </a:r>
                <a14:m>
                  <m:oMath xmlns:m="http://schemas.openxmlformats.org/officeDocument/2006/math">
                    <m:r>
                      <a:rPr lang="ru-RU" i="1" dirty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∞</m:t>
                    </m:r>
                  </m:oMath>
                </a14:m>
                <a:r>
                  <a:rPr lang="ru-RU" i="1" dirty="0">
                    <a:solidFill>
                      <a:srgbClr val="00B050"/>
                    </a:solidFill>
                    <a:latin typeface="Cambria" pitchFamily="18" charset="0"/>
                  </a:rPr>
                  <a:t>)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4" name="Объект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53592" y="2564904"/>
                <a:ext cx="7533208" cy="3561259"/>
              </a:xfrm>
              <a:blipFill rotWithShape="1">
                <a:blip r:embed="rId2"/>
                <a:stretch>
                  <a:fillRect l="-1780" t="-22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153592" y="476672"/>
            <a:ext cx="7787208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3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Times New Roman" pitchFamily="18" charset="0"/>
              </a:rPr>
              <a:t>Домашнее задание</a:t>
            </a:r>
            <a:endParaRPr lang="ru-RU" sz="32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02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8946" y="1412776"/>
            <a:ext cx="8229600" cy="158417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Times New Roman" pitchFamily="18" charset="0"/>
              </a:rPr>
              <a:t>Дано: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5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5х</a:t>
            </a:r>
            <a:r>
              <a:rPr lang="ru-RU" sz="5400" b="1" i="1" baseline="300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5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+ 9х – 2≥0</a:t>
            </a:r>
            <a:r>
              <a:rPr lang="ru-RU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3968" y="544904"/>
            <a:ext cx="4722768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  <a:cs typeface="Mongolian Baiti" pitchFamily="66" charset="0"/>
              </a:rPr>
              <a:t>Готовимся к ОГЭ</a:t>
            </a:r>
            <a:endParaRPr lang="ru-RU" sz="6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  <a:cs typeface="Mongolian Baiti" pitchFamily="66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899592" y="2636912"/>
            <a:ext cx="8229600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Times New Roman" pitchFamily="18" charset="0"/>
              </a:rPr>
              <a:t>Сформулируйте как можно больше заданий, чтобы при их решении возникла необходимость решить данное неравенство?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24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3968" y="476672"/>
            <a:ext cx="4722768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  <a:cs typeface="Mongolian Baiti" pitchFamily="66" charset="0"/>
              </a:rPr>
              <a:t>Готовимся к ОГЭ</a:t>
            </a:r>
            <a:endParaRPr lang="ru-RU" sz="6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  <a:cs typeface="Mongolian Baiti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115616" y="1772816"/>
                <a:ext cx="7891120" cy="36448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 algn="ctr">
                  <a:buFont typeface="Arial" pitchFamily="34" charset="0"/>
                  <a:buChar char="•"/>
                </a:pPr>
                <a:r>
                  <a:rPr lang="ru-RU" sz="2800" dirty="0" smtClean="0"/>
                  <a:t>Найти область определения функции 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</a:rPr>
                      <m:t>𝑦</m:t>
                    </m:r>
                    <m:r>
                      <a:rPr lang="ru-RU" sz="2800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2800" b="0" i="1" smtClean="0">
                            <a:latin typeface="Cambria Math"/>
                          </a:rPr>
                          <m:t>−</m:t>
                        </m:r>
                        <m:r>
                          <a:rPr lang="ru-RU" sz="2800" i="1">
                            <a:latin typeface="Cambria Math"/>
                          </a:rPr>
                          <m:t>5</m:t>
                        </m:r>
                        <m:sSup>
                          <m:sSupPr>
                            <m:ctrlPr>
                              <a:rPr lang="ru-RU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8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8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ru-RU" sz="2800" i="1">
                            <a:latin typeface="Cambria Math"/>
                          </a:rPr>
                          <m:t> + 9</m:t>
                        </m:r>
                        <m:r>
                          <a:rPr lang="ru-RU" sz="2800" i="1">
                            <a:latin typeface="Cambria Math"/>
                          </a:rPr>
                          <m:t>𝑥</m:t>
                        </m:r>
                        <m:r>
                          <a:rPr lang="ru-RU" sz="2800" i="1">
                            <a:latin typeface="Cambria Math"/>
                          </a:rPr>
                          <m:t> – 2</m:t>
                        </m:r>
                      </m:e>
                    </m:rad>
                  </m:oMath>
                </a14:m>
                <a:r>
                  <a:rPr lang="ru-RU" sz="2800" dirty="0"/>
                  <a:t>.</a:t>
                </a:r>
              </a:p>
              <a:p>
                <a:pPr marL="457200" indent="-457200" algn="ctr">
                  <a:buFont typeface="Arial" pitchFamily="34" charset="0"/>
                  <a:buChar char="•"/>
                </a:pPr>
                <a:r>
                  <a:rPr lang="ru-RU" sz="2800" dirty="0"/>
                  <a:t>Укажите все целые решения неравенства </a:t>
                </a:r>
                <a:r>
                  <a:rPr lang="ru-RU" sz="2800" dirty="0" smtClean="0"/>
                  <a:t> </a:t>
                </a:r>
              </a:p>
              <a:p>
                <a:pPr algn="ctr"/>
                <a:r>
                  <a:rPr lang="ru-RU" sz="2800" dirty="0" smtClean="0"/>
                  <a:t>-</a:t>
                </a:r>
                <a:r>
                  <a:rPr lang="ru-RU" sz="2800" i="1" dirty="0" smtClean="0">
                    <a:latin typeface="Cambria" pitchFamily="18" charset="0"/>
                  </a:rPr>
                  <a:t>5х</a:t>
                </a:r>
                <a:r>
                  <a:rPr lang="ru-RU" sz="2800" i="1" baseline="30000" dirty="0" smtClean="0">
                    <a:latin typeface="Cambria" pitchFamily="18" charset="0"/>
                  </a:rPr>
                  <a:t>2</a:t>
                </a:r>
                <a:r>
                  <a:rPr lang="ru-RU" sz="2800" i="1" dirty="0" smtClean="0">
                    <a:latin typeface="Cambria" pitchFamily="18" charset="0"/>
                  </a:rPr>
                  <a:t> </a:t>
                </a:r>
                <a:r>
                  <a:rPr lang="ru-RU" sz="2800" i="1" dirty="0">
                    <a:latin typeface="Cambria" pitchFamily="18" charset="0"/>
                  </a:rPr>
                  <a:t>+ 9х – </a:t>
                </a:r>
                <a:r>
                  <a:rPr lang="ru-RU" sz="2800" i="1" dirty="0" smtClean="0">
                    <a:latin typeface="Cambria" pitchFamily="18" charset="0"/>
                  </a:rPr>
                  <a:t>2  ≥  0</a:t>
                </a:r>
                <a:r>
                  <a:rPr lang="ru-RU" sz="2800" dirty="0">
                    <a:latin typeface="Cambria" pitchFamily="18" charset="0"/>
                  </a:rPr>
                  <a:t>.</a:t>
                </a:r>
              </a:p>
              <a:p>
                <a:pPr marL="457200" indent="-457200" algn="ctr">
                  <a:buFont typeface="Arial" pitchFamily="34" charset="0"/>
                  <a:buChar char="•"/>
                </a:pPr>
                <a:r>
                  <a:rPr lang="ru-RU" sz="2800" dirty="0" smtClean="0"/>
                  <a:t>Укажите </a:t>
                </a:r>
                <a:r>
                  <a:rPr lang="ru-RU" sz="2800" dirty="0"/>
                  <a:t>промежутки </a:t>
                </a:r>
                <a:r>
                  <a:rPr lang="ru-RU" sz="2800" dirty="0" err="1"/>
                  <a:t>знакопостоянства</a:t>
                </a:r>
                <a:r>
                  <a:rPr lang="ru-RU" sz="2800" dirty="0"/>
                  <a:t> функции</a:t>
                </a:r>
                <a:r>
                  <a:rPr lang="ru-RU" sz="2800" i="1" dirty="0"/>
                  <a:t> </a:t>
                </a:r>
                <a:r>
                  <a:rPr lang="ru-RU" sz="2800" i="1" dirty="0" smtClean="0">
                    <a:latin typeface="Cambria" pitchFamily="18" charset="0"/>
                  </a:rPr>
                  <a:t>у </a:t>
                </a:r>
                <a:r>
                  <a:rPr lang="ru-RU" sz="2800" dirty="0" smtClean="0">
                    <a:latin typeface="Cambria" pitchFamily="18" charset="0"/>
                  </a:rPr>
                  <a:t>= -</a:t>
                </a:r>
                <a:r>
                  <a:rPr lang="ru-RU" sz="2800" i="1" dirty="0" smtClean="0">
                    <a:latin typeface="Cambria" pitchFamily="18" charset="0"/>
                  </a:rPr>
                  <a:t>5х</a:t>
                </a:r>
                <a:r>
                  <a:rPr lang="ru-RU" sz="2800" i="1" baseline="30000" dirty="0" smtClean="0">
                    <a:latin typeface="Cambria" pitchFamily="18" charset="0"/>
                  </a:rPr>
                  <a:t>2</a:t>
                </a:r>
                <a:r>
                  <a:rPr lang="ru-RU" sz="2800" i="1" dirty="0" smtClean="0">
                    <a:latin typeface="Cambria" pitchFamily="18" charset="0"/>
                  </a:rPr>
                  <a:t> + 9х – 2.</a:t>
                </a:r>
                <a:endParaRPr lang="ru-RU" sz="2800" dirty="0">
                  <a:latin typeface="Cambria" pitchFamily="18" charset="0"/>
                </a:endParaRPr>
              </a:p>
              <a:p>
                <a:pPr marL="457200" indent="-457200" algn="ctr">
                  <a:buFont typeface="Arial" pitchFamily="34" charset="0"/>
                  <a:buChar char="•"/>
                </a:pPr>
                <a:r>
                  <a:rPr lang="ru-RU" sz="2800" dirty="0"/>
                  <a:t>При каких значениях переменной имеет смысл выражение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2800" b="0" i="1" smtClean="0">
                            <a:latin typeface="Cambria Math"/>
                          </a:rPr>
                          <m:t>−</m:t>
                        </m:r>
                        <m:r>
                          <a:rPr lang="ru-RU" sz="2800" i="1">
                            <a:latin typeface="Cambria Math"/>
                          </a:rPr>
                          <m:t>5</m:t>
                        </m:r>
                        <m:sSup>
                          <m:sSupPr>
                            <m:ctrlPr>
                              <a:rPr lang="ru-RU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8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8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ru-RU" sz="2800" i="1">
                            <a:latin typeface="Cambria Math"/>
                          </a:rPr>
                          <m:t> + 9</m:t>
                        </m:r>
                        <m:r>
                          <a:rPr lang="ru-RU" sz="2800" i="1">
                            <a:latin typeface="Cambria Math"/>
                          </a:rPr>
                          <m:t>𝑥</m:t>
                        </m:r>
                        <m:r>
                          <a:rPr lang="ru-RU" sz="2800" i="1">
                            <a:latin typeface="Cambria Math"/>
                          </a:rPr>
                          <m:t> – 2</m:t>
                        </m:r>
                      </m:e>
                    </m:rad>
                  </m:oMath>
                </a14:m>
                <a:r>
                  <a:rPr lang="ru-RU" sz="2800" dirty="0"/>
                  <a:t>?</a:t>
                </a: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1772816"/>
                <a:ext cx="7891120" cy="3644844"/>
              </a:xfrm>
              <a:prstGeom prst="rect">
                <a:avLst/>
              </a:prstGeom>
              <a:blipFill rotWithShape="0">
                <a:blip r:embed="rId2"/>
                <a:stretch>
                  <a:fillRect t="-1839" r="-1082" b="-36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6348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8946" y="1916832"/>
            <a:ext cx="7705502" cy="417646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Тренажер, с. 27</a:t>
            </a:r>
            <a:r>
              <a:rPr lang="ru-RU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>1 ряд – </a:t>
            </a:r>
            <a:r>
              <a:rPr lang="ru-RU" dirty="0" smtClean="0"/>
              <a:t>№ 87</a:t>
            </a:r>
            <a:r>
              <a:rPr lang="ru-RU" dirty="0"/>
              <a:t>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 </a:t>
            </a:r>
            <a:r>
              <a:rPr lang="ru-RU" dirty="0"/>
              <a:t>ряд – </a:t>
            </a:r>
            <a:r>
              <a:rPr lang="ru-RU" dirty="0" smtClean="0"/>
              <a:t>№ 86</a:t>
            </a:r>
            <a:r>
              <a:rPr lang="ru-RU" dirty="0"/>
              <a:t>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 </a:t>
            </a:r>
            <a:r>
              <a:rPr lang="ru-RU" dirty="0"/>
              <a:t>ряд – </a:t>
            </a:r>
            <a:r>
              <a:rPr lang="ru-RU" dirty="0" smtClean="0"/>
              <a:t>№ 85</a:t>
            </a:r>
            <a:r>
              <a:rPr lang="ru-RU" dirty="0"/>
              <a:t>.</a:t>
            </a:r>
            <a:br>
              <a:rPr lang="ru-RU" dirty="0"/>
            </a:br>
            <a:r>
              <a:rPr lang="ru-RU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ru-RU" sz="36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3968" y="544904"/>
            <a:ext cx="4722768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  <a:cs typeface="Mongolian Baiti" pitchFamily="66" charset="0"/>
              </a:rPr>
              <a:t>Готовимся к ОГЭ</a:t>
            </a:r>
            <a:endParaRPr lang="ru-RU" sz="6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  <a:cs typeface="Mongolian Baiti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99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503" y="2492896"/>
            <a:ext cx="8460432" cy="417646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atin typeface="+mn-lt"/>
              </a:rPr>
              <a:t>1 </a:t>
            </a:r>
            <a:r>
              <a:rPr lang="ru-RU" dirty="0">
                <a:latin typeface="+mn-lt"/>
              </a:rPr>
              <a:t>ряд </a:t>
            </a:r>
            <a:r>
              <a:rPr lang="ru-RU" dirty="0" smtClean="0">
                <a:latin typeface="+mn-lt"/>
              </a:rPr>
              <a:t>№ 87</a:t>
            </a:r>
            <a:r>
              <a:rPr lang="ru-RU" dirty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– </a:t>
            </a:r>
            <a:r>
              <a:rPr lang="ru-RU" sz="4000" i="1" dirty="0" smtClean="0">
                <a:solidFill>
                  <a:srgbClr val="FF0000"/>
                </a:solidFill>
                <a:latin typeface="+mn-lt"/>
              </a:rPr>
              <a:t>верный ответ </a:t>
            </a:r>
            <a:r>
              <a:rPr lang="ru-RU" sz="66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ru-RU" dirty="0" smtClean="0">
                <a:solidFill>
                  <a:srgbClr val="FF0000"/>
                </a:solidFill>
                <a:latin typeface="+mn-lt"/>
              </a:rPr>
              <a:t>.</a:t>
            </a:r>
            <a:r>
              <a:rPr lang="ru-RU" dirty="0" smtClean="0">
                <a:latin typeface="+mn-lt"/>
              </a:rPr>
              <a:t> 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2 </a:t>
            </a:r>
            <a:r>
              <a:rPr lang="ru-RU" dirty="0">
                <a:latin typeface="+mn-lt"/>
              </a:rPr>
              <a:t>ряд </a:t>
            </a:r>
            <a:r>
              <a:rPr lang="ru-RU" dirty="0" smtClean="0">
                <a:latin typeface="+mn-lt"/>
              </a:rPr>
              <a:t>№ 86</a:t>
            </a:r>
            <a:r>
              <a:rPr lang="ru-RU" dirty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– </a:t>
            </a:r>
            <a:r>
              <a:rPr lang="ru-RU" sz="4000" i="1" dirty="0" smtClean="0">
                <a:solidFill>
                  <a:srgbClr val="FF0000"/>
                </a:solidFill>
                <a:latin typeface="+mn-lt"/>
              </a:rPr>
              <a:t>верный ответ </a:t>
            </a:r>
            <a:r>
              <a:rPr lang="ru-RU" sz="6600" dirty="0" smtClean="0">
                <a:solidFill>
                  <a:srgbClr val="FF0000"/>
                </a:solidFill>
                <a:latin typeface="+mn-lt"/>
              </a:rPr>
              <a:t>4</a:t>
            </a:r>
            <a:r>
              <a:rPr lang="ru-RU" dirty="0" smtClean="0">
                <a:latin typeface="+mn-lt"/>
              </a:rPr>
              <a:t>. 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3 </a:t>
            </a:r>
            <a:r>
              <a:rPr lang="ru-RU" dirty="0">
                <a:latin typeface="+mn-lt"/>
              </a:rPr>
              <a:t>ряд </a:t>
            </a:r>
            <a:r>
              <a:rPr lang="ru-RU" dirty="0" smtClean="0">
                <a:latin typeface="+mn-lt"/>
              </a:rPr>
              <a:t>№ 85</a:t>
            </a:r>
            <a:r>
              <a:rPr lang="ru-RU" dirty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– </a:t>
            </a:r>
            <a:r>
              <a:rPr lang="ru-RU" sz="4000" i="1" dirty="0" smtClean="0">
                <a:solidFill>
                  <a:srgbClr val="FF0000"/>
                </a:solidFill>
                <a:latin typeface="+mn-lt"/>
              </a:rPr>
              <a:t>верный ответ </a:t>
            </a:r>
            <a:r>
              <a:rPr lang="ru-RU" sz="66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ru-RU" dirty="0" smtClean="0">
                <a:latin typeface="+mn-lt"/>
              </a:rPr>
              <a:t>.</a:t>
            </a:r>
            <a:r>
              <a:rPr lang="ru-RU" dirty="0">
                <a:latin typeface="+mn-lt"/>
              </a:rPr>
              <a:t/>
            </a:r>
            <a:br>
              <a:rPr lang="ru-RU" dirty="0">
                <a:latin typeface="+mn-lt"/>
              </a:rPr>
            </a:br>
            <a:r>
              <a:rPr lang="ru-RU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Times New Roman" pitchFamily="18" charset="0"/>
              </a:rPr>
              <a:t>  </a:t>
            </a:r>
            <a:endParaRPr lang="ru-RU" sz="36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3968" y="544904"/>
            <a:ext cx="4722768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  <a:cs typeface="Mongolian Baiti" pitchFamily="66" charset="0"/>
              </a:rPr>
              <a:t>Готовимся к ОГЭ</a:t>
            </a:r>
            <a:endParaRPr lang="ru-RU" sz="6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  <a:cs typeface="Mongolian Baiti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1599151"/>
            <a:ext cx="44542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kern="0" dirty="0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Times New Roman" pitchFamily="18" charset="0"/>
              </a:rPr>
              <a:t>Проверим!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525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3068960"/>
            <a:ext cx="7772400" cy="244827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Решение неравенств второй степени с одной переменной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5661248"/>
            <a:ext cx="6400800" cy="648072"/>
          </a:xfrm>
        </p:spPr>
        <p:txBody>
          <a:bodyPr/>
          <a:lstStyle/>
          <a:p>
            <a:r>
              <a:rPr lang="ru-RU" dirty="0" smtClean="0"/>
              <a:t>9 класс</a:t>
            </a:r>
            <a:endParaRPr lang="ru-RU" dirty="0"/>
          </a:p>
        </p:txBody>
      </p:sp>
      <p:pic>
        <p:nvPicPr>
          <p:cNvPr id="4" name="Picture 6" descr="Gf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301" y="1124744"/>
            <a:ext cx="1871663" cy="1633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571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225506">
            <a:off x="539552" y="198884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Найди ошибки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01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696463"/>
              </p:ext>
            </p:extLst>
          </p:nvPr>
        </p:nvGraphicFramePr>
        <p:xfrm>
          <a:off x="1187623" y="692696"/>
          <a:ext cx="7383583" cy="39258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3076"/>
                <a:gridCol w="6420507"/>
              </a:tblGrid>
              <a:tr h="352839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№1.</a:t>
                      </a:r>
                      <a:endParaRPr lang="ru-RU" sz="3200" b="0" dirty="0">
                        <a:solidFill>
                          <a:schemeClr val="tx1"/>
                        </a:solidFill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Решите неравенство: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ru-RU" sz="32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х</a:t>
                      </a:r>
                      <a:r>
                        <a:rPr lang="ru-RU" sz="32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32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– 5х + 6 &lt; 0.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f</a:t>
                      </a:r>
                      <a:r>
                        <a:rPr lang="ru-RU" sz="32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(х) = х</a:t>
                      </a:r>
                      <a:r>
                        <a:rPr lang="ru-RU" sz="32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32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– 5х + 6</a:t>
                      </a:r>
                      <a:r>
                        <a:rPr lang="ru-RU" sz="3200" b="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– квадратичная функция, </a:t>
                      </a:r>
                      <a:r>
                        <a:rPr lang="ru-RU" sz="3200" b="0" dirty="0" smtClean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график–парабола</a:t>
                      </a:r>
                      <a:r>
                        <a:rPr lang="ru-RU" sz="3200" b="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, ветви вверх.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х</a:t>
                      </a:r>
                      <a:r>
                        <a:rPr lang="ru-RU" sz="32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32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– 5х + 6 = 0     х</a:t>
                      </a:r>
                      <a:r>
                        <a:rPr lang="ru-RU" sz="3200" b="0" i="1" baseline="-25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1 </a:t>
                      </a:r>
                      <a:r>
                        <a:rPr lang="ru-RU" sz="32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= 2,   х</a:t>
                      </a:r>
                      <a:r>
                        <a:rPr lang="ru-RU" sz="3200" b="0" i="1" baseline="-25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32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= 3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Ответ: (2; 3)</a:t>
                      </a:r>
                      <a:endParaRPr lang="ru-RU" sz="3200" b="0" dirty="0">
                        <a:solidFill>
                          <a:schemeClr val="tx1"/>
                        </a:solidFill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923335" y="5712885"/>
            <a:ext cx="347621" cy="49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174817" y="5700368"/>
            <a:ext cx="361544" cy="49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031673" y="5518886"/>
            <a:ext cx="450145" cy="497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latin typeface="Cambria" pitchFamily="18" charset="0"/>
              </a:rPr>
              <a:t>х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457482" y="5466042"/>
            <a:ext cx="723088" cy="193999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355589" y="5466042"/>
            <a:ext cx="723088" cy="193999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5909412" y="4551377"/>
            <a:ext cx="1681744" cy="1994520"/>
          </a:xfrm>
          <a:custGeom>
            <a:avLst/>
            <a:gdLst>
              <a:gd name="connsiteX0" fmla="*/ 0 w 835742"/>
              <a:gd name="connsiteY0" fmla="*/ 0 h 904574"/>
              <a:gd name="connsiteX1" fmla="*/ 211394 w 835742"/>
              <a:gd name="connsiteY1" fmla="*/ 683342 h 904574"/>
              <a:gd name="connsiteX2" fmla="*/ 412955 w 835742"/>
              <a:gd name="connsiteY2" fmla="*/ 904568 h 904574"/>
              <a:gd name="connsiteX3" fmla="*/ 634181 w 835742"/>
              <a:gd name="connsiteY3" fmla="*/ 678426 h 904574"/>
              <a:gd name="connsiteX4" fmla="*/ 835742 w 835742"/>
              <a:gd name="connsiteY4" fmla="*/ 0 h 90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742" h="904574">
                <a:moveTo>
                  <a:pt x="0" y="0"/>
                </a:moveTo>
                <a:cubicBezTo>
                  <a:pt x="71284" y="266290"/>
                  <a:pt x="142568" y="532581"/>
                  <a:pt x="211394" y="683342"/>
                </a:cubicBezTo>
                <a:cubicBezTo>
                  <a:pt x="280220" y="834103"/>
                  <a:pt x="342491" y="905387"/>
                  <a:pt x="412955" y="904568"/>
                </a:cubicBezTo>
                <a:cubicBezTo>
                  <a:pt x="483419" y="903749"/>
                  <a:pt x="563717" y="829187"/>
                  <a:pt x="634181" y="678426"/>
                </a:cubicBezTo>
                <a:cubicBezTo>
                  <a:pt x="704645" y="527665"/>
                  <a:pt x="770193" y="263832"/>
                  <a:pt x="835742" y="0"/>
                </a:cubicBezTo>
              </a:path>
            </a:pathLst>
          </a:cu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5457482" y="5661527"/>
            <a:ext cx="2711581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6090184" y="5579677"/>
            <a:ext cx="135564" cy="14548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265203" y="5579677"/>
            <a:ext cx="135564" cy="14548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433088" y="5467249"/>
            <a:ext cx="723088" cy="193999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380312" y="5467249"/>
            <a:ext cx="723088" cy="193999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77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832140"/>
              </p:ext>
            </p:extLst>
          </p:nvPr>
        </p:nvGraphicFramePr>
        <p:xfrm>
          <a:off x="1043608" y="764704"/>
          <a:ext cx="7848872" cy="33710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4096"/>
                <a:gridCol w="6984776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№2.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Найдите множество решений неравенства: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–0,2 х</a:t>
                      </a:r>
                      <a:r>
                        <a:rPr lang="ru-RU" sz="28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+ х – 1,2 ≤ 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f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(х) = –0,2 х</a:t>
                      </a:r>
                      <a:r>
                        <a:rPr lang="ru-RU" sz="2800" b="0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+х–1,2 - квадратичная функция, график – парабола, ветви вниз.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–0,2 х</a:t>
                      </a:r>
                      <a:r>
                        <a:rPr lang="ru-RU" sz="28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+ х – 1,2 = 0  | · (–5)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х</a:t>
                      </a:r>
                      <a:r>
                        <a:rPr lang="ru-RU" sz="28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– 5х + 6 = 0</a:t>
                      </a:r>
                    </a:p>
                    <a:p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х</a:t>
                      </a:r>
                      <a:r>
                        <a:rPr lang="ru-RU" sz="2800" b="0" i="1" baseline="-25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1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= 2,   х</a:t>
                      </a:r>
                      <a:r>
                        <a:rPr lang="ru-RU" sz="2800" b="0" i="1" baseline="-25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= </a:t>
                      </a:r>
                      <a:r>
                        <a:rPr lang="ru-RU" sz="2800" b="0" i="1" dirty="0" smtClean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3.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cxnSp>
        <p:nvCxnSpPr>
          <p:cNvPr id="4" name="Прямая соединительная линия 3"/>
          <p:cNvCxnSpPr>
            <a:cxnSpLocks noChangeShapeType="1"/>
          </p:cNvCxnSpPr>
          <p:nvPr/>
        </p:nvCxnSpPr>
        <p:spPr bwMode="auto">
          <a:xfrm flipV="1">
            <a:off x="7461250" y="14265275"/>
            <a:ext cx="114300" cy="152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TextBox 5"/>
          <p:cNvSpPr txBox="1"/>
          <p:nvPr/>
        </p:nvSpPr>
        <p:spPr>
          <a:xfrm>
            <a:off x="6172814" y="5445714"/>
            <a:ext cx="415410" cy="611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949668" y="5425677"/>
            <a:ext cx="432048" cy="611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26560" y="5425677"/>
            <a:ext cx="537927" cy="439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Cambria" pitchFamily="18" charset="0"/>
              </a:rPr>
              <a:t>х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624228" y="5152133"/>
            <a:ext cx="1404156" cy="240077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6321457" y="3859828"/>
            <a:ext cx="2009697" cy="2449492"/>
          </a:xfrm>
          <a:custGeom>
            <a:avLst/>
            <a:gdLst>
              <a:gd name="connsiteX0" fmla="*/ 0 w 835742"/>
              <a:gd name="connsiteY0" fmla="*/ 0 h 904574"/>
              <a:gd name="connsiteX1" fmla="*/ 211394 w 835742"/>
              <a:gd name="connsiteY1" fmla="*/ 683342 h 904574"/>
              <a:gd name="connsiteX2" fmla="*/ 412955 w 835742"/>
              <a:gd name="connsiteY2" fmla="*/ 904568 h 904574"/>
              <a:gd name="connsiteX3" fmla="*/ 634181 w 835742"/>
              <a:gd name="connsiteY3" fmla="*/ 678426 h 904574"/>
              <a:gd name="connsiteX4" fmla="*/ 835742 w 835742"/>
              <a:gd name="connsiteY4" fmla="*/ 0 h 90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742" h="904574">
                <a:moveTo>
                  <a:pt x="0" y="0"/>
                </a:moveTo>
                <a:cubicBezTo>
                  <a:pt x="71284" y="266290"/>
                  <a:pt x="142568" y="532581"/>
                  <a:pt x="211394" y="683342"/>
                </a:cubicBezTo>
                <a:cubicBezTo>
                  <a:pt x="280220" y="834103"/>
                  <a:pt x="342491" y="905387"/>
                  <a:pt x="412955" y="904568"/>
                </a:cubicBezTo>
                <a:cubicBezTo>
                  <a:pt x="483419" y="903749"/>
                  <a:pt x="563717" y="829187"/>
                  <a:pt x="634181" y="678426"/>
                </a:cubicBezTo>
                <a:cubicBezTo>
                  <a:pt x="704645" y="527665"/>
                  <a:pt x="770193" y="263832"/>
                  <a:pt x="835742" y="0"/>
                </a:cubicBezTo>
              </a:path>
            </a:pathLst>
          </a:cu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5724128" y="5392212"/>
            <a:ext cx="32403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835696" y="4065283"/>
            <a:ext cx="4649576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800" dirty="0">
                <a:solidFill>
                  <a:srgbClr val="000000"/>
                </a:solidFill>
              </a:rPr>
              <a:t>Ответ: </a:t>
            </a:r>
            <a:r>
              <a:rPr lang="ru-RU" sz="2800" i="1" dirty="0">
                <a:solidFill>
                  <a:srgbClr val="000000"/>
                </a:solidFill>
              </a:rPr>
              <a:t>( – ∞; 2) U (3; + ∞)</a:t>
            </a:r>
            <a:endParaRPr lang="ru-RU" sz="2800" i="1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35696" y="4065283"/>
            <a:ext cx="4649576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800" dirty="0">
                <a:solidFill>
                  <a:srgbClr val="000000"/>
                </a:solidFill>
              </a:rPr>
              <a:t>Ответ: </a:t>
            </a:r>
            <a:r>
              <a:rPr lang="ru-RU" sz="2800" i="1" dirty="0">
                <a:solidFill>
                  <a:srgbClr val="000000"/>
                </a:solidFill>
              </a:rPr>
              <a:t>( – ∞; 2</a:t>
            </a:r>
            <a:r>
              <a:rPr lang="ru-RU" sz="2800" b="1" i="1" dirty="0"/>
              <a:t>)</a:t>
            </a:r>
            <a:r>
              <a:rPr lang="ru-RU" sz="2800" i="1" dirty="0">
                <a:solidFill>
                  <a:srgbClr val="000000"/>
                </a:solidFill>
              </a:rPr>
              <a:t> U </a:t>
            </a:r>
            <a:r>
              <a:rPr lang="ru-RU" sz="2800" b="1" i="1" dirty="0"/>
              <a:t>(</a:t>
            </a:r>
            <a:r>
              <a:rPr lang="ru-RU" sz="2800" i="1" dirty="0">
                <a:solidFill>
                  <a:srgbClr val="000000"/>
                </a:solidFill>
              </a:rPr>
              <a:t>3; + ∞)</a:t>
            </a:r>
            <a:endParaRPr lang="ru-RU" sz="2800" i="1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6583547" y="5327028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7919259" y="5319254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47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297117"/>
              </p:ext>
            </p:extLst>
          </p:nvPr>
        </p:nvGraphicFramePr>
        <p:xfrm>
          <a:off x="1043608" y="764704"/>
          <a:ext cx="7920880" cy="3435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4096"/>
                <a:gridCol w="7056784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№3.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</a:rPr>
                        <a:t>Решите 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неравенство:   2х &gt; х</a:t>
                      </a:r>
                      <a:r>
                        <a:rPr lang="ru-RU" sz="2800" b="0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2х – х</a:t>
                      </a:r>
                      <a:r>
                        <a:rPr lang="ru-RU" sz="2800" b="0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 &gt; 0,        </a:t>
                      </a:r>
                      <a:endParaRPr lang="ru-RU" sz="28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</a:rPr>
                        <a:t>f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(х) = 2х – х</a:t>
                      </a:r>
                      <a:r>
                        <a:rPr lang="ru-RU" sz="2800" b="0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 - квадратичная 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</a:rPr>
                        <a:t>функция,</a:t>
                      </a:r>
                      <a:r>
                        <a:rPr lang="ru-RU" sz="28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</a:rPr>
                        <a:t>график 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– парабола, ветви вниз.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2х - х</a:t>
                      </a:r>
                      <a:r>
                        <a:rPr lang="ru-RU" sz="2800" b="0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 = 0            х(2 – х) = 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х = 0 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</a:rPr>
                        <a:t>  или   х 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=  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</a:rPr>
                        <a:t>2.                                  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5126708" y="4359586"/>
            <a:ext cx="3325583" cy="2317068"/>
            <a:chOff x="1619672" y="1991961"/>
            <a:chExt cx="2409403" cy="1480638"/>
          </a:xfrm>
        </p:grpSpPr>
        <p:sp>
          <p:nvSpPr>
            <p:cNvPr id="5" name="TextBox 4"/>
            <p:cNvSpPr txBox="1"/>
            <p:nvPr/>
          </p:nvSpPr>
          <p:spPr>
            <a:xfrm>
              <a:off x="1918796" y="2391666"/>
              <a:ext cx="2769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0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89232" y="238164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2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670457" y="2564904"/>
              <a:ext cx="358618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>
                  <a:latin typeface="Cambria" pitchFamily="18" charset="0"/>
                </a:rPr>
                <a:t>х</a:t>
              </a:r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1619672" y="1991961"/>
              <a:ext cx="2160240" cy="1480638"/>
              <a:chOff x="1619672" y="1991961"/>
              <a:chExt cx="2160240" cy="1480638"/>
            </a:xfrm>
          </p:grpSpPr>
          <p:sp>
            <p:nvSpPr>
              <p:cNvPr id="9" name="Прямоугольник 8"/>
              <p:cNvSpPr/>
              <p:nvPr/>
            </p:nvSpPr>
            <p:spPr>
              <a:xfrm>
                <a:off x="2195736" y="2525674"/>
                <a:ext cx="936104" cy="145119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Полилиния 9"/>
              <p:cNvSpPr/>
              <p:nvPr/>
            </p:nvSpPr>
            <p:spPr>
              <a:xfrm flipV="1">
                <a:off x="1979712" y="1991961"/>
                <a:ext cx="1339798" cy="1480638"/>
              </a:xfrm>
              <a:custGeom>
                <a:avLst/>
                <a:gdLst>
                  <a:gd name="connsiteX0" fmla="*/ 0 w 835742"/>
                  <a:gd name="connsiteY0" fmla="*/ 0 h 904574"/>
                  <a:gd name="connsiteX1" fmla="*/ 211394 w 835742"/>
                  <a:gd name="connsiteY1" fmla="*/ 683342 h 904574"/>
                  <a:gd name="connsiteX2" fmla="*/ 412955 w 835742"/>
                  <a:gd name="connsiteY2" fmla="*/ 904568 h 904574"/>
                  <a:gd name="connsiteX3" fmla="*/ 634181 w 835742"/>
                  <a:gd name="connsiteY3" fmla="*/ 678426 h 904574"/>
                  <a:gd name="connsiteX4" fmla="*/ 835742 w 835742"/>
                  <a:gd name="connsiteY4" fmla="*/ 0 h 90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5742" h="904574">
                    <a:moveTo>
                      <a:pt x="0" y="0"/>
                    </a:moveTo>
                    <a:cubicBezTo>
                      <a:pt x="71284" y="266290"/>
                      <a:pt x="142568" y="532581"/>
                      <a:pt x="211394" y="683342"/>
                    </a:cubicBezTo>
                    <a:cubicBezTo>
                      <a:pt x="280220" y="834103"/>
                      <a:pt x="342491" y="905387"/>
                      <a:pt x="412955" y="904568"/>
                    </a:cubicBezTo>
                    <a:cubicBezTo>
                      <a:pt x="483419" y="903749"/>
                      <a:pt x="563717" y="829187"/>
                      <a:pt x="634181" y="678426"/>
                    </a:cubicBezTo>
                    <a:cubicBezTo>
                      <a:pt x="704645" y="527665"/>
                      <a:pt x="770193" y="263832"/>
                      <a:pt x="835742" y="0"/>
                    </a:cubicBezTo>
                  </a:path>
                </a:pathLst>
              </a:cu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1" name="Прямая со стрелкой 10"/>
              <p:cNvCxnSpPr/>
              <p:nvPr/>
            </p:nvCxnSpPr>
            <p:spPr>
              <a:xfrm>
                <a:off x="1619672" y="2670794"/>
                <a:ext cx="2160240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Овал 11"/>
              <p:cNvSpPr/>
              <p:nvPr/>
            </p:nvSpPr>
            <p:spPr>
              <a:xfrm>
                <a:off x="2169112" y="2610033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Овал 12"/>
              <p:cNvSpPr/>
              <p:nvPr/>
            </p:nvSpPr>
            <p:spPr>
              <a:xfrm>
                <a:off x="3059832" y="2610033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5" name="Прямоугольник 14"/>
          <p:cNvSpPr/>
          <p:nvPr/>
        </p:nvSpPr>
        <p:spPr>
          <a:xfrm>
            <a:off x="1979712" y="3950372"/>
            <a:ext cx="218046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800" dirty="0">
                <a:solidFill>
                  <a:srgbClr val="000000"/>
                </a:solidFill>
              </a:rPr>
              <a:t>Ответ: </a:t>
            </a:r>
            <a:r>
              <a:rPr lang="ru-RU" sz="3200" dirty="0">
                <a:solidFill>
                  <a:srgbClr val="000000"/>
                </a:solidFill>
              </a:rPr>
              <a:t>[</a:t>
            </a:r>
            <a:r>
              <a:rPr lang="ru-RU" sz="2800" dirty="0">
                <a:solidFill>
                  <a:srgbClr val="000000"/>
                </a:solidFill>
              </a:rPr>
              <a:t>0; 2</a:t>
            </a:r>
            <a:r>
              <a:rPr lang="ru-RU" sz="3200" dirty="0">
                <a:solidFill>
                  <a:srgbClr val="000000"/>
                </a:solidFill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6217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168582"/>
              </p:ext>
            </p:extLst>
          </p:nvPr>
        </p:nvGraphicFramePr>
        <p:xfrm>
          <a:off x="1043608" y="692696"/>
          <a:ext cx="7992888" cy="44165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6104"/>
                <a:gridCol w="7056784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№ 4.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Найдите множество решений неравенства: 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1 + 2х + х</a:t>
                      </a:r>
                      <a:r>
                        <a:rPr lang="ru-RU" sz="28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&gt; 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f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(х) = 1 + 2х + х</a:t>
                      </a:r>
                      <a:r>
                        <a:rPr lang="ru-RU" sz="28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 - квадратичная функция, график – парабола,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 ветви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1 + 2х + х</a:t>
                      </a:r>
                      <a:r>
                        <a:rPr lang="ru-RU" sz="28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 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= 0,     х</a:t>
                      </a:r>
                      <a:r>
                        <a:rPr lang="ru-RU" sz="28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+ 2х +1 = 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(х+1)</a:t>
                      </a:r>
                      <a:r>
                        <a:rPr lang="ru-RU" sz="28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=0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i="1" dirty="0" smtClean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х = –1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rgbClr val="000000"/>
                          </a:solidFill>
                        </a:rPr>
                        <a:t>Ответ: </a:t>
                      </a:r>
                      <a:endParaRPr lang="ru-RU" sz="2800" b="0" i="1" dirty="0"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3" name="Группа 2"/>
          <p:cNvGrpSpPr/>
          <p:nvPr/>
        </p:nvGrpSpPr>
        <p:grpSpPr>
          <a:xfrm>
            <a:off x="5508105" y="3933056"/>
            <a:ext cx="3024336" cy="2444141"/>
            <a:chOff x="1619672" y="1189250"/>
            <a:chExt cx="2409403" cy="1923470"/>
          </a:xfrm>
        </p:grpSpPr>
        <p:sp>
          <p:nvSpPr>
            <p:cNvPr id="4" name="TextBox 3"/>
            <p:cNvSpPr txBox="1"/>
            <p:nvPr/>
          </p:nvSpPr>
          <p:spPr>
            <a:xfrm>
              <a:off x="2519759" y="2743388"/>
              <a:ext cx="3960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-1</a:t>
              </a:r>
              <a:endParaRPr lang="ru-RU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670457" y="2564904"/>
              <a:ext cx="358618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>
                  <a:latin typeface="Cambria" pitchFamily="18" charset="0"/>
                </a:rPr>
                <a:t>х</a:t>
              </a:r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1619672" y="1189250"/>
              <a:ext cx="2160240" cy="1528783"/>
              <a:chOff x="1619672" y="1189250"/>
              <a:chExt cx="2160240" cy="1528783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1619672" y="2525675"/>
                <a:ext cx="864096" cy="144016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771800" y="2525675"/>
                <a:ext cx="936104" cy="144016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Полилиния 8"/>
              <p:cNvSpPr/>
              <p:nvPr/>
            </p:nvSpPr>
            <p:spPr>
              <a:xfrm>
                <a:off x="1979712" y="1189250"/>
                <a:ext cx="1339798" cy="1480638"/>
              </a:xfrm>
              <a:custGeom>
                <a:avLst/>
                <a:gdLst>
                  <a:gd name="connsiteX0" fmla="*/ 0 w 835742"/>
                  <a:gd name="connsiteY0" fmla="*/ 0 h 904574"/>
                  <a:gd name="connsiteX1" fmla="*/ 211394 w 835742"/>
                  <a:gd name="connsiteY1" fmla="*/ 683342 h 904574"/>
                  <a:gd name="connsiteX2" fmla="*/ 412955 w 835742"/>
                  <a:gd name="connsiteY2" fmla="*/ 904568 h 904574"/>
                  <a:gd name="connsiteX3" fmla="*/ 634181 w 835742"/>
                  <a:gd name="connsiteY3" fmla="*/ 678426 h 904574"/>
                  <a:gd name="connsiteX4" fmla="*/ 835742 w 835742"/>
                  <a:gd name="connsiteY4" fmla="*/ 0 h 90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5742" h="904574">
                    <a:moveTo>
                      <a:pt x="0" y="0"/>
                    </a:moveTo>
                    <a:cubicBezTo>
                      <a:pt x="71284" y="266290"/>
                      <a:pt x="142568" y="532581"/>
                      <a:pt x="211394" y="683342"/>
                    </a:cubicBezTo>
                    <a:cubicBezTo>
                      <a:pt x="280220" y="834103"/>
                      <a:pt x="342491" y="905387"/>
                      <a:pt x="412955" y="904568"/>
                    </a:cubicBezTo>
                    <a:cubicBezTo>
                      <a:pt x="483419" y="903749"/>
                      <a:pt x="563717" y="829187"/>
                      <a:pt x="634181" y="678426"/>
                    </a:cubicBezTo>
                    <a:cubicBezTo>
                      <a:pt x="704645" y="527665"/>
                      <a:pt x="770193" y="263832"/>
                      <a:pt x="835742" y="0"/>
                    </a:cubicBezTo>
                  </a:path>
                </a:pathLst>
              </a:cu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0" name="Прямая со стрелкой 9"/>
              <p:cNvCxnSpPr/>
              <p:nvPr/>
            </p:nvCxnSpPr>
            <p:spPr>
              <a:xfrm>
                <a:off x="1619672" y="2670794"/>
                <a:ext cx="2160240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Овал 10"/>
              <p:cNvSpPr/>
              <p:nvPr/>
            </p:nvSpPr>
            <p:spPr>
              <a:xfrm>
                <a:off x="2591792" y="2610033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4" name="Прямоугольник 13"/>
          <p:cNvSpPr/>
          <p:nvPr/>
        </p:nvSpPr>
        <p:spPr>
          <a:xfrm>
            <a:off x="3203848" y="4559318"/>
            <a:ext cx="720080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800" b="1" dirty="0" smtClean="0">
                <a:solidFill>
                  <a:srgbClr val="FF0000"/>
                </a:solidFill>
              </a:rPr>
              <a:t>- </a:t>
            </a:r>
            <a:r>
              <a:rPr lang="ru-RU" sz="2800" b="1" dirty="0">
                <a:solidFill>
                  <a:srgbClr val="FF0000"/>
                </a:solidFill>
              </a:rPr>
              <a:t>1</a:t>
            </a:r>
            <a:endParaRPr lang="ru-RU" sz="28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44354" y="2639362"/>
            <a:ext cx="1039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</a:rPr>
              <a:t>в</a:t>
            </a:r>
            <a:r>
              <a:rPr lang="ru-RU" sz="2800" dirty="0" smtClean="0">
                <a:solidFill>
                  <a:srgbClr val="000000"/>
                </a:solidFill>
              </a:rPr>
              <a:t>низ.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203848" y="4557651"/>
            <a:ext cx="604653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defRPr/>
            </a:pPr>
            <a:r>
              <a:rPr lang="ru-RU" sz="2800" b="1" dirty="0" smtClean="0">
                <a:solidFill>
                  <a:srgbClr val="000000"/>
                </a:solidFill>
              </a:rPr>
              <a:t>- </a:t>
            </a:r>
            <a:r>
              <a:rPr lang="ru-RU" sz="2800" b="1" dirty="0">
                <a:solidFill>
                  <a:srgbClr val="000000"/>
                </a:solidFill>
              </a:rPr>
              <a:t>1</a:t>
            </a:r>
            <a:endParaRPr lang="ru-RU" sz="2800" b="1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5302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 rot="21225506">
            <a:off x="539552" y="1988840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9600" b="1" kern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Проверим!</a:t>
            </a:r>
            <a:endParaRPr lang="ru-RU" sz="9600" b="1" kern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27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1187623" y="692696"/>
          <a:ext cx="7383583" cy="39258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3076"/>
                <a:gridCol w="6420507"/>
              </a:tblGrid>
              <a:tr h="352839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№1.</a:t>
                      </a:r>
                      <a:endParaRPr lang="ru-RU" sz="3200" b="0" dirty="0">
                        <a:solidFill>
                          <a:schemeClr val="tx1"/>
                        </a:solidFill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Решите неравенство: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ru-RU" sz="32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х</a:t>
                      </a:r>
                      <a:r>
                        <a:rPr lang="ru-RU" sz="32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32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– 5х + 6 &lt; 0.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f</a:t>
                      </a:r>
                      <a:r>
                        <a:rPr lang="ru-RU" sz="32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(х) = х</a:t>
                      </a:r>
                      <a:r>
                        <a:rPr lang="ru-RU" sz="32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32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– 5х + 6</a:t>
                      </a:r>
                      <a:r>
                        <a:rPr lang="ru-RU" sz="3200" b="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– квадратичная функция, </a:t>
                      </a:r>
                      <a:r>
                        <a:rPr lang="ru-RU" sz="3200" b="0" dirty="0" smtClean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график–парабола</a:t>
                      </a:r>
                      <a:r>
                        <a:rPr lang="ru-RU" sz="3200" b="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, ветви вверх.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х</a:t>
                      </a:r>
                      <a:r>
                        <a:rPr lang="ru-RU" sz="32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32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– 5х + 6 = 0     х</a:t>
                      </a:r>
                      <a:r>
                        <a:rPr lang="ru-RU" sz="3200" b="0" i="1" baseline="-25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1 </a:t>
                      </a:r>
                      <a:r>
                        <a:rPr lang="ru-RU" sz="32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= 2,   х</a:t>
                      </a:r>
                      <a:r>
                        <a:rPr lang="ru-RU" sz="3200" b="0" i="1" baseline="-25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32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= 3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Ответ: (2; 3)</a:t>
                      </a:r>
                      <a:endParaRPr lang="ru-RU" sz="3200" b="0" dirty="0">
                        <a:solidFill>
                          <a:schemeClr val="tx1"/>
                        </a:solidFill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923335" y="5712885"/>
            <a:ext cx="347621" cy="49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174817" y="5700368"/>
            <a:ext cx="361544" cy="497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031673" y="5518886"/>
            <a:ext cx="450145" cy="497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latin typeface="Cambria" pitchFamily="18" charset="0"/>
              </a:rPr>
              <a:t>х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457482" y="5466042"/>
            <a:ext cx="723088" cy="193999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355589" y="5466042"/>
            <a:ext cx="723088" cy="193999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5909412" y="4551377"/>
            <a:ext cx="1681744" cy="1994520"/>
          </a:xfrm>
          <a:custGeom>
            <a:avLst/>
            <a:gdLst>
              <a:gd name="connsiteX0" fmla="*/ 0 w 835742"/>
              <a:gd name="connsiteY0" fmla="*/ 0 h 904574"/>
              <a:gd name="connsiteX1" fmla="*/ 211394 w 835742"/>
              <a:gd name="connsiteY1" fmla="*/ 683342 h 904574"/>
              <a:gd name="connsiteX2" fmla="*/ 412955 w 835742"/>
              <a:gd name="connsiteY2" fmla="*/ 904568 h 904574"/>
              <a:gd name="connsiteX3" fmla="*/ 634181 w 835742"/>
              <a:gd name="connsiteY3" fmla="*/ 678426 h 904574"/>
              <a:gd name="connsiteX4" fmla="*/ 835742 w 835742"/>
              <a:gd name="connsiteY4" fmla="*/ 0 h 90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742" h="904574">
                <a:moveTo>
                  <a:pt x="0" y="0"/>
                </a:moveTo>
                <a:cubicBezTo>
                  <a:pt x="71284" y="266290"/>
                  <a:pt x="142568" y="532581"/>
                  <a:pt x="211394" y="683342"/>
                </a:cubicBezTo>
                <a:cubicBezTo>
                  <a:pt x="280220" y="834103"/>
                  <a:pt x="342491" y="905387"/>
                  <a:pt x="412955" y="904568"/>
                </a:cubicBezTo>
                <a:cubicBezTo>
                  <a:pt x="483419" y="903749"/>
                  <a:pt x="563717" y="829187"/>
                  <a:pt x="634181" y="678426"/>
                </a:cubicBezTo>
                <a:cubicBezTo>
                  <a:pt x="704645" y="527665"/>
                  <a:pt x="770193" y="263832"/>
                  <a:pt x="835742" y="0"/>
                </a:cubicBezTo>
              </a:path>
            </a:pathLst>
          </a:cu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5457482" y="5661527"/>
            <a:ext cx="2711581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6090184" y="5579677"/>
            <a:ext cx="135564" cy="14548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265203" y="5579677"/>
            <a:ext cx="135564" cy="14548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433088" y="5467249"/>
            <a:ext cx="723088" cy="193999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380312" y="5467249"/>
            <a:ext cx="723088" cy="193999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032513" y="6016400"/>
            <a:ext cx="19634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1 ошибка</a:t>
            </a:r>
            <a:endParaRPr lang="ru-RU" sz="32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160572" y="5467528"/>
            <a:ext cx="1216732" cy="193999"/>
          </a:xfrm>
          <a:prstGeom prst="rect">
            <a:avLst/>
          </a:prstGeom>
          <a:pattFill prst="wdUpDiag">
            <a:fgClr>
              <a:srgbClr val="00B05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417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3" grpId="0"/>
      <p:bldP spid="2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1043608" y="764704"/>
          <a:ext cx="7848872" cy="33710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4096"/>
                <a:gridCol w="6984776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№2.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Найдите множество решений неравенства: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–0,2 х</a:t>
                      </a:r>
                      <a:r>
                        <a:rPr lang="ru-RU" sz="28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+ х – 1,2 ≤ 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f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(х) = –0,2 х</a:t>
                      </a:r>
                      <a:r>
                        <a:rPr lang="ru-RU" sz="2800" b="0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+х–1,2 - квадратичная функция, график – парабола, ветви вниз.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–0,2 х</a:t>
                      </a:r>
                      <a:r>
                        <a:rPr lang="ru-RU" sz="28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+ х – 1,2 = 0  | · (–5)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х</a:t>
                      </a:r>
                      <a:r>
                        <a:rPr lang="ru-RU" sz="28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– 5х + 6 = 0</a:t>
                      </a:r>
                    </a:p>
                    <a:p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х</a:t>
                      </a:r>
                      <a:r>
                        <a:rPr lang="ru-RU" sz="2800" b="0" i="1" baseline="-25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1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= 2,   х</a:t>
                      </a:r>
                      <a:r>
                        <a:rPr lang="ru-RU" sz="2800" b="0" i="1" baseline="-25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= </a:t>
                      </a:r>
                      <a:r>
                        <a:rPr lang="ru-RU" sz="2800" b="0" i="1" dirty="0" smtClean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3.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172814" y="5445714"/>
            <a:ext cx="415410" cy="611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949668" y="5425677"/>
            <a:ext cx="432048" cy="611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426560" y="5425677"/>
            <a:ext cx="537927" cy="439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latin typeface="Cambria" pitchFamily="18" charset="0"/>
              </a:rPr>
              <a:t>х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624228" y="5152133"/>
            <a:ext cx="1404156" cy="240077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6321457" y="3859828"/>
            <a:ext cx="2009697" cy="2449492"/>
          </a:xfrm>
          <a:custGeom>
            <a:avLst/>
            <a:gdLst>
              <a:gd name="connsiteX0" fmla="*/ 0 w 835742"/>
              <a:gd name="connsiteY0" fmla="*/ 0 h 904574"/>
              <a:gd name="connsiteX1" fmla="*/ 211394 w 835742"/>
              <a:gd name="connsiteY1" fmla="*/ 683342 h 904574"/>
              <a:gd name="connsiteX2" fmla="*/ 412955 w 835742"/>
              <a:gd name="connsiteY2" fmla="*/ 904568 h 904574"/>
              <a:gd name="connsiteX3" fmla="*/ 634181 w 835742"/>
              <a:gd name="connsiteY3" fmla="*/ 678426 h 904574"/>
              <a:gd name="connsiteX4" fmla="*/ 835742 w 835742"/>
              <a:gd name="connsiteY4" fmla="*/ 0 h 90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742" h="904574">
                <a:moveTo>
                  <a:pt x="0" y="0"/>
                </a:moveTo>
                <a:cubicBezTo>
                  <a:pt x="71284" y="266290"/>
                  <a:pt x="142568" y="532581"/>
                  <a:pt x="211394" y="683342"/>
                </a:cubicBezTo>
                <a:cubicBezTo>
                  <a:pt x="280220" y="834103"/>
                  <a:pt x="342491" y="905387"/>
                  <a:pt x="412955" y="904568"/>
                </a:cubicBezTo>
                <a:cubicBezTo>
                  <a:pt x="483419" y="903749"/>
                  <a:pt x="563717" y="829187"/>
                  <a:pt x="634181" y="678426"/>
                </a:cubicBezTo>
                <a:cubicBezTo>
                  <a:pt x="704645" y="527665"/>
                  <a:pt x="770193" y="263832"/>
                  <a:pt x="835742" y="0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5724128" y="5392212"/>
            <a:ext cx="32403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6576269" y="5291693"/>
            <a:ext cx="162000" cy="18614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884368" y="5291693"/>
            <a:ext cx="162000" cy="17867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637547" y="5133177"/>
            <a:ext cx="1404156" cy="240077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6326890" y="3850157"/>
            <a:ext cx="2009697" cy="2449492"/>
          </a:xfrm>
          <a:custGeom>
            <a:avLst/>
            <a:gdLst>
              <a:gd name="connsiteX0" fmla="*/ 0 w 835742"/>
              <a:gd name="connsiteY0" fmla="*/ 0 h 904574"/>
              <a:gd name="connsiteX1" fmla="*/ 211394 w 835742"/>
              <a:gd name="connsiteY1" fmla="*/ 683342 h 904574"/>
              <a:gd name="connsiteX2" fmla="*/ 412955 w 835742"/>
              <a:gd name="connsiteY2" fmla="*/ 904568 h 904574"/>
              <a:gd name="connsiteX3" fmla="*/ 634181 w 835742"/>
              <a:gd name="connsiteY3" fmla="*/ 678426 h 904574"/>
              <a:gd name="connsiteX4" fmla="*/ 835742 w 835742"/>
              <a:gd name="connsiteY4" fmla="*/ 0 h 90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742" h="904574">
                <a:moveTo>
                  <a:pt x="0" y="0"/>
                </a:moveTo>
                <a:cubicBezTo>
                  <a:pt x="71284" y="266290"/>
                  <a:pt x="142568" y="532581"/>
                  <a:pt x="211394" y="683342"/>
                </a:cubicBezTo>
                <a:cubicBezTo>
                  <a:pt x="280220" y="834103"/>
                  <a:pt x="342491" y="905387"/>
                  <a:pt x="412955" y="904568"/>
                </a:cubicBezTo>
                <a:cubicBezTo>
                  <a:pt x="483419" y="903749"/>
                  <a:pt x="563717" y="829187"/>
                  <a:pt x="634181" y="678426"/>
                </a:cubicBezTo>
                <a:cubicBezTo>
                  <a:pt x="704645" y="527665"/>
                  <a:pt x="770193" y="263832"/>
                  <a:pt x="835742" y="0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576269" y="5290839"/>
            <a:ext cx="162000" cy="17867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892259" y="5290839"/>
            <a:ext cx="162000" cy="17867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4065283"/>
            <a:ext cx="4649576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800" dirty="0">
                <a:solidFill>
                  <a:srgbClr val="000000"/>
                </a:solidFill>
              </a:rPr>
              <a:t>Ответ: </a:t>
            </a:r>
            <a:r>
              <a:rPr lang="ru-RU" sz="2800" i="1" dirty="0">
                <a:solidFill>
                  <a:srgbClr val="000000"/>
                </a:solidFill>
              </a:rPr>
              <a:t>( – ∞; 2) U (3; + ∞)</a:t>
            </a:r>
            <a:endParaRPr lang="ru-RU" sz="2800" i="1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35696" y="4065283"/>
            <a:ext cx="4649576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800" dirty="0">
                <a:solidFill>
                  <a:srgbClr val="000000"/>
                </a:solidFill>
              </a:rPr>
              <a:t>Ответ: </a:t>
            </a:r>
            <a:r>
              <a:rPr lang="ru-RU" sz="2800" i="1" dirty="0">
                <a:solidFill>
                  <a:srgbClr val="000000"/>
                </a:solidFill>
              </a:rPr>
              <a:t>( – ∞; 2</a:t>
            </a:r>
            <a:r>
              <a:rPr lang="ru-RU" sz="2800" b="1" i="1" dirty="0">
                <a:solidFill>
                  <a:srgbClr val="FF0000"/>
                </a:solidFill>
              </a:rPr>
              <a:t>)</a:t>
            </a:r>
            <a:r>
              <a:rPr lang="ru-RU" sz="2800" i="1" dirty="0">
                <a:solidFill>
                  <a:srgbClr val="000000"/>
                </a:solidFill>
              </a:rPr>
              <a:t> U </a:t>
            </a:r>
            <a:r>
              <a:rPr lang="ru-RU" sz="2800" b="1" i="1" dirty="0">
                <a:solidFill>
                  <a:srgbClr val="FF0000"/>
                </a:solidFill>
              </a:rPr>
              <a:t>(</a:t>
            </a:r>
            <a:r>
              <a:rPr lang="ru-RU" sz="2800" i="1" dirty="0">
                <a:solidFill>
                  <a:srgbClr val="000000"/>
                </a:solidFill>
              </a:rPr>
              <a:t>3; + ∞)</a:t>
            </a:r>
            <a:endParaRPr lang="ru-RU" sz="2800" i="1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55776" y="6047710"/>
            <a:ext cx="17363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4 ошибки</a:t>
            </a:r>
            <a:endParaRPr lang="ru-RU" sz="28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259632" y="4714612"/>
            <a:ext cx="4320480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2800" dirty="0">
                <a:solidFill>
                  <a:srgbClr val="000000"/>
                </a:solidFill>
              </a:rPr>
              <a:t>Ответ: </a:t>
            </a:r>
            <a:r>
              <a:rPr lang="ru-RU" sz="2800" i="1" dirty="0" smtClean="0">
                <a:solidFill>
                  <a:srgbClr val="000000"/>
                </a:solidFill>
              </a:rPr>
              <a:t>( </a:t>
            </a:r>
            <a:r>
              <a:rPr lang="ru-RU" sz="2800" i="1" dirty="0">
                <a:solidFill>
                  <a:srgbClr val="000000"/>
                </a:solidFill>
              </a:rPr>
              <a:t>– ∞</a:t>
            </a:r>
            <a:r>
              <a:rPr lang="ru-RU" sz="2800" i="1" dirty="0" smtClean="0">
                <a:solidFill>
                  <a:srgbClr val="000000"/>
                </a:solidFill>
              </a:rPr>
              <a:t>;</a:t>
            </a:r>
            <a:r>
              <a:rPr lang="ru-RU" sz="2800" dirty="0" smtClean="0">
                <a:solidFill>
                  <a:srgbClr val="000000"/>
                </a:solidFill>
              </a:rPr>
              <a:t> 2</a:t>
            </a:r>
            <a:r>
              <a:rPr lang="ru-RU" sz="3200" dirty="0" smtClean="0">
                <a:solidFill>
                  <a:srgbClr val="000000"/>
                </a:solidFill>
              </a:rPr>
              <a:t>]</a:t>
            </a:r>
            <a:r>
              <a:rPr lang="ru-RU" sz="2800" i="1" dirty="0" smtClean="0">
                <a:solidFill>
                  <a:srgbClr val="000000"/>
                </a:solidFill>
              </a:rPr>
              <a:t>U </a:t>
            </a:r>
            <a:r>
              <a:rPr lang="ru-RU" sz="2800" dirty="0">
                <a:solidFill>
                  <a:srgbClr val="000000"/>
                </a:solidFill>
              </a:rPr>
              <a:t>[</a:t>
            </a:r>
            <a:r>
              <a:rPr lang="ru-RU" sz="2800" i="1" dirty="0" smtClean="0">
                <a:solidFill>
                  <a:srgbClr val="000000"/>
                </a:solidFill>
              </a:rPr>
              <a:t>3</a:t>
            </a:r>
            <a:r>
              <a:rPr lang="ru-RU" sz="2800" i="1" dirty="0">
                <a:solidFill>
                  <a:srgbClr val="000000"/>
                </a:solidFill>
              </a:rPr>
              <a:t>; + ∞)</a:t>
            </a:r>
            <a:endParaRPr lang="ru-RU" sz="2800" i="1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519" y="4180993"/>
            <a:ext cx="1831143" cy="2276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5724128" y="5152133"/>
            <a:ext cx="913419" cy="221121"/>
          </a:xfrm>
          <a:prstGeom prst="rect">
            <a:avLst/>
          </a:prstGeom>
          <a:pattFill prst="wdUpDiag">
            <a:fgClr>
              <a:srgbClr val="00B05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979775" y="5157639"/>
            <a:ext cx="984713" cy="229063"/>
          </a:xfrm>
          <a:prstGeom prst="rect">
            <a:avLst/>
          </a:prstGeom>
          <a:pattFill prst="wdUpDiag">
            <a:fgClr>
              <a:srgbClr val="00B05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6583547" y="5327028"/>
            <a:ext cx="108000" cy="108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7919259" y="5319254"/>
            <a:ext cx="108000" cy="108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05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7" grpId="0" animBg="1"/>
      <p:bldP spid="17" grpId="1" animBg="1"/>
      <p:bldP spid="18" grpId="0" animBg="1"/>
      <p:bldP spid="18" grpId="1" animBg="1"/>
      <p:bldP spid="15" grpId="0" animBg="1"/>
      <p:bldP spid="15" grpId="1" animBg="1"/>
      <p:bldP spid="16" grpId="0" animBg="1"/>
      <p:bldP spid="16" grpId="1" animBg="1"/>
      <p:bldP spid="3" grpId="0"/>
      <p:bldP spid="20" grpId="0"/>
      <p:bldP spid="20" grpId="1"/>
      <p:bldP spid="19" grpId="0"/>
      <p:bldP spid="22" grpId="0"/>
      <p:bldP spid="24" grpId="0" animBg="1"/>
      <p:bldP spid="25" grpId="0" animBg="1"/>
      <p:bldP spid="26" grpId="0" animBg="1"/>
      <p:bldP spid="2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1043608" y="764704"/>
          <a:ext cx="7920880" cy="3435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4096"/>
                <a:gridCol w="7056784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№3.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</a:rPr>
                        <a:t>Решите 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неравенство:   2х &gt; х</a:t>
                      </a:r>
                      <a:r>
                        <a:rPr lang="ru-RU" sz="2800" b="0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2х – х</a:t>
                      </a:r>
                      <a:r>
                        <a:rPr lang="ru-RU" sz="2800" b="0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 &gt; 0,        </a:t>
                      </a:r>
                      <a:endParaRPr lang="ru-RU" sz="28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</a:rPr>
                        <a:t>f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(х) = 2х – х</a:t>
                      </a:r>
                      <a:r>
                        <a:rPr lang="ru-RU" sz="2800" b="0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 - квадратичная 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</a:rPr>
                        <a:t>функция,</a:t>
                      </a:r>
                      <a:r>
                        <a:rPr lang="ru-RU" sz="28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</a:rPr>
                        <a:t>график 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– парабола, ветви вниз.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2х - х</a:t>
                      </a:r>
                      <a:r>
                        <a:rPr lang="ru-RU" sz="2800" b="0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 = 0            х(2 – х) = 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х = 0 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</a:rPr>
                        <a:t>  или   х 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=  </a:t>
                      </a:r>
                      <a:r>
                        <a:rPr lang="ru-RU" sz="2800" b="0" dirty="0" smtClean="0">
                          <a:solidFill>
                            <a:schemeClr val="tx1"/>
                          </a:solidFill>
                          <a:effectLst/>
                        </a:rPr>
                        <a:t>2.                                  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5126708" y="4359586"/>
            <a:ext cx="3325583" cy="2317068"/>
            <a:chOff x="1619672" y="1991961"/>
            <a:chExt cx="2409403" cy="1480638"/>
          </a:xfrm>
        </p:grpSpPr>
        <p:sp>
          <p:nvSpPr>
            <p:cNvPr id="5" name="TextBox 4"/>
            <p:cNvSpPr txBox="1"/>
            <p:nvPr/>
          </p:nvSpPr>
          <p:spPr>
            <a:xfrm>
              <a:off x="1918796" y="2391666"/>
              <a:ext cx="2769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0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89232" y="238164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2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670457" y="2564904"/>
              <a:ext cx="358618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>
                  <a:latin typeface="Cambria" pitchFamily="18" charset="0"/>
                </a:rPr>
                <a:t>х</a:t>
              </a:r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1619672" y="1991961"/>
              <a:ext cx="2160240" cy="1480638"/>
              <a:chOff x="1619672" y="1991961"/>
              <a:chExt cx="2160240" cy="1480638"/>
            </a:xfrm>
          </p:grpSpPr>
          <p:sp>
            <p:nvSpPr>
              <p:cNvPr id="9" name="Прямоугольник 8"/>
              <p:cNvSpPr/>
              <p:nvPr/>
            </p:nvSpPr>
            <p:spPr>
              <a:xfrm>
                <a:off x="2195736" y="2525674"/>
                <a:ext cx="936104" cy="145119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Полилиния 9"/>
              <p:cNvSpPr/>
              <p:nvPr/>
            </p:nvSpPr>
            <p:spPr>
              <a:xfrm flipV="1">
                <a:off x="1979712" y="1991961"/>
                <a:ext cx="1339798" cy="1480638"/>
              </a:xfrm>
              <a:custGeom>
                <a:avLst/>
                <a:gdLst>
                  <a:gd name="connsiteX0" fmla="*/ 0 w 835742"/>
                  <a:gd name="connsiteY0" fmla="*/ 0 h 904574"/>
                  <a:gd name="connsiteX1" fmla="*/ 211394 w 835742"/>
                  <a:gd name="connsiteY1" fmla="*/ 683342 h 904574"/>
                  <a:gd name="connsiteX2" fmla="*/ 412955 w 835742"/>
                  <a:gd name="connsiteY2" fmla="*/ 904568 h 904574"/>
                  <a:gd name="connsiteX3" fmla="*/ 634181 w 835742"/>
                  <a:gd name="connsiteY3" fmla="*/ 678426 h 904574"/>
                  <a:gd name="connsiteX4" fmla="*/ 835742 w 835742"/>
                  <a:gd name="connsiteY4" fmla="*/ 0 h 90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5742" h="904574">
                    <a:moveTo>
                      <a:pt x="0" y="0"/>
                    </a:moveTo>
                    <a:cubicBezTo>
                      <a:pt x="71284" y="266290"/>
                      <a:pt x="142568" y="532581"/>
                      <a:pt x="211394" y="683342"/>
                    </a:cubicBezTo>
                    <a:cubicBezTo>
                      <a:pt x="280220" y="834103"/>
                      <a:pt x="342491" y="905387"/>
                      <a:pt x="412955" y="904568"/>
                    </a:cubicBezTo>
                    <a:cubicBezTo>
                      <a:pt x="483419" y="903749"/>
                      <a:pt x="563717" y="829187"/>
                      <a:pt x="634181" y="678426"/>
                    </a:cubicBezTo>
                    <a:cubicBezTo>
                      <a:pt x="704645" y="527665"/>
                      <a:pt x="770193" y="263832"/>
                      <a:pt x="835742" y="0"/>
                    </a:cubicBezTo>
                  </a:path>
                </a:pathLst>
              </a:cu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1" name="Прямая со стрелкой 10"/>
              <p:cNvCxnSpPr/>
              <p:nvPr/>
            </p:nvCxnSpPr>
            <p:spPr>
              <a:xfrm>
                <a:off x="1619672" y="2670794"/>
                <a:ext cx="2160240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Овал 11"/>
              <p:cNvSpPr/>
              <p:nvPr/>
            </p:nvSpPr>
            <p:spPr>
              <a:xfrm>
                <a:off x="2169112" y="2610033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Овал 12"/>
              <p:cNvSpPr/>
              <p:nvPr/>
            </p:nvSpPr>
            <p:spPr>
              <a:xfrm>
                <a:off x="3059832" y="2610033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3" name="Прямоугольник 2"/>
          <p:cNvSpPr/>
          <p:nvPr/>
        </p:nvSpPr>
        <p:spPr>
          <a:xfrm>
            <a:off x="2123728" y="3717032"/>
            <a:ext cx="2223750" cy="72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800" dirty="0">
                <a:solidFill>
                  <a:srgbClr val="000000"/>
                </a:solidFill>
              </a:rPr>
              <a:t>Ответ: </a:t>
            </a:r>
            <a:r>
              <a:rPr lang="ru-RU" sz="3600" dirty="0">
                <a:solidFill>
                  <a:srgbClr val="FF0000"/>
                </a:solidFill>
              </a:rPr>
              <a:t>[</a:t>
            </a:r>
            <a:r>
              <a:rPr lang="ru-RU" sz="2800" dirty="0">
                <a:solidFill>
                  <a:srgbClr val="000000"/>
                </a:solidFill>
              </a:rPr>
              <a:t>0; 2</a:t>
            </a:r>
            <a:r>
              <a:rPr lang="ru-RU" sz="3600" dirty="0">
                <a:solidFill>
                  <a:srgbClr val="FF0000"/>
                </a:solidFill>
              </a:rPr>
              <a:t>]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147695" y="3787820"/>
            <a:ext cx="2180469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800" dirty="0">
                <a:solidFill>
                  <a:srgbClr val="000000"/>
                </a:solidFill>
              </a:rPr>
              <a:t>Ответ: </a:t>
            </a:r>
            <a:r>
              <a:rPr lang="ru-RU" sz="3200" dirty="0">
                <a:solidFill>
                  <a:srgbClr val="000000"/>
                </a:solidFill>
              </a:rPr>
              <a:t>[</a:t>
            </a:r>
            <a:r>
              <a:rPr lang="ru-RU" sz="2800" dirty="0">
                <a:solidFill>
                  <a:srgbClr val="000000"/>
                </a:solidFill>
              </a:rPr>
              <a:t>0; 2</a:t>
            </a:r>
            <a:r>
              <a:rPr lang="ru-RU" sz="3200" dirty="0">
                <a:solidFill>
                  <a:srgbClr val="000000"/>
                </a:solidFill>
              </a:rPr>
              <a:t>]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55776" y="5975702"/>
            <a:ext cx="179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 ошибка</a:t>
            </a:r>
            <a:endParaRPr lang="ru-RU" sz="2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123728" y="3789040"/>
            <a:ext cx="2340834" cy="6104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800" b="1" dirty="0">
                <a:solidFill>
                  <a:srgbClr val="00B050"/>
                </a:solidFill>
              </a:rPr>
              <a:t>Ответ: </a:t>
            </a:r>
            <a:r>
              <a:rPr lang="ru-RU" sz="3200" b="1" dirty="0" smtClean="0">
                <a:solidFill>
                  <a:srgbClr val="00B050"/>
                </a:solidFill>
              </a:rPr>
              <a:t>(</a:t>
            </a:r>
            <a:r>
              <a:rPr lang="ru-RU" sz="2800" b="1" dirty="0" smtClean="0">
                <a:solidFill>
                  <a:srgbClr val="00B050"/>
                </a:solidFill>
              </a:rPr>
              <a:t>0</a:t>
            </a:r>
            <a:r>
              <a:rPr lang="ru-RU" sz="2800" b="1" dirty="0">
                <a:solidFill>
                  <a:srgbClr val="00B050"/>
                </a:solidFill>
              </a:rPr>
              <a:t>; </a:t>
            </a:r>
            <a:r>
              <a:rPr lang="ru-RU" sz="2800" b="1" dirty="0" smtClean="0">
                <a:solidFill>
                  <a:srgbClr val="00B050"/>
                </a:solidFill>
              </a:rPr>
              <a:t>2</a:t>
            </a:r>
            <a:r>
              <a:rPr lang="ru-RU" sz="3200" b="1" dirty="0" smtClean="0">
                <a:solidFill>
                  <a:srgbClr val="00B050"/>
                </a:solidFill>
              </a:rPr>
              <a:t>)</a:t>
            </a:r>
            <a:endParaRPr lang="ru-RU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86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5" grpId="0"/>
      <p:bldP spid="14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1043608" y="692696"/>
          <a:ext cx="7992888" cy="44165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6104"/>
                <a:gridCol w="7056784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№ 4.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Найдите множество решений неравенства: 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1 + 2х + х</a:t>
                      </a:r>
                      <a:r>
                        <a:rPr lang="ru-RU" sz="28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&gt; 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f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(х) = 1 + 2х + х</a:t>
                      </a:r>
                      <a:r>
                        <a:rPr lang="ru-RU" sz="28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 - квадратичная функция, график – парабола,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 ветви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1 + 2х + х</a:t>
                      </a:r>
                      <a:r>
                        <a:rPr lang="ru-RU" sz="28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 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= 0,     х</a:t>
                      </a:r>
                      <a:r>
                        <a:rPr lang="ru-RU" sz="28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+ 2х +1 = 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 (х+1)</a:t>
                      </a:r>
                      <a:r>
                        <a:rPr lang="ru-RU" sz="2800" b="0" i="1" baseline="30000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r>
                        <a:rPr lang="ru-RU" sz="2800" b="0" i="1" dirty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=0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i="1" dirty="0" smtClean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</a:rPr>
                        <a:t>х = –1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rgbClr val="000000"/>
                          </a:solidFill>
                        </a:rPr>
                        <a:t>Ответ: </a:t>
                      </a:r>
                      <a:endParaRPr lang="ru-RU" sz="2800" b="0" i="1" dirty="0"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3" name="Группа 2"/>
          <p:cNvGrpSpPr/>
          <p:nvPr/>
        </p:nvGrpSpPr>
        <p:grpSpPr>
          <a:xfrm>
            <a:off x="5508105" y="3933056"/>
            <a:ext cx="3024336" cy="2444141"/>
            <a:chOff x="1619672" y="1189250"/>
            <a:chExt cx="2409403" cy="1923470"/>
          </a:xfrm>
        </p:grpSpPr>
        <p:sp>
          <p:nvSpPr>
            <p:cNvPr id="4" name="TextBox 3"/>
            <p:cNvSpPr txBox="1"/>
            <p:nvPr/>
          </p:nvSpPr>
          <p:spPr>
            <a:xfrm>
              <a:off x="2519759" y="2743388"/>
              <a:ext cx="3960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-1</a:t>
              </a:r>
              <a:endParaRPr lang="ru-RU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670457" y="2564904"/>
              <a:ext cx="358618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>
                  <a:latin typeface="Cambria" pitchFamily="18" charset="0"/>
                </a:rPr>
                <a:t>х</a:t>
              </a:r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1619672" y="1189250"/>
              <a:ext cx="2160240" cy="1528783"/>
              <a:chOff x="1619672" y="1189250"/>
              <a:chExt cx="2160240" cy="1528783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1619672" y="2525675"/>
                <a:ext cx="864096" cy="144016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771800" y="2525675"/>
                <a:ext cx="936104" cy="144016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Полилиния 8"/>
              <p:cNvSpPr/>
              <p:nvPr/>
            </p:nvSpPr>
            <p:spPr>
              <a:xfrm>
                <a:off x="1979712" y="1189250"/>
                <a:ext cx="1339798" cy="1480638"/>
              </a:xfrm>
              <a:custGeom>
                <a:avLst/>
                <a:gdLst>
                  <a:gd name="connsiteX0" fmla="*/ 0 w 835742"/>
                  <a:gd name="connsiteY0" fmla="*/ 0 h 904574"/>
                  <a:gd name="connsiteX1" fmla="*/ 211394 w 835742"/>
                  <a:gd name="connsiteY1" fmla="*/ 683342 h 904574"/>
                  <a:gd name="connsiteX2" fmla="*/ 412955 w 835742"/>
                  <a:gd name="connsiteY2" fmla="*/ 904568 h 904574"/>
                  <a:gd name="connsiteX3" fmla="*/ 634181 w 835742"/>
                  <a:gd name="connsiteY3" fmla="*/ 678426 h 904574"/>
                  <a:gd name="connsiteX4" fmla="*/ 835742 w 835742"/>
                  <a:gd name="connsiteY4" fmla="*/ 0 h 90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5742" h="904574">
                    <a:moveTo>
                      <a:pt x="0" y="0"/>
                    </a:moveTo>
                    <a:cubicBezTo>
                      <a:pt x="71284" y="266290"/>
                      <a:pt x="142568" y="532581"/>
                      <a:pt x="211394" y="683342"/>
                    </a:cubicBezTo>
                    <a:cubicBezTo>
                      <a:pt x="280220" y="834103"/>
                      <a:pt x="342491" y="905387"/>
                      <a:pt x="412955" y="904568"/>
                    </a:cubicBezTo>
                    <a:cubicBezTo>
                      <a:pt x="483419" y="903749"/>
                      <a:pt x="563717" y="829187"/>
                      <a:pt x="634181" y="678426"/>
                    </a:cubicBezTo>
                    <a:cubicBezTo>
                      <a:pt x="704645" y="527665"/>
                      <a:pt x="770193" y="263832"/>
                      <a:pt x="835742" y="0"/>
                    </a:cubicBezTo>
                  </a:path>
                </a:pathLst>
              </a:cu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0" name="Прямая со стрелкой 9"/>
              <p:cNvCxnSpPr/>
              <p:nvPr/>
            </p:nvCxnSpPr>
            <p:spPr>
              <a:xfrm>
                <a:off x="1619672" y="2670794"/>
                <a:ext cx="2160240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Овал 10"/>
              <p:cNvSpPr/>
              <p:nvPr/>
            </p:nvSpPr>
            <p:spPr>
              <a:xfrm>
                <a:off x="2591792" y="2610033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2" name="Прямоугольник 11"/>
          <p:cNvSpPr/>
          <p:nvPr/>
        </p:nvSpPr>
        <p:spPr>
          <a:xfrm>
            <a:off x="3100885" y="2636912"/>
            <a:ext cx="1039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вниз.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90630" y="2640793"/>
            <a:ext cx="13373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вверх.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03848" y="4559318"/>
            <a:ext cx="720080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800" b="1" dirty="0" smtClean="0">
                <a:solidFill>
                  <a:srgbClr val="FF0000"/>
                </a:solidFill>
              </a:rPr>
              <a:t>- </a:t>
            </a:r>
            <a:r>
              <a:rPr lang="ru-RU" sz="2800" b="1" dirty="0">
                <a:solidFill>
                  <a:srgbClr val="FF0000"/>
                </a:solidFill>
              </a:rPr>
              <a:t>1</a:t>
            </a:r>
            <a:endParaRPr lang="ru-RU" sz="28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51685" y="6103707"/>
            <a:ext cx="17363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2</a:t>
            </a:r>
            <a:r>
              <a:rPr lang="ru-RU" sz="2800" dirty="0" smtClean="0"/>
              <a:t> </a:t>
            </a:r>
            <a:r>
              <a:rPr lang="ru-RU" sz="2800" dirty="0"/>
              <a:t>о</a:t>
            </a:r>
            <a:r>
              <a:rPr lang="ru-RU" sz="2800" dirty="0" smtClean="0"/>
              <a:t>шибки</a:t>
            </a:r>
            <a:endParaRPr lang="ru-RU" sz="2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059832" y="2636912"/>
            <a:ext cx="1039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</a:rPr>
              <a:t>в</a:t>
            </a:r>
            <a:r>
              <a:rPr lang="ru-RU" sz="2800" dirty="0" smtClean="0">
                <a:solidFill>
                  <a:srgbClr val="000000"/>
                </a:solidFill>
              </a:rPr>
              <a:t>низ.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203848" y="4557651"/>
            <a:ext cx="604653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defRPr/>
            </a:pPr>
            <a:r>
              <a:rPr lang="ru-RU" sz="2800" b="1" dirty="0" smtClean="0">
                <a:solidFill>
                  <a:srgbClr val="000000"/>
                </a:solidFill>
              </a:rPr>
              <a:t>- </a:t>
            </a:r>
            <a:r>
              <a:rPr lang="ru-RU" sz="2800" b="1" dirty="0">
                <a:solidFill>
                  <a:srgbClr val="000000"/>
                </a:solidFill>
              </a:rPr>
              <a:t>1</a:t>
            </a:r>
            <a:endParaRPr lang="ru-RU" sz="2800" b="1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947524" y="4873774"/>
            <a:ext cx="3456384" cy="611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2800" b="1" i="1" dirty="0" smtClean="0">
                <a:solidFill>
                  <a:srgbClr val="00B050"/>
                </a:solidFill>
              </a:rPr>
              <a:t>( </a:t>
            </a:r>
            <a:r>
              <a:rPr lang="ru-RU" sz="2800" b="1" i="1" dirty="0">
                <a:solidFill>
                  <a:srgbClr val="00B050"/>
                </a:solidFill>
              </a:rPr>
              <a:t>– ∞</a:t>
            </a:r>
            <a:r>
              <a:rPr lang="ru-RU" sz="2800" b="1" i="1" dirty="0" smtClean="0">
                <a:solidFill>
                  <a:srgbClr val="00B050"/>
                </a:solidFill>
              </a:rPr>
              <a:t>;</a:t>
            </a:r>
            <a:r>
              <a:rPr lang="ru-RU" sz="2800" b="1" dirty="0" smtClean="0">
                <a:solidFill>
                  <a:srgbClr val="00B050"/>
                </a:solidFill>
              </a:rPr>
              <a:t> -1</a:t>
            </a:r>
            <a:r>
              <a:rPr lang="ru-RU" sz="3200" b="1" dirty="0">
                <a:solidFill>
                  <a:srgbClr val="00B050"/>
                </a:solidFill>
              </a:rPr>
              <a:t>)</a:t>
            </a:r>
            <a:r>
              <a:rPr lang="ru-RU" sz="2800" b="1" i="1" dirty="0" smtClean="0">
                <a:solidFill>
                  <a:srgbClr val="00B050"/>
                </a:solidFill>
              </a:rPr>
              <a:t>U </a:t>
            </a:r>
            <a:r>
              <a:rPr lang="ru-RU" sz="2800" b="1" dirty="0">
                <a:solidFill>
                  <a:srgbClr val="00B050"/>
                </a:solidFill>
              </a:rPr>
              <a:t>(</a:t>
            </a:r>
            <a:r>
              <a:rPr lang="ru-RU" sz="2800" b="1" i="1" dirty="0" smtClean="0">
                <a:solidFill>
                  <a:srgbClr val="00B050"/>
                </a:solidFill>
              </a:rPr>
              <a:t>-1; </a:t>
            </a:r>
            <a:r>
              <a:rPr lang="ru-RU" sz="2800" b="1" i="1" dirty="0">
                <a:solidFill>
                  <a:srgbClr val="00B050"/>
                </a:solidFill>
              </a:rPr>
              <a:t>+ ∞)</a:t>
            </a:r>
            <a:endParaRPr lang="ru-RU" sz="2800" b="1" i="1" dirty="0">
              <a:solidFill>
                <a:srgbClr val="00B05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8370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4" grpId="0"/>
      <p:bldP spid="14" grpId="1"/>
      <p:bldP spid="17" grpId="0"/>
      <p:bldP spid="18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4868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Цель урока: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2636912"/>
            <a:ext cx="7560841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</a:t>
            </a:r>
            <a:r>
              <a:rPr lang="ru-RU" sz="3600" b="1" dirty="0" smtClean="0">
                <a:ln w="11430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овершенствование навыков решения неравенств второй степени с одной переменной.</a:t>
            </a:r>
            <a:endParaRPr lang="ru-RU" sz="3600" b="1" dirty="0">
              <a:ln w="11430"/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70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692696"/>
            <a:ext cx="5976664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Самооценка!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2551837"/>
            <a:ext cx="58326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Критерии оценки:     </a:t>
            </a:r>
            <a:endParaRPr lang="ru-RU" sz="3200" dirty="0" smtClean="0"/>
          </a:p>
          <a:p>
            <a:r>
              <a:rPr lang="ru-RU" sz="3200" dirty="0" smtClean="0"/>
              <a:t>«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3200" dirty="0"/>
              <a:t>» - 3-4 найденных ошибки</a:t>
            </a:r>
          </a:p>
          <a:p>
            <a:r>
              <a:rPr lang="ru-RU" sz="3200" dirty="0" smtClean="0"/>
              <a:t>«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3200" dirty="0"/>
              <a:t>» - 5-6 найденных ошибок</a:t>
            </a:r>
          </a:p>
          <a:p>
            <a:r>
              <a:rPr lang="ru-RU" sz="3200" dirty="0" smtClean="0"/>
              <a:t>«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3200" dirty="0"/>
              <a:t>» - 7    найденных ошибок</a:t>
            </a:r>
          </a:p>
        </p:txBody>
      </p:sp>
    </p:spTree>
    <p:extLst>
      <p:ext uri="{BB962C8B-B14F-4D97-AF65-F5344CB8AC3E}">
        <p14:creationId xmlns:p14="http://schemas.microsoft.com/office/powerpoint/2010/main" val="400076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620688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Домашнее задание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284784" y="2132856"/>
            <a:ext cx="7859216" cy="2808312"/>
          </a:xfrm>
        </p:spPr>
        <p:txBody>
          <a:bodyPr/>
          <a:lstStyle/>
          <a:p>
            <a:r>
              <a:rPr lang="ru-RU" dirty="0" smtClean="0"/>
              <a:t>п.14, повторить п.4 (разложение квадратного трехчлена на множители)</a:t>
            </a:r>
          </a:p>
          <a:p>
            <a:endParaRPr lang="ru-RU" dirty="0" smtClean="0"/>
          </a:p>
          <a:p>
            <a:r>
              <a:rPr lang="ru-RU" dirty="0" smtClean="0"/>
              <a:t>№304 (ж), 309 (б, в), </a:t>
            </a:r>
            <a:r>
              <a:rPr lang="ru-RU" dirty="0" smtClean="0">
                <a:solidFill>
                  <a:srgbClr val="FF0000"/>
                </a:solidFill>
              </a:rPr>
              <a:t>*321(а)</a:t>
            </a:r>
          </a:p>
          <a:p>
            <a:r>
              <a:rPr lang="ru-RU" dirty="0">
                <a:solidFill>
                  <a:srgbClr val="FF0000"/>
                </a:solidFill>
              </a:rPr>
              <a:t>*</a:t>
            </a:r>
            <a:r>
              <a:rPr lang="ru-RU" b="1" dirty="0">
                <a:solidFill>
                  <a:srgbClr val="FF0000"/>
                </a:solidFill>
              </a:rPr>
              <a:t>*</a:t>
            </a:r>
            <a:r>
              <a:rPr lang="ru-RU" dirty="0" smtClean="0">
                <a:solidFill>
                  <a:srgbClr val="FF0000"/>
                </a:solidFill>
              </a:rPr>
              <a:t>Решить неравенства: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(х-3)(х+2)≥0,   (х-1)(х-2)(х+1)&lt;0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20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6896" y="404664"/>
            <a:ext cx="8229600" cy="410445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9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Самостоятельная работа</a:t>
            </a:r>
            <a:endParaRPr lang="ru-RU" sz="96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4797152"/>
            <a:ext cx="4752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Тест по вариантам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83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4888" y="274638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9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Взаимопроверка!</a:t>
            </a:r>
            <a:endParaRPr lang="ru-RU" sz="96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323900" y="1997150"/>
            <a:ext cx="2960068" cy="639762"/>
          </a:xfrm>
        </p:spPr>
        <p:txBody>
          <a:bodyPr/>
          <a:lstStyle/>
          <a:p>
            <a:r>
              <a:rPr lang="ru-RU" sz="3200" dirty="0" smtClean="0"/>
              <a:t>1 вариант</a:t>
            </a:r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1475656" y="2718072"/>
            <a:ext cx="1800200" cy="3951288"/>
          </a:xfrm>
        </p:spPr>
        <p:txBody>
          <a:bodyPr/>
          <a:lstStyle/>
          <a:p>
            <a:r>
              <a:rPr lang="ru-RU" sz="4800" dirty="0" smtClean="0"/>
              <a:t>а</a:t>
            </a:r>
          </a:p>
          <a:p>
            <a:r>
              <a:rPr lang="ru-RU" sz="4800" dirty="0" smtClean="0"/>
              <a:t>г</a:t>
            </a:r>
          </a:p>
          <a:p>
            <a:r>
              <a:rPr lang="ru-RU" sz="4800" dirty="0" smtClean="0"/>
              <a:t>б</a:t>
            </a:r>
            <a:endParaRPr lang="ru-RU" sz="48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5066729" y="1997150"/>
            <a:ext cx="2860615" cy="639762"/>
          </a:xfrm>
        </p:spPr>
        <p:txBody>
          <a:bodyPr/>
          <a:lstStyle/>
          <a:p>
            <a:r>
              <a:rPr lang="ru-RU" sz="3200" dirty="0" smtClean="0"/>
              <a:t>2 вариант</a:t>
            </a:r>
            <a:endParaRPr lang="ru-RU" sz="3200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5220072" y="2646064"/>
            <a:ext cx="1449487" cy="3951288"/>
          </a:xfrm>
        </p:spPr>
        <p:txBody>
          <a:bodyPr/>
          <a:lstStyle/>
          <a:p>
            <a:r>
              <a:rPr lang="ru-RU" sz="4800" dirty="0" smtClean="0"/>
              <a:t>а</a:t>
            </a:r>
          </a:p>
          <a:p>
            <a:r>
              <a:rPr lang="ru-RU" sz="4800" dirty="0"/>
              <a:t>б</a:t>
            </a:r>
            <a:endParaRPr lang="ru-RU" sz="4800" dirty="0" smtClean="0"/>
          </a:p>
          <a:p>
            <a:r>
              <a:rPr lang="ru-RU" sz="4800" dirty="0"/>
              <a:t>в</a:t>
            </a:r>
          </a:p>
        </p:txBody>
      </p:sp>
    </p:spTree>
    <p:extLst>
      <p:ext uri="{BB962C8B-B14F-4D97-AF65-F5344CB8AC3E}">
        <p14:creationId xmlns:p14="http://schemas.microsoft.com/office/powerpoint/2010/main" val="167451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uiExpand="1" build="p"/>
      <p:bldP spid="6" grpId="0" build="p"/>
      <p:bldP spid="7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128792" cy="388843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Подведем итоги урока!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4437112"/>
            <a:ext cx="741682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smtClean="0">
                <a:ln w="11430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Цель урока: </a:t>
            </a:r>
            <a:r>
              <a:rPr lang="ru-RU" sz="3200" b="1" dirty="0" smtClean="0">
                <a:ln w="11430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совершенствование </a:t>
            </a:r>
            <a:r>
              <a:rPr lang="ru-RU" sz="3200" b="1" dirty="0">
                <a:ln w="11430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навыков решения неравенств второй степени с одной переменной.</a:t>
            </a:r>
          </a:p>
        </p:txBody>
      </p:sp>
    </p:spTree>
    <p:extLst>
      <p:ext uri="{BB962C8B-B14F-4D97-AF65-F5344CB8AC3E}">
        <p14:creationId xmlns:p14="http://schemas.microsoft.com/office/powerpoint/2010/main" val="15178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992591">
            <a:off x="896727" y="2060848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stral" pitchFamily="66" charset="0"/>
              </a:rPr>
              <a:t>Спасибо за сотрудничество!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93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351440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Times New Roman" pitchFamily="18" charset="0"/>
              </a:rPr>
              <a:t>Что называют неравенством второй степени с одной переменной?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3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980728"/>
            <a:ext cx="777686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Неравенства вида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en-US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Book Antiqua" pitchFamily="18" charset="0"/>
              </a:rPr>
              <a:t>a</a:t>
            </a:r>
            <a:r>
              <a:rPr lang="ru-RU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Book Antiqua" pitchFamily="18" charset="0"/>
              </a:rPr>
              <a:t>х</a:t>
            </a:r>
            <a:r>
              <a:rPr lang="ru-RU" sz="4400" b="1" i="1" baseline="30000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Book Antiqua" pitchFamily="18" charset="0"/>
              </a:rPr>
              <a:t>2</a:t>
            </a:r>
            <a:r>
              <a:rPr lang="ru-RU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Book Antiqua" pitchFamily="18" charset="0"/>
              </a:rPr>
              <a:t> + </a:t>
            </a:r>
            <a:r>
              <a:rPr lang="en-US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Book Antiqua" pitchFamily="18" charset="0"/>
              </a:rPr>
              <a:t>b</a:t>
            </a:r>
            <a:r>
              <a:rPr lang="ru-RU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Book Antiqua" pitchFamily="18" charset="0"/>
              </a:rPr>
              <a:t>х + с </a:t>
            </a:r>
            <a:r>
              <a:rPr lang="en-US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Book Antiqua" pitchFamily="18" charset="0"/>
              </a:rPr>
              <a:t>&gt; 0</a:t>
            </a:r>
            <a:r>
              <a:rPr lang="ru-RU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Book Antiqua" pitchFamily="18" charset="0"/>
              </a:rPr>
              <a:t> </a:t>
            </a:r>
            <a:r>
              <a:rPr lang="ru-RU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Book Antiqua" pitchFamily="18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Book Antiqua" pitchFamily="18" charset="0"/>
              </a:rPr>
              <a:t> </a:t>
            </a:r>
            <a:r>
              <a:rPr lang="en-US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Book Antiqua" pitchFamily="18" charset="0"/>
              </a:rPr>
              <a:t>a</a:t>
            </a:r>
            <a:r>
              <a:rPr lang="ru-RU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Book Antiqua" pitchFamily="18" charset="0"/>
              </a:rPr>
              <a:t>х</a:t>
            </a:r>
            <a:r>
              <a:rPr lang="ru-RU" sz="4400" b="1" i="1" baseline="30000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Book Antiqua" pitchFamily="18" charset="0"/>
              </a:rPr>
              <a:t>2</a:t>
            </a:r>
            <a:r>
              <a:rPr lang="ru-RU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Book Antiqua" pitchFamily="18" charset="0"/>
              </a:rPr>
              <a:t> + </a:t>
            </a:r>
            <a:r>
              <a:rPr lang="en-US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Book Antiqua" pitchFamily="18" charset="0"/>
              </a:rPr>
              <a:t>b</a:t>
            </a:r>
            <a:r>
              <a:rPr lang="ru-RU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Book Antiqua" pitchFamily="18" charset="0"/>
              </a:rPr>
              <a:t>х + с </a:t>
            </a:r>
            <a:r>
              <a:rPr lang="en-US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Book Antiqua" pitchFamily="18" charset="0"/>
              </a:rPr>
              <a:t>&lt;</a:t>
            </a:r>
            <a:r>
              <a:rPr lang="ru-RU" sz="4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  <a:latin typeface="Book Antiqua" pitchFamily="18" charset="0"/>
              </a:rPr>
              <a:t> 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где </a:t>
            </a:r>
            <a:r>
              <a:rPr lang="ru-RU" sz="36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х</a:t>
            </a:r>
            <a:r>
              <a:rPr lang="ru-RU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- переменная,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36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а, в, с </a:t>
            </a:r>
            <a:r>
              <a:rPr lang="ru-RU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–некоторые числа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причем </a:t>
            </a:r>
            <a:r>
              <a:rPr lang="ru-RU" sz="3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а </a:t>
            </a:r>
            <a:r>
              <a:rPr lang="ru-RU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≠ о</a:t>
            </a:r>
            <a:r>
              <a:rPr lang="ru-RU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называют </a:t>
            </a:r>
            <a:r>
              <a:rPr lang="ru-RU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неравенствами второй степени с одной переменной</a:t>
            </a:r>
          </a:p>
        </p:txBody>
      </p:sp>
    </p:spTree>
    <p:extLst>
      <p:ext uri="{BB962C8B-B14F-4D97-AF65-F5344CB8AC3E}">
        <p14:creationId xmlns:p14="http://schemas.microsoft.com/office/powerpoint/2010/main" val="246283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Documents and Settings\Ольга\Рабочий стол\P1000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7254" y="4357"/>
            <a:ext cx="98583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Documents and Settings\Ольга\Рабочий стол\P100029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4375" y="-263534"/>
            <a:ext cx="9858375" cy="7393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ФОНТАН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17394"/>
            <a:ext cx="9324528" cy="699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29249" y="0"/>
            <a:ext cx="8892479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А причём здесь квадратные неравенства? </a:t>
            </a:r>
            <a:endParaRPr lang="ru-RU" sz="48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07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фОНТАН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849" y="3030749"/>
            <a:ext cx="4824536" cy="3619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0247" y="836712"/>
            <a:ext cx="797821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800" dirty="0" smtClean="0">
                <a:latin typeface="Garamond" pitchFamily="18" charset="0"/>
                <a:cs typeface="Times New Roman" pitchFamily="18" charset="0"/>
              </a:rPr>
              <a:t>Каскады </a:t>
            </a:r>
            <a:r>
              <a:rPr lang="ru-RU" sz="2800" dirty="0">
                <a:latin typeface="Garamond" pitchFamily="18" charset="0"/>
                <a:cs typeface="Times New Roman" pitchFamily="18" charset="0"/>
              </a:rPr>
              <a:t>падающей воды украшают </a:t>
            </a:r>
            <a:r>
              <a:rPr lang="ru-RU" sz="2800" dirty="0" smtClean="0">
                <a:latin typeface="Garamond" pitchFamily="18" charset="0"/>
                <a:cs typeface="Times New Roman" pitchFamily="18" charset="0"/>
              </a:rPr>
              <a:t>многие города</a:t>
            </a:r>
            <a:r>
              <a:rPr lang="ru-RU" sz="2800" dirty="0">
                <a:latin typeface="Garamond" pitchFamily="18" charset="0"/>
                <a:cs typeface="Times New Roman" pitchFamily="18" charset="0"/>
              </a:rPr>
              <a:t>. </a:t>
            </a:r>
            <a:endParaRPr lang="ru-RU" sz="2800" i="1" dirty="0" smtClean="0">
              <a:solidFill>
                <a:srgbClr val="FF0000"/>
              </a:solidFill>
              <a:latin typeface="Garamond" pitchFamily="18" charset="0"/>
              <a:cs typeface="Times New Roman" pitchFamily="18" charset="0"/>
            </a:endParaRPr>
          </a:p>
          <a:p>
            <a:pPr algn="r">
              <a:defRPr/>
            </a:pPr>
            <a:r>
              <a:rPr lang="ru-RU" sz="2800" dirty="0" smtClean="0">
                <a:latin typeface="Garamond" pitchFamily="18" charset="0"/>
                <a:cs typeface="Times New Roman" pitchFamily="18" charset="0"/>
              </a:rPr>
              <a:t>Но </a:t>
            </a:r>
            <a:r>
              <a:rPr lang="ru-RU" sz="2800" dirty="0">
                <a:latin typeface="Garamond" pitchFamily="18" charset="0"/>
                <a:cs typeface="Times New Roman" pitchFamily="18" charset="0"/>
              </a:rPr>
              <a:t>оказывается есть связь между высотой, начальной скоростью, </a:t>
            </a:r>
            <a:r>
              <a:rPr lang="ru-RU" sz="2800" dirty="0" smtClean="0">
                <a:latin typeface="Garamond" pitchFamily="18" charset="0"/>
                <a:cs typeface="Times New Roman" pitchFamily="18" charset="0"/>
              </a:rPr>
              <a:t>ускорением </a:t>
            </a:r>
            <a:r>
              <a:rPr lang="ru-RU" sz="2800" dirty="0">
                <a:latin typeface="Garamond" pitchFamily="18" charset="0"/>
                <a:cs typeface="Times New Roman" pitchFamily="18" charset="0"/>
              </a:rPr>
              <a:t>свободного падения, </a:t>
            </a:r>
            <a:r>
              <a:rPr lang="ru-RU" sz="2800" dirty="0" smtClean="0">
                <a:latin typeface="Garamond" pitchFamily="18" charset="0"/>
                <a:cs typeface="Times New Roman" pitchFamily="18" charset="0"/>
              </a:rPr>
              <a:t>углом </a:t>
            </a:r>
            <a:r>
              <a:rPr lang="ru-RU" sz="2800" dirty="0">
                <a:latin typeface="Garamond" pitchFamily="18" charset="0"/>
                <a:cs typeface="Times New Roman" pitchFamily="18" charset="0"/>
              </a:rPr>
              <a:t>наклона </a:t>
            </a:r>
            <a:r>
              <a:rPr lang="ru-RU" sz="2800" dirty="0" smtClean="0">
                <a:latin typeface="Garamond" pitchFamily="18" charset="0"/>
                <a:cs typeface="Times New Roman" pitchFamily="18" charset="0"/>
              </a:rPr>
              <a:t>струи: </a:t>
            </a:r>
            <a:r>
              <a:rPr lang="ru-RU" sz="2800" dirty="0" smtClean="0">
                <a:latin typeface="Garamond" pitchFamily="18" charset="0"/>
              </a:rPr>
              <a:t>      </a:t>
            </a:r>
            <a:endParaRPr lang="ru-RU" sz="2800" dirty="0">
              <a:latin typeface="Garamond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0929715"/>
              </p:ext>
            </p:extLst>
          </p:nvPr>
        </p:nvGraphicFramePr>
        <p:xfrm>
          <a:off x="911150" y="3573016"/>
          <a:ext cx="3266010" cy="1398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Формула" r:id="rId4" imgW="1066800" imgH="457200" progId="Equation.3">
                  <p:embed/>
                </p:oleObj>
              </mc:Choice>
              <mc:Fallback>
                <p:oleObj name="Формула" r:id="rId4" imgW="10668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1150" y="3573016"/>
                        <a:ext cx="3266010" cy="13988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099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85010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тут неравенства!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965398"/>
            <a:ext cx="81224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Garamond" pitchFamily="18" charset="0"/>
              </a:rPr>
              <a:t>Для любителей экстремальной езды на </a:t>
            </a:r>
            <a:r>
              <a:rPr lang="ru-RU" sz="2800" dirty="0" smtClean="0">
                <a:latin typeface="Garamond" pitchFamily="18" charset="0"/>
              </a:rPr>
              <a:t>мотоцикле! </a:t>
            </a:r>
            <a:endParaRPr lang="ru-RU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259632" y="5621817"/>
                <a:ext cx="2551276" cy="11572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4000" b="0" i="1" smtClean="0">
                        <a:latin typeface="Cambria Math"/>
                      </a:rPr>
                      <m:t>𝐿</m:t>
                    </m:r>
                  </m:oMath>
                </a14:m>
                <a:r>
                  <a:rPr lang="en-US" sz="4000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sz="4000" i="1" dirty="0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sSub>
                              <m:sSubPr>
                                <m:ctrlPr>
                                  <a:rPr lang="en-US" sz="400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4000" b="0" i="1" dirty="0" smtClean="0">
                                    <a:latin typeface="Cambria Math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sz="4000" b="0" i="1" dirty="0" smtClean="0"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</m:e>
                          <m:sub/>
                          <m:sup>
                            <m:r>
                              <a:rPr lang="en-US" sz="4000" b="0" i="1" dirty="0" smtClean="0">
                                <a:latin typeface="Cambria Math"/>
                              </a:rPr>
                              <m:t>2</m:t>
                            </m:r>
                          </m:sup>
                        </m:sSubSup>
                        <m:func>
                          <m:funcPr>
                            <m:ctrlPr>
                              <a:rPr lang="en-US" sz="4000" i="1" dirty="0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4000" i="0" dirty="0" smtClean="0">
                                <a:latin typeface="Cambria Math"/>
                              </a:rPr>
                              <m:t>sin</m:t>
                            </m:r>
                          </m:fName>
                          <m:e>
                            <m:r>
                              <a:rPr lang="en-US" sz="4000" b="0" i="1" dirty="0" smtClean="0">
                                <a:latin typeface="Cambria Math"/>
                              </a:rPr>
                              <m:t>2</m:t>
                            </m:r>
                            <m:r>
                              <a:rPr lang="en-US" sz="4000" b="0" i="1" dirty="0" smtClean="0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e>
                        </m:func>
                      </m:num>
                      <m:den>
                        <m:r>
                          <a:rPr lang="en-US" sz="4000" b="0" i="1" dirty="0" smtClean="0">
                            <a:latin typeface="Cambria Math"/>
                          </a:rPr>
                          <m:t>𝑔</m:t>
                        </m:r>
                      </m:den>
                    </m:f>
                  </m:oMath>
                </a14:m>
                <a:endParaRPr lang="ru-RU" sz="40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5621817"/>
                <a:ext cx="2551276" cy="1157240"/>
              </a:xfrm>
              <a:prstGeom prst="rect">
                <a:avLst/>
              </a:prstGeom>
              <a:blipFill rotWithShape="1">
                <a:blip r:embed="rId2"/>
                <a:stretch>
                  <a:fillRect b="-31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268958" y="5877272"/>
                <a:ext cx="475310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/>
                      </a:rPr>
                      <m:t>𝐿</m:t>
                    </m:r>
                    <m:r>
                      <a:rPr lang="ru-RU" sz="3600" dirty="0">
                        <a:latin typeface="Cambria Math"/>
                        <a:ea typeface="Cambria Math"/>
                      </a:rPr>
                      <m:t>&gt;</m:t>
                    </m:r>
                    <m:r>
                      <a:rPr lang="ru-RU" sz="3600" b="0" i="0" dirty="0" smtClean="0">
                        <a:latin typeface="Cambria Math"/>
                        <a:ea typeface="Cambria Math"/>
                      </a:rPr>
                      <m:t>40         </m:t>
                    </m:r>
                    <m:r>
                      <m:rPr>
                        <m:sty m:val="p"/>
                      </m:rPr>
                      <a:rPr lang="el-GR" sz="3600" i="1" dirty="0" smtClean="0">
                        <a:latin typeface="Cambria Math"/>
                        <a:ea typeface="Cambria Math"/>
                      </a:rPr>
                      <m:t>α</m:t>
                    </m:r>
                  </m:oMath>
                </a14:m>
                <a:r>
                  <a:rPr lang="ru-RU" sz="3600" b="0" dirty="0" smtClean="0">
                    <a:latin typeface="Garamond" pitchFamily="18" charset="0"/>
                    <a:ea typeface="Cambria Math"/>
                  </a:rPr>
                  <a:t>=45°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8958" y="5877272"/>
                <a:ext cx="4753104" cy="646331"/>
              </a:xfrm>
              <a:prstGeom prst="rect">
                <a:avLst/>
              </a:prstGeom>
              <a:blipFill rotWithShape="1">
                <a:blip r:embed="rId3"/>
                <a:stretch>
                  <a:fillRect t="-16981" b="-358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Прямоугольник 14"/>
          <p:cNvSpPr/>
          <p:nvPr/>
        </p:nvSpPr>
        <p:spPr>
          <a:xfrm>
            <a:off x="7029211" y="1456233"/>
            <a:ext cx="199285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srgbClr val="000000"/>
                </a:solidFill>
                <a:latin typeface="Garamond" pitchFamily="18" charset="0"/>
              </a:rPr>
              <a:t>Формула расчёта дальности полёта, которая зависит от квадрата скорости, угла полёта</a:t>
            </a:r>
            <a:endParaRPr lang="ru-RU" sz="2800" dirty="0">
              <a:solidFill>
                <a:srgbClr val="000000"/>
              </a:solidFill>
            </a:endParaRPr>
          </a:p>
        </p:txBody>
      </p:sp>
      <p:pic>
        <p:nvPicPr>
          <p:cNvPr id="17" name="Picture 4" descr="каскад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211" y="-18852"/>
            <a:ext cx="9240211" cy="7055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205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значит - решить неравенство?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3105835"/>
            <a:ext cx="7776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Решить неравенство – </a:t>
            </a:r>
            <a:endParaRPr lang="ru-RU" sz="4000" b="1" dirty="0" smtClean="0">
              <a:ln w="1905"/>
              <a:solidFill>
                <a:schemeClr val="accent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40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значит </a:t>
            </a:r>
            <a:r>
              <a:rPr lang="ru-RU" sz="4000" b="1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найти все его решения или доказать, что их </a:t>
            </a:r>
            <a:r>
              <a:rPr lang="ru-RU" sz="40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нет.</a:t>
            </a:r>
            <a:endParaRPr lang="ru-RU" sz="4000" b="1" dirty="0">
              <a:ln w="1905"/>
              <a:solidFill>
                <a:schemeClr val="accent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224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22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684</TotalTime>
  <Words>1191</Words>
  <Application>Microsoft Office PowerPoint</Application>
  <PresentationFormat>Экран (4:3)</PresentationFormat>
  <Paragraphs>192</Paragraphs>
  <Slides>35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6" baseType="lpstr">
      <vt:lpstr>Arial</vt:lpstr>
      <vt:lpstr>Book Antiqua</vt:lpstr>
      <vt:lpstr>Calibri</vt:lpstr>
      <vt:lpstr>Cambria</vt:lpstr>
      <vt:lpstr>Cambria Math</vt:lpstr>
      <vt:lpstr>Garamond</vt:lpstr>
      <vt:lpstr>Mistral</vt:lpstr>
      <vt:lpstr>Mongolian Baiti</vt:lpstr>
      <vt:lpstr>Times New Roman</vt:lpstr>
      <vt:lpstr>Тема22</vt:lpstr>
      <vt:lpstr>Формула</vt:lpstr>
      <vt:lpstr> «С тех пор как существует мирозданье, Такого нет, кто б не нуждался в знанье».  Рудаки, персидский поэт</vt:lpstr>
      <vt:lpstr>Решение неравенств второй степени с одной переменной</vt:lpstr>
      <vt:lpstr>Цель урока:</vt:lpstr>
      <vt:lpstr>Что называют неравенством второй степени с одной переменной?</vt:lpstr>
      <vt:lpstr>Презентация PowerPoint</vt:lpstr>
      <vt:lpstr>Презентация PowerPoint</vt:lpstr>
      <vt:lpstr>Презентация PowerPoint</vt:lpstr>
      <vt:lpstr>И тут неравенства!</vt:lpstr>
      <vt:lpstr>Что значит - решить неравенство? </vt:lpstr>
      <vt:lpstr>Что может быть решением неравенства  второй степени с одной переменной? </vt:lpstr>
      <vt:lpstr>Какая информация о квадратичной функции может оказаться полезной, а какая лишней при решении неравенств вида  ах2 + вх + с &gt; 0 (&lt;0)?</vt:lpstr>
      <vt:lpstr>Какая информация о квадратичной функции может оказаться полезной, а какая лишней при решении неравенств вида  ах2 + вх + с &gt; 0 (&lt;0)?</vt:lpstr>
      <vt:lpstr>Презентация PowerPoint</vt:lpstr>
      <vt:lpstr>Презентация PowerPoint</vt:lpstr>
      <vt:lpstr>Сверим ответы.  Критерии оценки в листах самооценки</vt:lpstr>
      <vt:lpstr> Дано:  -5х2 + 9х – 2≥0. </vt:lpstr>
      <vt:lpstr>Презентация PowerPoint</vt:lpstr>
      <vt:lpstr> Тренажер, с. 27 1 ряд – № 87,  2 ряд – № 86,  3 ряд – № 85.   </vt:lpstr>
      <vt:lpstr>1 ряд № 87 – верный ответ 2.  2 ряд № 86 – верный ответ 4.  3 ряд № 85 – верный ответ 2.   </vt:lpstr>
      <vt:lpstr>Найди ошибки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Самооценка!</vt:lpstr>
      <vt:lpstr>Домашнее задание</vt:lpstr>
      <vt:lpstr>Самостоятельная работа</vt:lpstr>
      <vt:lpstr>Взаимопроверка!</vt:lpstr>
      <vt:lpstr>Подведем итоги урока!</vt:lpstr>
      <vt:lpstr>Спасибо за сотрудничество!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неравенств второй степени с одной переменной</dc:title>
  <dc:creator>Ольга</dc:creator>
  <cp:lastModifiedBy>uch4</cp:lastModifiedBy>
  <cp:revision>53</cp:revision>
  <dcterms:created xsi:type="dcterms:W3CDTF">2016-11-11T05:06:41Z</dcterms:created>
  <dcterms:modified xsi:type="dcterms:W3CDTF">2020-10-15T10:54:57Z</dcterms:modified>
</cp:coreProperties>
</file>