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84" r:id="rId2"/>
    <p:sldId id="288" r:id="rId3"/>
    <p:sldId id="270" r:id="rId4"/>
    <p:sldId id="259" r:id="rId5"/>
    <p:sldId id="287" r:id="rId6"/>
    <p:sldId id="280" r:id="rId7"/>
    <p:sldId id="308" r:id="rId8"/>
    <p:sldId id="332" r:id="rId9"/>
    <p:sldId id="333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09" r:id="rId18"/>
    <p:sldId id="310" r:id="rId19"/>
    <p:sldId id="311" r:id="rId20"/>
    <p:sldId id="335" r:id="rId21"/>
    <p:sldId id="343" r:id="rId22"/>
    <p:sldId id="312" r:id="rId23"/>
    <p:sldId id="313" r:id="rId24"/>
    <p:sldId id="314" r:id="rId25"/>
    <p:sldId id="315" r:id="rId26"/>
    <p:sldId id="323" r:id="rId27"/>
    <p:sldId id="318" r:id="rId28"/>
    <p:sldId id="317" r:id="rId29"/>
    <p:sldId id="316" r:id="rId30"/>
    <p:sldId id="324" r:id="rId31"/>
    <p:sldId id="321" r:id="rId32"/>
    <p:sldId id="319" r:id="rId33"/>
    <p:sldId id="325" r:id="rId34"/>
    <p:sldId id="326" r:id="rId35"/>
    <p:sldId id="299" r:id="rId36"/>
    <p:sldId id="301" r:id="rId37"/>
    <p:sldId id="307" r:id="rId38"/>
    <p:sldId id="267" r:id="rId39"/>
    <p:sldId id="294" r:id="rId40"/>
    <p:sldId id="289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8BF5"/>
    <a:srgbClr val="2F93D1"/>
    <a:srgbClr val="31357F"/>
    <a:srgbClr val="6D6DF3"/>
    <a:srgbClr val="6464F2"/>
    <a:srgbClr val="3597D3"/>
    <a:srgbClr val="3F9CD5"/>
    <a:srgbClr val="49A1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40" autoAdjust="0"/>
    <p:restoredTop sz="91654" autoAdjust="0"/>
  </p:normalViewPr>
  <p:slideViewPr>
    <p:cSldViewPr>
      <p:cViewPr varScale="1">
        <p:scale>
          <a:sx n="72" d="100"/>
          <a:sy n="72" d="100"/>
        </p:scale>
        <p:origin x="-9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2A40C-193C-4AE9-B4F2-90BF0A059BAD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927A3-8462-4A37-B94B-A7493DDD8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63AC6-E5A4-4BF7-B412-D8F2E68BF15E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4EA20-44F5-406C-AF59-AC566B7EF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AE511A-8743-491F-9436-513FBC056C70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F47FA-8F4C-43FD-A2E5-8C8127790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84EEF-2D65-4827-AD33-0A648DB7B66E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853FE-77D9-4091-A58D-A1408BB053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D0A1F-D89E-4A1A-BDBF-975704F0CC4F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3D61D-15C3-4D20-AEAC-8E3DCE221F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FBDDD-EC84-4F46-9E90-7178E4713B79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CAD3F-B4D9-4F73-AFD5-F69E1BBF2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53369-F464-4648-BFCA-A5BC0A762AEA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A658D-5692-469A-9719-A14241F1F4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99AAD-DBD7-4C69-B29B-5E6D181EA05C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7004B-F83E-469D-9EEA-6DC74C2FC0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D15F6-50CA-4D65-AD46-CBE5E2EF00E6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4C53E-B6E5-49E3-A67F-DBC6213BC4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D6156-821A-4939-91BA-63FA9E4DA64E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CA245-2AEC-4F75-84CF-637C14703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58B04-10C2-46AE-85E7-7DD8B156DC27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7920E-4341-4922-92F1-99D496D12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6B7194-F51D-4715-98DA-E7DAAE9D5343}" type="datetimeFigureOut">
              <a:rPr lang="ru-RU"/>
              <a:pPr>
                <a:defRPr/>
              </a:pPr>
              <a:t>16.03.2015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20A942-8080-4034-9003-B1738690F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blipFill dpi="0" rotWithShape="1">
            <a:blip r:embed="rId1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lum bright="2000" contrast="25000"/>
            </a:blip>
            <a:srcRect/>
            <a:tile tx="0" ty="0" sx="100000" sy="100000" flip="none" algn="ctr"/>
          </a:blip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4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21526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943725" y="0"/>
            <a:ext cx="22002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991350" y="4657725"/>
            <a:ext cx="21526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7" name="Picture 18" descr="http://www.seasprayaustralianlabradoodles.com/Guardian_Home_Program_files/pink-floral-border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4705350"/>
            <a:ext cx="22002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18" r:id="rId2"/>
    <p:sldLayoutId id="2147483717" r:id="rId3"/>
    <p:sldLayoutId id="2147483716" r:id="rId4"/>
    <p:sldLayoutId id="2147483715" r:id="rId5"/>
    <p:sldLayoutId id="2147483714" r:id="rId6"/>
    <p:sldLayoutId id="2147483713" r:id="rId7"/>
    <p:sldLayoutId id="2147483712" r:id="rId8"/>
    <p:sldLayoutId id="2147483711" r:id="rId9"/>
    <p:sldLayoutId id="2147483710" r:id="rId10"/>
    <p:sldLayoutId id="214748370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4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4" descr="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30827" y="4732402"/>
            <a:ext cx="77700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1412776"/>
            <a:ext cx="864096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600" b="1" dirty="0">
                <a:solidFill>
                  <a:srgbClr val="CC0066"/>
                </a:solidFill>
              </a:rPr>
              <a:t>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328498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3300"/>
                </a:solidFill>
              </a:rPr>
              <a:t>1</a:t>
            </a:r>
            <a:endParaRPr lang="ru-RU" sz="9600" b="1" dirty="0">
              <a:solidFill>
                <a:srgbClr val="0033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1124744"/>
            <a:ext cx="869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</a:t>
            </a:r>
            <a:endParaRPr lang="ru-RU" sz="9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27984" y="184482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2F93D1"/>
                </a:solidFill>
              </a:rPr>
              <a:t>3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59632" y="220486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FFFF00"/>
                </a:solidFill>
              </a:rPr>
              <a:t>4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60032" y="321297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00000"/>
                </a:solidFill>
              </a:rPr>
              <a:t>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112474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1F497D">
                    <a:lumMod val="50000"/>
                  </a:srgbClr>
                </a:solidFill>
              </a:rPr>
              <a:t>7</a:t>
            </a:r>
            <a:endParaRPr lang="ru-RU" sz="9600" b="1" dirty="0" smtClean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95936" y="404664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B050"/>
                </a:solidFill>
              </a:rPr>
              <a:t>8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28184" y="2924944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064A2">
                    <a:lumMod val="75000"/>
                  </a:srgbClr>
                </a:solidFill>
              </a:rPr>
              <a:t>10</a:t>
            </a:r>
            <a:endParaRPr lang="ru-RU" sz="96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08575" y="645508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B8BF5"/>
                </a:solidFill>
              </a:rPr>
              <a:t>6</a:t>
            </a:r>
            <a:endParaRPr lang="ru-RU" sz="9600" b="1" dirty="0">
              <a:solidFill>
                <a:srgbClr val="8B8B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04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30827" y="4732402"/>
            <a:ext cx="77700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1412776"/>
            <a:ext cx="864096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600" b="1" dirty="0">
                <a:solidFill>
                  <a:srgbClr val="CC0066"/>
                </a:solidFill>
              </a:rPr>
              <a:t>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328498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3300"/>
                </a:solidFill>
              </a:rPr>
              <a:t>1</a:t>
            </a:r>
            <a:endParaRPr lang="ru-RU" sz="9600" b="1" dirty="0">
              <a:solidFill>
                <a:srgbClr val="0033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1124744"/>
            <a:ext cx="869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</a:t>
            </a:r>
            <a:endParaRPr lang="ru-RU" sz="9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27984" y="184482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2F93D1"/>
                </a:solidFill>
              </a:rPr>
              <a:t>3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59632" y="220486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FFFF00"/>
                </a:solidFill>
              </a:rPr>
              <a:t>4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60032" y="321297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00000"/>
                </a:solidFill>
              </a:rPr>
              <a:t>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112474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1F497D">
                    <a:lumMod val="50000"/>
                  </a:srgbClr>
                </a:solidFill>
              </a:rPr>
              <a:t>7</a:t>
            </a:r>
            <a:endParaRPr lang="ru-RU" sz="9600" b="1" dirty="0" smtClean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95936" y="404664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B050"/>
                </a:solidFill>
              </a:rPr>
              <a:t>8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28184" y="2924944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064A2">
                    <a:lumMod val="75000"/>
                  </a:srgbClr>
                </a:solidFill>
              </a:rPr>
              <a:t>10</a:t>
            </a:r>
            <a:endParaRPr lang="ru-RU" sz="96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08575" y="645508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B8BF5"/>
                </a:solidFill>
              </a:rPr>
              <a:t>6</a:t>
            </a:r>
            <a:endParaRPr lang="ru-RU" sz="9600" b="1" dirty="0">
              <a:solidFill>
                <a:srgbClr val="8B8B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8017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30827" y="4732402"/>
            <a:ext cx="77700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1412776"/>
            <a:ext cx="864096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600" b="1" dirty="0">
                <a:solidFill>
                  <a:srgbClr val="CC0066"/>
                </a:solidFill>
              </a:rPr>
              <a:t>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328498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3300"/>
                </a:solidFill>
              </a:rPr>
              <a:t>1</a:t>
            </a:r>
            <a:endParaRPr lang="ru-RU" sz="9600" b="1" dirty="0">
              <a:solidFill>
                <a:srgbClr val="0033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1124744"/>
            <a:ext cx="869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</a:t>
            </a:r>
            <a:endParaRPr lang="ru-RU" sz="9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27984" y="184482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2F93D1"/>
                </a:solidFill>
              </a:rPr>
              <a:t>3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59632" y="220486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FFFF00"/>
                </a:solidFill>
              </a:rPr>
              <a:t>4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60032" y="321297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00000"/>
                </a:solidFill>
              </a:rPr>
              <a:t>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112474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1F497D">
                    <a:lumMod val="50000"/>
                  </a:srgbClr>
                </a:solidFill>
              </a:rPr>
              <a:t>7</a:t>
            </a:r>
            <a:endParaRPr lang="ru-RU" sz="9600" b="1" dirty="0" smtClean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95936" y="404664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B050"/>
                </a:solidFill>
              </a:rPr>
              <a:t>8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28184" y="2924944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064A2">
                    <a:lumMod val="75000"/>
                  </a:srgbClr>
                </a:solidFill>
              </a:rPr>
              <a:t>10</a:t>
            </a:r>
            <a:endParaRPr lang="ru-RU" sz="96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08575" y="645508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B8BF5"/>
                </a:solidFill>
              </a:rPr>
              <a:t>6</a:t>
            </a:r>
            <a:endParaRPr lang="ru-RU" sz="9600" b="1" dirty="0">
              <a:solidFill>
                <a:srgbClr val="8B8B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491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30827" y="4732402"/>
            <a:ext cx="77700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1412776"/>
            <a:ext cx="864096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600" b="1" dirty="0">
                <a:solidFill>
                  <a:srgbClr val="CC0066"/>
                </a:solidFill>
              </a:rPr>
              <a:t>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328498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3300"/>
                </a:solidFill>
              </a:rPr>
              <a:t>1</a:t>
            </a:r>
            <a:endParaRPr lang="ru-RU" sz="9600" b="1" dirty="0">
              <a:solidFill>
                <a:srgbClr val="0033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1124744"/>
            <a:ext cx="869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</a:t>
            </a:r>
            <a:endParaRPr lang="ru-RU" sz="9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27984" y="184482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2F93D1"/>
                </a:solidFill>
              </a:rPr>
              <a:t>3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59632" y="220486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FFFF00"/>
                </a:solidFill>
              </a:rPr>
              <a:t>4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60032" y="321297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00000"/>
                </a:solidFill>
              </a:rPr>
              <a:t>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112474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1F497D">
                    <a:lumMod val="50000"/>
                  </a:srgbClr>
                </a:solidFill>
              </a:rPr>
              <a:t>7</a:t>
            </a:r>
            <a:endParaRPr lang="ru-RU" sz="9600" b="1" dirty="0" smtClean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95936" y="404664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B050"/>
                </a:solidFill>
              </a:rPr>
              <a:t>8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28184" y="2924944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064A2">
                    <a:lumMod val="75000"/>
                  </a:srgbClr>
                </a:solidFill>
              </a:rPr>
              <a:t>10</a:t>
            </a:r>
            <a:endParaRPr lang="ru-RU" sz="96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08575" y="645508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B8BF5"/>
                </a:solidFill>
              </a:rPr>
              <a:t>6</a:t>
            </a:r>
            <a:endParaRPr lang="ru-RU" sz="9600" b="1" dirty="0">
              <a:solidFill>
                <a:srgbClr val="8B8B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2544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30827" y="4732402"/>
            <a:ext cx="77700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1412776"/>
            <a:ext cx="864096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600" b="1" dirty="0">
                <a:solidFill>
                  <a:srgbClr val="CC0066"/>
                </a:solidFill>
              </a:rPr>
              <a:t>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328498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3300"/>
                </a:solidFill>
              </a:rPr>
              <a:t>1</a:t>
            </a:r>
            <a:endParaRPr lang="ru-RU" sz="9600" b="1" dirty="0">
              <a:solidFill>
                <a:srgbClr val="0033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1124744"/>
            <a:ext cx="869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</a:t>
            </a:r>
            <a:endParaRPr lang="ru-RU" sz="9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27984" y="184482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2F93D1"/>
                </a:solidFill>
              </a:rPr>
              <a:t>3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59632" y="220486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FFFF00"/>
                </a:solidFill>
              </a:rPr>
              <a:t>4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60032" y="321297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00000"/>
                </a:solidFill>
              </a:rPr>
              <a:t>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112474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1F497D">
                    <a:lumMod val="50000"/>
                  </a:srgbClr>
                </a:solidFill>
              </a:rPr>
              <a:t>7</a:t>
            </a:r>
            <a:endParaRPr lang="ru-RU" sz="9600" b="1" dirty="0" smtClean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95936" y="404664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B050"/>
                </a:solidFill>
              </a:rPr>
              <a:t>8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28184" y="2924944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064A2">
                    <a:lumMod val="75000"/>
                  </a:srgbClr>
                </a:solidFill>
              </a:rPr>
              <a:t>10</a:t>
            </a:r>
            <a:endParaRPr lang="ru-RU" sz="96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08575" y="645508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B8BF5"/>
                </a:solidFill>
              </a:rPr>
              <a:t>6</a:t>
            </a:r>
            <a:endParaRPr lang="ru-RU" sz="9600" b="1" dirty="0">
              <a:solidFill>
                <a:srgbClr val="8B8B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380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30827" y="4732402"/>
            <a:ext cx="77700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1412776"/>
            <a:ext cx="864096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600" b="1" dirty="0">
                <a:solidFill>
                  <a:srgbClr val="CC0066"/>
                </a:solidFill>
              </a:rPr>
              <a:t>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328498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3300"/>
                </a:solidFill>
              </a:rPr>
              <a:t>1</a:t>
            </a:r>
            <a:endParaRPr lang="ru-RU" sz="9600" b="1" dirty="0">
              <a:solidFill>
                <a:srgbClr val="0033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1124744"/>
            <a:ext cx="869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</a:t>
            </a:r>
            <a:endParaRPr lang="ru-RU" sz="9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27984" y="184482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2F93D1"/>
                </a:solidFill>
              </a:rPr>
              <a:t>3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59632" y="220486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FFFF00"/>
                </a:solidFill>
              </a:rPr>
              <a:t>4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60032" y="321297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00000"/>
                </a:solidFill>
              </a:rPr>
              <a:t>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112474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1F497D">
                    <a:lumMod val="50000"/>
                  </a:srgbClr>
                </a:solidFill>
              </a:rPr>
              <a:t>7</a:t>
            </a:r>
            <a:endParaRPr lang="ru-RU" sz="9600" b="1" dirty="0" smtClean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95936" y="404664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B050"/>
                </a:solidFill>
              </a:rPr>
              <a:t>8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28184" y="2924944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064A2">
                    <a:lumMod val="75000"/>
                  </a:srgbClr>
                </a:solidFill>
              </a:rPr>
              <a:t>10</a:t>
            </a:r>
            <a:endParaRPr lang="ru-RU" sz="96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08575" y="645508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B8BF5"/>
                </a:solidFill>
              </a:rPr>
              <a:t>6</a:t>
            </a:r>
            <a:endParaRPr lang="ru-RU" sz="9600" b="1" dirty="0">
              <a:solidFill>
                <a:srgbClr val="8B8B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160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30827" y="4732402"/>
            <a:ext cx="77700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1412776"/>
            <a:ext cx="864096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600" b="1" dirty="0">
                <a:solidFill>
                  <a:srgbClr val="CC0066"/>
                </a:solidFill>
              </a:rPr>
              <a:t>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328498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3300"/>
                </a:solidFill>
              </a:rPr>
              <a:t>1</a:t>
            </a:r>
            <a:endParaRPr lang="ru-RU" sz="9600" b="1" dirty="0">
              <a:solidFill>
                <a:srgbClr val="0033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1124744"/>
            <a:ext cx="869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</a:t>
            </a:r>
            <a:endParaRPr lang="ru-RU" sz="9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27984" y="184482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2F93D1"/>
                </a:solidFill>
              </a:rPr>
              <a:t>3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59632" y="220486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FFFF00"/>
                </a:solidFill>
              </a:rPr>
              <a:t>4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60032" y="321297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00000"/>
                </a:solidFill>
              </a:rPr>
              <a:t>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112474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1F497D">
                    <a:lumMod val="50000"/>
                  </a:srgbClr>
                </a:solidFill>
              </a:rPr>
              <a:t>7</a:t>
            </a:r>
            <a:endParaRPr lang="ru-RU" sz="9600" b="1" dirty="0" smtClean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95936" y="404664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B050"/>
                </a:solidFill>
              </a:rPr>
              <a:t>8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28184" y="2924944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064A2">
                    <a:lumMod val="75000"/>
                  </a:srgbClr>
                </a:solidFill>
              </a:rPr>
              <a:t>10</a:t>
            </a:r>
            <a:endParaRPr lang="ru-RU" sz="96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08575" y="645508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B8BF5"/>
                </a:solidFill>
              </a:rPr>
              <a:t>6</a:t>
            </a:r>
            <a:endParaRPr lang="ru-RU" sz="9600" b="1" dirty="0">
              <a:solidFill>
                <a:srgbClr val="8B8B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5305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8344" y="1028732"/>
            <a:ext cx="7252048" cy="483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728588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4" t="40092" r="17802" b="27709"/>
          <a:stretch/>
        </p:blipFill>
        <p:spPr bwMode="auto">
          <a:xfrm>
            <a:off x="1835696" y="1412776"/>
            <a:ext cx="5430379" cy="4102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2319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6167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р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0"/>
            <a:ext cx="565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к занятию\PicsDesktop.net_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605"/>
          <a:stretch>
            <a:fillRect/>
          </a:stretch>
        </p:blipFill>
        <p:spPr bwMode="auto">
          <a:xfrm>
            <a:off x="0" y="-384660"/>
            <a:ext cx="9388532" cy="724266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04532"/>
            <a:ext cx="172819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1\Desktop\к занятию\b17174.jpg"/>
          <p:cNvPicPr>
            <a:picLocks noChangeAspect="1" noChangeArrowheads="1"/>
          </p:cNvPicPr>
          <p:nvPr/>
        </p:nvPicPr>
        <p:blipFill>
          <a:blip r:embed="rId4" cstate="print"/>
          <a:srcRect t="10589" r="2904" b="20602"/>
          <a:stretch>
            <a:fillRect/>
          </a:stretch>
        </p:blipFill>
        <p:spPr bwMode="auto">
          <a:xfrm>
            <a:off x="4283968" y="5013176"/>
            <a:ext cx="1800200" cy="1080120"/>
          </a:xfrm>
          <a:prstGeom prst="rect">
            <a:avLst/>
          </a:prstGeom>
          <a:noFill/>
        </p:spPr>
      </p:pic>
      <p:pic>
        <p:nvPicPr>
          <p:cNvPr id="1028" name="Picture 4" descr="C:\Users\1\Desktop\к занятию\f34f79cb2401db9ed38c32a2c58d0879.jpg"/>
          <p:cNvPicPr>
            <a:picLocks noChangeAspect="1" noChangeArrowheads="1"/>
          </p:cNvPicPr>
          <p:nvPr/>
        </p:nvPicPr>
        <p:blipFill>
          <a:blip r:embed="rId5" cstate="print"/>
          <a:srcRect l="7241" t="3621" r="2244" b="13106"/>
          <a:stretch>
            <a:fillRect/>
          </a:stretch>
        </p:blipFill>
        <p:spPr bwMode="auto">
          <a:xfrm>
            <a:off x="7452320" y="4293096"/>
            <a:ext cx="1440160" cy="1324947"/>
          </a:xfrm>
          <a:prstGeom prst="rect">
            <a:avLst/>
          </a:prstGeom>
          <a:noFill/>
        </p:spPr>
      </p:pic>
      <p:pic>
        <p:nvPicPr>
          <p:cNvPr id="1030" name="Picture 6" descr="C:\Users\1\Desktop\к занятию\0002-002-Kvadrat.jpg"/>
          <p:cNvPicPr>
            <a:picLocks noChangeAspect="1" noChangeArrowheads="1"/>
          </p:cNvPicPr>
          <p:nvPr/>
        </p:nvPicPr>
        <p:blipFill>
          <a:blip r:embed="rId6" cstate="print"/>
          <a:srcRect l="22789" t="3376" r="24037" b="29101"/>
          <a:stretch>
            <a:fillRect/>
          </a:stretch>
        </p:blipFill>
        <p:spPr bwMode="auto">
          <a:xfrm>
            <a:off x="7173633" y="1447909"/>
            <a:ext cx="1512168" cy="1440160"/>
          </a:xfrm>
          <a:prstGeom prst="rect">
            <a:avLst/>
          </a:prstGeom>
          <a:noFill/>
        </p:spPr>
      </p:pic>
      <p:pic>
        <p:nvPicPr>
          <p:cNvPr id="1031" name="Picture 7" descr="C:\Users\1\Desktop\к занятию\0003-003-Prjamougolnik.jpg"/>
          <p:cNvPicPr>
            <a:picLocks noChangeAspect="1" noChangeArrowheads="1"/>
          </p:cNvPicPr>
          <p:nvPr/>
        </p:nvPicPr>
        <p:blipFill>
          <a:blip r:embed="rId7" cstate="print"/>
          <a:srcRect l="12701" t="12701" r="14267" b="28026"/>
          <a:stretch>
            <a:fillRect/>
          </a:stretch>
        </p:blipFill>
        <p:spPr bwMode="auto">
          <a:xfrm>
            <a:off x="3631848" y="188640"/>
            <a:ext cx="1656184" cy="1008112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 rot="19879971">
            <a:off x="1409292" y="2765565"/>
            <a:ext cx="61012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Математическое море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 useBgFill="1">
        <p:nvSpPr>
          <p:cNvPr id="19" name="Стрелка вправо 18"/>
          <p:cNvSpPr/>
          <p:nvPr/>
        </p:nvSpPr>
        <p:spPr>
          <a:xfrm rot="690838">
            <a:off x="2555776" y="5085184"/>
            <a:ext cx="1440160" cy="700656"/>
          </a:xfrm>
          <a:prstGeom prst="righ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 useBgFill="1">
        <p:nvSpPr>
          <p:cNvPr id="20" name="Стрелка вправо 19"/>
          <p:cNvSpPr/>
          <p:nvPr/>
        </p:nvSpPr>
        <p:spPr>
          <a:xfrm rot="19904169">
            <a:off x="6340038" y="4897026"/>
            <a:ext cx="1131865" cy="757409"/>
          </a:xfrm>
          <a:prstGeom prst="righ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1" name="Стрелка вправо 20"/>
          <p:cNvSpPr/>
          <p:nvPr/>
        </p:nvSpPr>
        <p:spPr>
          <a:xfrm rot="15634508">
            <a:off x="7374786" y="3062539"/>
            <a:ext cx="978408" cy="777304"/>
          </a:xfrm>
          <a:prstGeom prst="righ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 useBgFill="1">
        <p:nvSpPr>
          <p:cNvPr id="22" name="Стрелка вправо 21"/>
          <p:cNvSpPr/>
          <p:nvPr/>
        </p:nvSpPr>
        <p:spPr>
          <a:xfrm rot="11423795">
            <a:off x="5537434" y="519709"/>
            <a:ext cx="1575662" cy="814260"/>
          </a:xfrm>
          <a:prstGeom prst="righ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4" descr="б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842" y="1824152"/>
            <a:ext cx="2279627" cy="1711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25" name="Стрелка вниз 24"/>
          <p:cNvSpPr/>
          <p:nvPr/>
        </p:nvSpPr>
        <p:spPr>
          <a:xfrm rot="3756143">
            <a:off x="1889910" y="125618"/>
            <a:ext cx="1008112" cy="1550694"/>
          </a:xfrm>
          <a:prstGeom prst="down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283968" y="5085184"/>
            <a:ext cx="17281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Остров </a:t>
            </a:r>
          </a:p>
          <a:p>
            <a:pPr algn="ctr"/>
            <a:r>
              <a:rPr lang="ru-RU" b="1" dirty="0" err="1" smtClean="0"/>
              <a:t>Задачкино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524328" y="443711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Остров Числовой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732240" y="1844824"/>
            <a:ext cx="2411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Остров</a:t>
            </a:r>
          </a:p>
          <a:p>
            <a:pPr algn="ctr"/>
            <a:r>
              <a:rPr lang="ru-RU" b="1" dirty="0" smtClean="0"/>
              <a:t> Право-лево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2051720" y="22768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199799" y="188640"/>
            <a:ext cx="25202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Остров геометрических фигур</a:t>
            </a:r>
            <a:endParaRPr lang="ru-RU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575556" y="1999873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Царство математики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46754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1\Desktop\к занятию\PicsDesktop.net_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605"/>
          <a:stretch>
            <a:fillRect/>
          </a:stretch>
        </p:blipFill>
        <p:spPr bwMode="auto">
          <a:xfrm>
            <a:off x="-64116" y="-600020"/>
            <a:ext cx="10209996" cy="745802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35697" y="4733275"/>
            <a:ext cx="6120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Остров </a:t>
            </a:r>
            <a:r>
              <a:rPr lang="ru-RU" sz="4400" b="1" dirty="0" err="1" smtClean="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Задачкино</a:t>
            </a:r>
            <a:endParaRPr lang="ru-RU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 descr="C:\Users\1\Desktop\к занятию\b17174.jpg"/>
          <p:cNvPicPr>
            <a:picLocks noChangeAspect="1" noChangeArrowheads="1"/>
          </p:cNvPicPr>
          <p:nvPr/>
        </p:nvPicPr>
        <p:blipFill>
          <a:blip r:embed="rId3" cstate="print"/>
          <a:srcRect t="10589" r="2904" b="20602"/>
          <a:stretch>
            <a:fillRect/>
          </a:stretch>
        </p:blipFill>
        <p:spPr bwMode="auto">
          <a:xfrm flipH="1">
            <a:off x="2435763" y="1268760"/>
            <a:ext cx="4920547" cy="29523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138874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altLang="ru-RU" dirty="0">
                <a:cs typeface="Arial" charset="0"/>
              </a:rPr>
              <a:t>Два щенка-баловника</a:t>
            </a:r>
          </a:p>
          <a:p>
            <a:pPr>
              <a:buFont typeface="Wingdings" pitchFamily="2" charset="2"/>
              <a:buNone/>
            </a:pPr>
            <a:r>
              <a:rPr lang="ru-RU" altLang="ru-RU" dirty="0" smtClean="0">
                <a:cs typeface="Arial" charset="0"/>
              </a:rPr>
              <a:t>Бегают</a:t>
            </a:r>
            <a:r>
              <a:rPr lang="ru-RU" altLang="ru-RU" dirty="0">
                <a:cs typeface="Arial" charset="0"/>
              </a:rPr>
              <a:t>, резвятся,</a:t>
            </a:r>
          </a:p>
          <a:p>
            <a:pPr>
              <a:buFont typeface="Wingdings" pitchFamily="2" charset="2"/>
              <a:buNone/>
            </a:pPr>
            <a:r>
              <a:rPr lang="ru-RU" altLang="ru-RU" dirty="0" smtClean="0">
                <a:cs typeface="Arial" charset="0"/>
              </a:rPr>
              <a:t>К </a:t>
            </a:r>
            <a:r>
              <a:rPr lang="ru-RU" altLang="ru-RU" dirty="0">
                <a:cs typeface="Arial" charset="0"/>
              </a:rPr>
              <a:t>шалунишкам три щенка</a:t>
            </a:r>
          </a:p>
          <a:p>
            <a:pPr>
              <a:buFont typeface="Wingdings" pitchFamily="2" charset="2"/>
              <a:buNone/>
            </a:pPr>
            <a:r>
              <a:rPr lang="ru-RU" altLang="ru-RU" dirty="0" smtClean="0">
                <a:cs typeface="Arial" charset="0"/>
              </a:rPr>
              <a:t>С </a:t>
            </a:r>
            <a:r>
              <a:rPr lang="ru-RU" altLang="ru-RU" dirty="0">
                <a:cs typeface="Arial" charset="0"/>
              </a:rPr>
              <a:t>громким лаем мчатся.</a:t>
            </a:r>
          </a:p>
          <a:p>
            <a:pPr>
              <a:buFont typeface="Wingdings" pitchFamily="2" charset="2"/>
              <a:buNone/>
            </a:pPr>
            <a:r>
              <a:rPr lang="ru-RU" altLang="ru-RU" dirty="0" smtClean="0">
                <a:cs typeface="Arial" charset="0"/>
              </a:rPr>
              <a:t>Вместе </a:t>
            </a:r>
            <a:r>
              <a:rPr lang="ru-RU" altLang="ru-RU" dirty="0">
                <a:cs typeface="Arial" charset="0"/>
              </a:rPr>
              <a:t>будет веселей.</a:t>
            </a:r>
          </a:p>
          <a:p>
            <a:pPr>
              <a:buFont typeface="Wingdings" pitchFamily="2" charset="2"/>
              <a:buNone/>
            </a:pPr>
            <a:r>
              <a:rPr lang="ru-RU" altLang="ru-RU" dirty="0" smtClean="0">
                <a:cs typeface="Arial" charset="0"/>
              </a:rPr>
              <a:t>Сколько собралось друзей?</a:t>
            </a:r>
          </a:p>
          <a:p>
            <a:pPr>
              <a:buFont typeface="Wingdings" pitchFamily="2" charset="2"/>
              <a:buNone/>
            </a:pPr>
            <a:endParaRPr lang="ru-RU" dirty="0" smtClean="0">
              <a:cs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ru-RU" sz="15000" dirty="0" smtClean="0">
                <a:cs typeface="Arial" charset="0"/>
              </a:rPr>
              <a:t> </a:t>
            </a:r>
            <a:endParaRPr lang="ru-RU" sz="12000" dirty="0" smtClean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ru-RU" sz="12000" dirty="0"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ru-RU" sz="15000" dirty="0"/>
          </a:p>
        </p:txBody>
      </p:sp>
      <p:pic>
        <p:nvPicPr>
          <p:cNvPr id="5" name="Picture 12" descr="40ab2243f84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20688"/>
            <a:ext cx="3240088" cy="289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Скругленный прямоугольник 5">
            <a:hlinkClick r:id="" action="ppaction://macro?name=DA"/>
          </p:cNvPr>
          <p:cNvSpPr>
            <a:spLocks noChangeArrowheads="1"/>
          </p:cNvSpPr>
          <p:nvPr/>
        </p:nvSpPr>
        <p:spPr bwMode="auto">
          <a:xfrm>
            <a:off x="659681" y="5445125"/>
            <a:ext cx="2000250" cy="711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FBF39">
                  <a:alpha val="50000"/>
                </a:srgbClr>
              </a:gs>
              <a:gs pos="100000">
                <a:srgbClr val="FFFFCC">
                  <a:alpha val="50000"/>
                </a:srgbClr>
              </a:gs>
            </a:gsLst>
            <a:lin ang="5400000" scaled="1"/>
          </a:gradFill>
          <a:ln w="38100" cmpd="dbl" algn="ctr">
            <a:solidFill>
              <a:srgbClr val="AFBF39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800" kern="0" noProof="0" dirty="0" smtClean="0">
                <a:solidFill>
                  <a:srgbClr val="006633"/>
                </a:solidFill>
                <a:cs typeface="Arial" charset="0"/>
              </a:rPr>
              <a:t>5</a:t>
            </a:r>
            <a:endParaRPr kumimoji="0" lang="ru-RU" altLang="ru-RU" sz="2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7" name="Скругленный прямоугольник 6">
            <a:hlinkClick r:id="" action="ppaction://macro?name=NET"/>
          </p:cNvPr>
          <p:cNvSpPr>
            <a:spLocks noChangeArrowheads="1"/>
          </p:cNvSpPr>
          <p:nvPr/>
        </p:nvSpPr>
        <p:spPr bwMode="auto">
          <a:xfrm>
            <a:off x="3571875" y="5445125"/>
            <a:ext cx="2000250" cy="711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FBF39">
                  <a:alpha val="50000"/>
                </a:srgbClr>
              </a:gs>
              <a:gs pos="100000">
                <a:srgbClr val="FFFFCC">
                  <a:alpha val="50000"/>
                </a:srgbClr>
              </a:gs>
            </a:gsLst>
            <a:lin ang="5400000" scaled="1"/>
          </a:gradFill>
          <a:ln w="38100" cmpd="dbl" algn="ctr">
            <a:solidFill>
              <a:srgbClr val="AFBF39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charset="0"/>
                <a:cs typeface="Arial" charset="0"/>
              </a:rPr>
              <a:t>4</a:t>
            </a:r>
          </a:p>
        </p:txBody>
      </p:sp>
      <p:sp>
        <p:nvSpPr>
          <p:cNvPr id="8" name="Скругленный прямоугольник 7">
            <a:hlinkClick r:id="" action="ppaction://macro?name=NET"/>
          </p:cNvPr>
          <p:cNvSpPr>
            <a:spLocks noChangeArrowheads="1"/>
          </p:cNvSpPr>
          <p:nvPr/>
        </p:nvSpPr>
        <p:spPr bwMode="auto">
          <a:xfrm>
            <a:off x="6588125" y="5445125"/>
            <a:ext cx="2000250" cy="7112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FBF39">
                  <a:alpha val="50000"/>
                </a:srgbClr>
              </a:gs>
              <a:gs pos="100000">
                <a:srgbClr val="FFFFCC">
                  <a:alpha val="50000"/>
                </a:srgbClr>
              </a:gs>
            </a:gsLst>
            <a:lin ang="5400000" scaled="1"/>
          </a:gradFill>
          <a:ln w="38100" cmpd="dbl" algn="ctr">
            <a:solidFill>
              <a:srgbClr val="AFBF39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33"/>
                </a:solidFill>
                <a:effectLst/>
                <a:uLnTx/>
                <a:uFillTx/>
                <a:latin typeface="Arial" charset="0"/>
                <a:cs typeface="Arial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225099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836712"/>
            <a:ext cx="8291264" cy="528945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На блюдце у Андрюши</a:t>
            </a:r>
          </a:p>
          <a:p>
            <a:pPr marL="0" indent="0">
              <a:buNone/>
            </a:pPr>
            <a:r>
              <a:rPr lang="ru-RU" dirty="0"/>
              <a:t>четыре жёлтых груши</a:t>
            </a:r>
          </a:p>
          <a:p>
            <a:pPr marL="0" indent="0">
              <a:buNone/>
            </a:pPr>
            <a:r>
              <a:rPr lang="ru-RU" dirty="0"/>
              <a:t>Есть ребёнок захотел, </a:t>
            </a:r>
          </a:p>
          <a:p>
            <a:pPr marL="0" indent="0">
              <a:buNone/>
            </a:pPr>
            <a:r>
              <a:rPr lang="ru-RU" dirty="0"/>
              <a:t>и две груши съел</a:t>
            </a:r>
            <a:r>
              <a:rPr lang="ru-RU" dirty="0" smtClean="0"/>
              <a:t>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Сколько осталось груш?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кругленный прямоугольник 4">
            <a:hlinkClick r:id="" action="ppaction://macro?name=NET"/>
          </p:cNvPr>
          <p:cNvSpPr>
            <a:spLocks noChangeArrowheads="1"/>
          </p:cNvSpPr>
          <p:nvPr/>
        </p:nvSpPr>
        <p:spPr bwMode="auto">
          <a:xfrm>
            <a:off x="1691680" y="5013176"/>
            <a:ext cx="935038" cy="9080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folHlink">
                  <a:alpha val="50000"/>
                </a:schemeClr>
              </a:gs>
              <a:gs pos="100000">
                <a:srgbClr val="FFFFCC">
                  <a:alpha val="50999"/>
                </a:srgbClr>
              </a:gs>
            </a:gsLst>
            <a:lin ang="5400000" scaled="1"/>
          </a:gradFill>
          <a:ln w="38100" cmpd="dbl" algn="ctr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dirty="0" smtClean="0">
                <a:solidFill>
                  <a:schemeClr val="tx2"/>
                </a:solidFill>
                <a:cs typeface="Arial" charset="0"/>
              </a:rPr>
              <a:t>4</a:t>
            </a:r>
            <a:endParaRPr lang="ru-RU" altLang="ru-RU" sz="3200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6" name="Скругленный прямоугольник 5">
            <a:hlinkClick r:id="" action="ppaction://macro?name=DA"/>
          </p:cNvPr>
          <p:cNvSpPr>
            <a:spLocks noChangeArrowheads="1"/>
          </p:cNvSpPr>
          <p:nvPr/>
        </p:nvSpPr>
        <p:spPr bwMode="auto">
          <a:xfrm>
            <a:off x="4211960" y="4999682"/>
            <a:ext cx="935038" cy="935037"/>
          </a:xfrm>
          <a:prstGeom prst="roundRect">
            <a:avLst>
              <a:gd name="adj" fmla="val 49718"/>
            </a:avLst>
          </a:prstGeom>
          <a:gradFill rotWithShape="1">
            <a:gsLst>
              <a:gs pos="0">
                <a:schemeClr val="folHlink">
                  <a:alpha val="50000"/>
                </a:schemeClr>
              </a:gs>
              <a:gs pos="100000">
                <a:srgbClr val="FFFFCC">
                  <a:alpha val="50000"/>
                </a:srgbClr>
              </a:gs>
            </a:gsLst>
            <a:lin ang="5400000" scaled="1"/>
          </a:gradFill>
          <a:ln w="38100" cmpd="dbl" algn="ctr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dirty="0">
                <a:solidFill>
                  <a:schemeClr val="tx2"/>
                </a:solidFill>
                <a:cs typeface="Arial" charset="0"/>
              </a:rPr>
              <a:t>2</a:t>
            </a:r>
          </a:p>
        </p:txBody>
      </p:sp>
      <p:sp>
        <p:nvSpPr>
          <p:cNvPr id="7" name="Скругленный прямоугольник 4">
            <a:hlinkClick r:id="" action="ppaction://macro?name=NET"/>
          </p:cNvPr>
          <p:cNvSpPr>
            <a:spLocks noChangeArrowheads="1"/>
          </p:cNvSpPr>
          <p:nvPr/>
        </p:nvSpPr>
        <p:spPr bwMode="auto">
          <a:xfrm>
            <a:off x="6660232" y="5013176"/>
            <a:ext cx="935037" cy="908050"/>
          </a:xfrm>
          <a:prstGeom prst="roundRect">
            <a:avLst>
              <a:gd name="adj" fmla="val 48602"/>
            </a:avLst>
          </a:prstGeom>
          <a:gradFill rotWithShape="1">
            <a:gsLst>
              <a:gs pos="0">
                <a:schemeClr val="folHlink">
                  <a:alpha val="50000"/>
                </a:schemeClr>
              </a:gs>
              <a:gs pos="100000">
                <a:srgbClr val="FFFFCC">
                  <a:alpha val="50999"/>
                </a:srgbClr>
              </a:gs>
            </a:gsLst>
            <a:lin ang="5400000" scaled="1"/>
          </a:gradFill>
          <a:ln w="38100" cmpd="dbl" algn="ctr">
            <a:solidFill>
              <a:schemeClr val="fol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folHlink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3200" dirty="0" smtClean="0">
                <a:solidFill>
                  <a:schemeClr val="tx2"/>
                </a:solidFill>
                <a:cs typeface="Arial" charset="0"/>
              </a:rPr>
              <a:t>6</a:t>
            </a:r>
            <a:endParaRPr lang="ru-RU" altLang="ru-RU" sz="3200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" r="20867"/>
          <a:stretch/>
        </p:blipFill>
        <p:spPr bwMode="auto">
          <a:xfrm>
            <a:off x="4986338" y="1772816"/>
            <a:ext cx="2843212" cy="220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89014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764704"/>
            <a:ext cx="8003232" cy="5361459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Четыре </a:t>
            </a:r>
            <a:r>
              <a:rPr lang="ru-RU" dirty="0"/>
              <a:t>сороки пришли на уроки. </a:t>
            </a:r>
            <a:br>
              <a:rPr lang="ru-RU" dirty="0"/>
            </a:br>
            <a:r>
              <a:rPr lang="ru-RU" dirty="0"/>
              <a:t>Одна из сорок не знала урок. </a:t>
            </a:r>
            <a:br>
              <a:rPr lang="ru-RU" dirty="0"/>
            </a:br>
            <a:r>
              <a:rPr lang="ru-RU" dirty="0"/>
              <a:t>Сколько прилежно </a:t>
            </a:r>
            <a:br>
              <a:rPr lang="ru-RU" dirty="0"/>
            </a:br>
            <a:r>
              <a:rPr lang="ru-RU" dirty="0"/>
              <a:t>Училось сорок?</a:t>
            </a:r>
          </a:p>
        </p:txBody>
      </p:sp>
      <p:sp>
        <p:nvSpPr>
          <p:cNvPr id="4" name="Скругленный прямоугольник 3">
            <a:hlinkClick r:id="" action="ppaction://macro?name=NET"/>
          </p:cNvPr>
          <p:cNvSpPr>
            <a:spLocks noChangeArrowheads="1"/>
          </p:cNvSpPr>
          <p:nvPr/>
        </p:nvSpPr>
        <p:spPr bwMode="auto">
          <a:xfrm>
            <a:off x="6485926" y="5085184"/>
            <a:ext cx="1009650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alpha val="50000"/>
                </a:schemeClr>
              </a:gs>
              <a:gs pos="100000">
                <a:srgbClr val="FFFFCC">
                  <a:alpha val="50000"/>
                </a:srgbClr>
              </a:gs>
            </a:gsLst>
            <a:lin ang="5400000" scaled="1"/>
          </a:gradFill>
          <a:ln w="38100" cmpd="dbl" algn="ctr">
            <a:solidFill>
              <a:schemeClr val="folHlink"/>
            </a:solidFill>
            <a:round/>
            <a:headEnd/>
            <a:tailEnd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tx2"/>
                </a:solidFill>
                <a:cs typeface="Arial" charset="0"/>
              </a:rPr>
              <a:t>4</a:t>
            </a:r>
          </a:p>
        </p:txBody>
      </p:sp>
      <p:sp>
        <p:nvSpPr>
          <p:cNvPr id="5" name="Скругленный прямоугольник 4">
            <a:hlinkClick r:id="" action="ppaction://macro?name=DA"/>
          </p:cNvPr>
          <p:cNvSpPr>
            <a:spLocks noChangeArrowheads="1"/>
          </p:cNvSpPr>
          <p:nvPr/>
        </p:nvSpPr>
        <p:spPr bwMode="auto">
          <a:xfrm>
            <a:off x="1259632" y="5085184"/>
            <a:ext cx="1008063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alpha val="50000"/>
                </a:schemeClr>
              </a:gs>
              <a:gs pos="100000">
                <a:srgbClr val="FFFFCC">
                  <a:alpha val="50000"/>
                </a:srgbClr>
              </a:gs>
            </a:gsLst>
            <a:lin ang="5400000" scaled="1"/>
          </a:gradFill>
          <a:ln w="38100" cmpd="dbl" algn="ctr">
            <a:solidFill>
              <a:schemeClr val="folHlink"/>
            </a:solidFill>
            <a:round/>
            <a:headEnd/>
            <a:tailEnd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tx2"/>
                </a:solidFill>
                <a:cs typeface="Arial" charset="0"/>
              </a:rPr>
              <a:t>3</a:t>
            </a:r>
          </a:p>
        </p:txBody>
      </p:sp>
      <p:sp>
        <p:nvSpPr>
          <p:cNvPr id="6" name="Скругленный прямоугольник 4">
            <a:hlinkClick r:id="" action="ppaction://macro?name=NET"/>
          </p:cNvPr>
          <p:cNvSpPr>
            <a:spLocks noChangeArrowheads="1"/>
          </p:cNvSpPr>
          <p:nvPr/>
        </p:nvSpPr>
        <p:spPr bwMode="auto">
          <a:xfrm>
            <a:off x="3737615" y="5085184"/>
            <a:ext cx="1008063" cy="8636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folHlink">
                  <a:alpha val="50000"/>
                </a:schemeClr>
              </a:gs>
              <a:gs pos="100000">
                <a:srgbClr val="FFFFCC">
                  <a:alpha val="50000"/>
                </a:srgbClr>
              </a:gs>
            </a:gsLst>
            <a:lin ang="5400000" scaled="1"/>
          </a:gradFill>
          <a:ln w="38100" cmpd="dbl" algn="ctr">
            <a:solidFill>
              <a:schemeClr val="folHlink"/>
            </a:solidFill>
            <a:round/>
            <a:headEnd/>
            <a:tailEnd/>
          </a:ln>
        </p:spPr>
        <p:txBody>
          <a:bodyPr anchor="ctr"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tx2"/>
                </a:solidFill>
                <a:cs typeface="Arial" charset="0"/>
              </a:rPr>
              <a:t>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950" y="1844824"/>
            <a:ext cx="4139952" cy="2751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54777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749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к занятию\PicsDesktop.net_19.jpg"/>
          <p:cNvPicPr>
            <a:picLocks noChangeAspect="1" noChangeArrowheads="1"/>
          </p:cNvPicPr>
          <p:nvPr/>
        </p:nvPicPr>
        <p:blipFill>
          <a:blip r:embed="rId2" cstate="print"/>
          <a:srcRect b="2605"/>
          <a:stretch>
            <a:fillRect/>
          </a:stretch>
        </p:blipFill>
        <p:spPr bwMode="auto">
          <a:xfrm>
            <a:off x="0" y="-384659"/>
            <a:ext cx="9388531" cy="724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35697" y="4733275"/>
            <a:ext cx="61206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Остров </a:t>
            </a:r>
            <a:r>
              <a:rPr lang="ru-RU" sz="44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Числовой</a:t>
            </a:r>
            <a:endParaRPr lang="ru-RU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4" descr="C:\Users\1\Desktop\к занятию\f34f79cb2401db9ed38c32a2c58d087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241" t="3621" r="2244" b="13106"/>
          <a:stretch>
            <a:fillRect/>
          </a:stretch>
        </p:blipFill>
        <p:spPr bwMode="auto">
          <a:xfrm>
            <a:off x="2963150" y="1196752"/>
            <a:ext cx="3462229" cy="31852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83848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833573"/>
            <a:ext cx="7056785" cy="5292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3954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64"/>
          <a:stretch/>
        </p:blipFill>
        <p:spPr bwMode="auto">
          <a:xfrm>
            <a:off x="3527470" y="3284983"/>
            <a:ext cx="2186299" cy="336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71152"/>
            <a:ext cx="2304256" cy="3492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993484"/>
            <a:ext cx="2170705" cy="3361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4822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слайды\3676363cc5438020f7a06cdae3ae403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693" y="-20892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3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749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к занятию\PicsDesktop.net_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605"/>
          <a:stretch>
            <a:fillRect/>
          </a:stretch>
        </p:blipFill>
        <p:spPr bwMode="auto">
          <a:xfrm>
            <a:off x="-147043" y="0"/>
            <a:ext cx="93885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3176"/>
            <a:ext cx="8229600" cy="1152128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Остров Право - лево</a:t>
            </a:r>
            <a:endParaRPr lang="ru-RU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C:\Users\1\Desktop\к занятию\0002-002-Kvadrat.jpg"/>
          <p:cNvPicPr>
            <a:picLocks noChangeAspect="1" noChangeArrowheads="1"/>
          </p:cNvPicPr>
          <p:nvPr/>
        </p:nvPicPr>
        <p:blipFill>
          <a:blip r:embed="rId3" cstate="print"/>
          <a:srcRect l="22789" t="3376" r="24037" b="29101"/>
          <a:stretch>
            <a:fillRect/>
          </a:stretch>
        </p:blipFill>
        <p:spPr bwMode="auto">
          <a:xfrm>
            <a:off x="2699792" y="1268760"/>
            <a:ext cx="3402378" cy="32403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80837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42452" y="13932"/>
            <a:ext cx="4541692" cy="6475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02266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17495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1\Desktop\к занятию\PicsDesktop.net_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2605"/>
          <a:stretch>
            <a:fillRect/>
          </a:stretch>
        </p:blipFill>
        <p:spPr bwMode="auto">
          <a:xfrm>
            <a:off x="-64116" y="-600020"/>
            <a:ext cx="10209996" cy="7458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57192"/>
            <a:ext cx="9227368" cy="1224136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Остров </a:t>
            </a:r>
            <a:br>
              <a:rPr lang="ru-RU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Геометрических фигур</a:t>
            </a:r>
            <a:endParaRPr lang="ru-RU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7" descr="C:\Users\1\Desktop\к занятию\0003-003-Prjamougolnik.jpg"/>
          <p:cNvPicPr>
            <a:picLocks noChangeAspect="1" noChangeArrowheads="1"/>
          </p:cNvPicPr>
          <p:nvPr/>
        </p:nvPicPr>
        <p:blipFill>
          <a:blip r:embed="rId3" cstate="print"/>
          <a:srcRect l="12701" t="12701" r="14267" b="28026"/>
          <a:stretch>
            <a:fillRect/>
          </a:stretch>
        </p:blipFill>
        <p:spPr bwMode="auto">
          <a:xfrm>
            <a:off x="2411760" y="1324769"/>
            <a:ext cx="5441747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4058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4" descr="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 descr="1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0"/>
            <a:ext cx="3743325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5" name="Picture 4" descr="1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5" descr="53691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48825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9" descr="Анимация птицы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79613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1" descr="Скачать бесплатно птицы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188" y="5734050"/>
            <a:ext cx="6572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2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84988"/>
          </a:xfrm>
        </p:spPr>
      </p:pic>
      <p:pic>
        <p:nvPicPr>
          <p:cNvPr id="25603" name="Picture 4" descr="41883624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4581525"/>
            <a:ext cx="71913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350"/>
            <a:ext cx="9144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6" descr="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938" y="1484313"/>
            <a:ext cx="4124325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66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0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2700"/>
            <a:ext cx="9144000" cy="686752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Рисунок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Rectangle 5"/>
          <p:cNvSpPr>
            <a:spLocks noChangeArrowheads="1"/>
          </p:cNvSpPr>
          <p:nvPr/>
        </p:nvSpPr>
        <p:spPr bwMode="auto">
          <a:xfrm>
            <a:off x="1835150" y="2727325"/>
            <a:ext cx="53197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Спасибо!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т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531813" y="14288"/>
            <a:ext cx="8229600" cy="1143000"/>
          </a:xfrm>
        </p:spPr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Письмо</a:t>
            </a:r>
          </a:p>
        </p:txBody>
      </p:sp>
      <p:sp>
        <p:nvSpPr>
          <p:cNvPr id="21506" name="Rectangle 3"/>
          <p:cNvSpPr>
            <a:spLocks noGrp="1"/>
          </p:cNvSpPr>
          <p:nvPr>
            <p:ph idx="1"/>
          </p:nvPr>
        </p:nvSpPr>
        <p:spPr>
          <a:xfrm>
            <a:off x="611188" y="1341438"/>
            <a:ext cx="8229600" cy="4248150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ru-RU" sz="2400" dirty="0" smtClean="0">
                <a:latin typeface="Arial" charset="0"/>
              </a:rPr>
              <a:t>Здравствуйте  дорогие ребята! </a:t>
            </a:r>
          </a:p>
          <a:p>
            <a:pPr marL="0" indent="0" eaLnBrk="1" hangingPunct="1">
              <a:buNone/>
              <a:defRPr/>
            </a:pPr>
            <a:r>
              <a:rPr lang="ru-RU" sz="2400" dirty="0" smtClean="0">
                <a:latin typeface="Arial" charset="0"/>
              </a:rPr>
              <a:t>Пишет вам Царица математики. Мне очень нужна ваша помощь. Злой волшебник заколдовал мой замок. Одолеть его я смогу только с вашей помощью.  Помогите выполнить математические задания правильно. И тогда над моим замком снова засияет ласковое солнце, зацветут цветы, защебечут птицы и вернуться в лес звери. Вы сообразительные, умные, внимательные и добрые дети. Помогите мне, пожалуйста.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400" dirty="0">
                <a:latin typeface="Arial" charset="0"/>
              </a:rPr>
              <a:t>	</a:t>
            </a:r>
            <a:r>
              <a:rPr lang="ru-RU" sz="2400" dirty="0" smtClean="0">
                <a:latin typeface="Arial" charset="0"/>
              </a:rPr>
              <a:t>			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sz="2400" dirty="0">
                <a:latin typeface="Arial" charset="0"/>
              </a:rPr>
              <a:t>	</a:t>
            </a:r>
            <a:r>
              <a:rPr lang="ru-RU" sz="2400" dirty="0" smtClean="0">
                <a:latin typeface="Arial" charset="0"/>
              </a:rPr>
              <a:t>		Царица математики.</a:t>
            </a:r>
          </a:p>
        </p:txBody>
      </p:sp>
      <p:pic>
        <p:nvPicPr>
          <p:cNvPr id="21507" name="Picture 5" descr="г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7763" y="549275"/>
            <a:ext cx="183515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 algn="ctr">
              <a:buNone/>
            </a:pPr>
            <a:endParaRPr lang="ru-RU" sz="9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sz="9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Разминка</a:t>
            </a:r>
            <a:endParaRPr lang="ru-RU" sz="9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31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30827" y="4732402"/>
            <a:ext cx="77700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328498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3300"/>
                </a:solidFill>
              </a:rPr>
              <a:t>1</a:t>
            </a:r>
            <a:endParaRPr lang="ru-RU" sz="9600" b="1" dirty="0">
              <a:solidFill>
                <a:srgbClr val="0033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1124744"/>
            <a:ext cx="869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</a:t>
            </a:r>
            <a:endParaRPr lang="ru-RU" sz="9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27984" y="184482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2F93D1"/>
                </a:solidFill>
              </a:rPr>
              <a:t>3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59632" y="220486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FFFF00"/>
                </a:solidFill>
              </a:rPr>
              <a:t>4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60032" y="321297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00000"/>
                </a:solidFill>
              </a:rPr>
              <a:t>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112474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1F497D">
                    <a:lumMod val="50000"/>
                  </a:srgbClr>
                </a:solidFill>
              </a:rPr>
              <a:t>7</a:t>
            </a:r>
            <a:endParaRPr lang="ru-RU" sz="9600" b="1" dirty="0" smtClean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95936" y="404664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B050"/>
                </a:solidFill>
              </a:rPr>
              <a:t>8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28184" y="2924944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064A2">
                    <a:lumMod val="75000"/>
                  </a:srgbClr>
                </a:solidFill>
              </a:rPr>
              <a:t>10</a:t>
            </a:r>
            <a:endParaRPr lang="ru-RU" sz="96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08575" y="645508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B8BF5"/>
                </a:solidFill>
              </a:rPr>
              <a:t>6</a:t>
            </a:r>
            <a:endParaRPr lang="ru-RU" sz="9600" b="1" dirty="0">
              <a:solidFill>
                <a:srgbClr val="8B8BF5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987824" y="1268760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C0066"/>
                </a:solidFill>
              </a:rPr>
              <a:t>9</a:t>
            </a:r>
            <a:endParaRPr lang="ru-RU" sz="9600" b="1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22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3 0.10625 L -0.28385 0.2532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201 0.08612 C -0.24375 0.28426 -0.44549 0.48241 -0.52326 0.56112 C -0.60104 0.63982 -0.50747 0.55973 -0.5092 0.55903 C -0.51094 0.55834 -0.53524 0.55672 -0.5342 0.55695 C -0.53316 0.55718 -0.51806 0.55903 -0.50295 0.56112 " pathEditMode="fixed" rAng="0" ptsTypes="aaaaA">
                                      <p:cBhvr>
                                        <p:cTn id="10" dur="2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27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3.33333E-6 L -0.29167 0.463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23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25 0.12708 L 0.1415 0.4106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38 0.13773 L -0.17343 0.2636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0" y="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049 0.20741 L 0.25156 0.6379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58 0.1375 L -0.22847 0.568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2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2 0.14815 L 0.20087 0.67315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2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01 0.10741 L 0.40695 0.52731 " pathEditMode="relative" ptsTypes="AA">
                                      <p:cBhvr>
                                        <p:cTn id="38" dur="20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56 0.1588 L 0.14358 0.3057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00" y="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3" grpId="0"/>
      <p:bldP spid="34" grpId="0"/>
      <p:bldP spid="36" grpId="0"/>
      <p:bldP spid="38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730827" y="4732402"/>
            <a:ext cx="777004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0"/>
          </a:effectLst>
        </p:spPr>
        <p:txBody>
          <a:bodyPr wrap="square">
            <a:spAutoFit/>
          </a:bodyPr>
          <a:lstStyle/>
          <a:p>
            <a:pPr>
              <a:defRPr/>
            </a:pP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1412776"/>
            <a:ext cx="864096" cy="156966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9600" b="1" dirty="0">
                <a:solidFill>
                  <a:srgbClr val="CC0066"/>
                </a:solidFill>
              </a:rPr>
              <a:t>9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328498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3300"/>
                </a:solidFill>
              </a:rPr>
              <a:t>1</a:t>
            </a:r>
            <a:endParaRPr lang="ru-RU" sz="9600" b="1" dirty="0">
              <a:solidFill>
                <a:srgbClr val="0033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6096" y="1124744"/>
            <a:ext cx="86914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</a:t>
            </a:r>
            <a:endParaRPr lang="ru-RU" sz="96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427984" y="184482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2F93D1"/>
                </a:solidFill>
              </a:rPr>
              <a:t>3</a:t>
            </a:r>
            <a:endParaRPr lang="ru-RU" sz="9600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259632" y="220486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FFFF00"/>
                </a:solidFill>
              </a:rPr>
              <a:t>4</a:t>
            </a:r>
            <a:endParaRPr lang="ru-RU" sz="9600" b="1" dirty="0">
              <a:solidFill>
                <a:srgbClr val="FFFF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60032" y="3212976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C00000"/>
                </a:solidFill>
              </a:rPr>
              <a:t>5</a:t>
            </a:r>
            <a:endParaRPr lang="ru-RU" sz="9600" b="1" dirty="0">
              <a:solidFill>
                <a:srgbClr val="C0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164288" y="1124744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9600" b="1" dirty="0" smtClean="0">
                <a:solidFill>
                  <a:srgbClr val="1F497D">
                    <a:lumMod val="50000"/>
                  </a:srgbClr>
                </a:solidFill>
              </a:rPr>
              <a:t>7</a:t>
            </a:r>
            <a:endParaRPr lang="ru-RU" sz="9600" b="1" dirty="0" smtClean="0">
              <a:solidFill>
                <a:srgbClr val="C0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995936" y="404664"/>
            <a:ext cx="10801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00B050"/>
                </a:solidFill>
              </a:rPr>
              <a:t>8</a:t>
            </a:r>
            <a:endParaRPr lang="ru-RU" sz="9600" b="1" dirty="0">
              <a:solidFill>
                <a:srgbClr val="00B05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228184" y="2924944"/>
            <a:ext cx="1553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064A2">
                    <a:lumMod val="75000"/>
                  </a:srgbClr>
                </a:solidFill>
              </a:rPr>
              <a:t>10</a:t>
            </a:r>
            <a:endParaRPr lang="ru-RU" sz="9600" b="1" dirty="0">
              <a:solidFill>
                <a:srgbClr val="8064A2">
                  <a:lumMod val="75000"/>
                </a:srgb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908575" y="645508"/>
            <a:ext cx="86914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9600" b="1" dirty="0" smtClean="0">
                <a:solidFill>
                  <a:srgbClr val="8B8BF5"/>
                </a:solidFill>
              </a:rPr>
              <a:t>6</a:t>
            </a:r>
            <a:endParaRPr lang="ru-RU" sz="9600" b="1" dirty="0">
              <a:solidFill>
                <a:srgbClr val="8B8B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225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91 0.08519 L -0.69114 0.284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00" y="1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2 0.11667 L -0.18108 0.505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00" y="1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 0.0956 L -0.20868 0.6520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00" y="2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2.22222E-6 L -0.45694 0.5469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88 0.12338 L 0.21233 0.616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2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396 0.13773 L -0.02378 0.2425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05 0.13773 L 0.45643 0.38958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69" y="1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05 0.11667 L 0.19653 0.4421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5" y="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25 0.0956 L 0.17292 0.53658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83" y="22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48 0.07477 L 0.55105 0.22199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28" y="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0" grpId="0"/>
      <p:bldP spid="31" grpId="0"/>
      <p:bldP spid="33" grpId="0"/>
      <p:bldP spid="34" grpId="0"/>
      <p:bldP spid="36" grpId="0"/>
      <p:bldP spid="38" grpId="0"/>
      <p:bldP spid="39" grpId="0"/>
      <p:bldP spid="43" grpId="0"/>
      <p:bldP spid="44" grpId="0"/>
    </p:bldLst>
  </p:timing>
</p:sld>
</file>

<file path=ppt/theme/theme1.xml><?xml version="1.0" encoding="utf-8"?>
<a:theme xmlns:a="http://schemas.openxmlformats.org/drawingml/2006/main" name="Фокина Л. П. Цветы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Цветы</Template>
  <TotalTime>955</TotalTime>
  <Words>248</Words>
  <Application>Microsoft Office PowerPoint</Application>
  <PresentationFormat>Экран (4:3)</PresentationFormat>
  <Paragraphs>133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Фокина Л. П. Цветы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Письмо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Остров Право - лево</vt:lpstr>
      <vt:lpstr>Презентация PowerPoint</vt:lpstr>
      <vt:lpstr>Презентация PowerPoint</vt:lpstr>
      <vt:lpstr>Остров  Геометрических фигур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Denis</dc:creator>
  <cp:lastModifiedBy>Детский садик</cp:lastModifiedBy>
  <cp:revision>113</cp:revision>
  <dcterms:created xsi:type="dcterms:W3CDTF">2013-11-25T18:11:12Z</dcterms:created>
  <dcterms:modified xsi:type="dcterms:W3CDTF">2015-03-16T12:19:17Z</dcterms:modified>
</cp:coreProperties>
</file>