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62" r:id="rId5"/>
    <p:sldId id="265" r:id="rId6"/>
    <p:sldId id="264" r:id="rId7"/>
    <p:sldId id="266" r:id="rId8"/>
    <p:sldId id="271" r:id="rId9"/>
    <p:sldId id="267" r:id="rId10"/>
    <p:sldId id="268" r:id="rId11"/>
    <p:sldId id="270" r:id="rId12"/>
    <p:sldId id="275" r:id="rId13"/>
    <p:sldId id="274" r:id="rId14"/>
    <p:sldId id="269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0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6C14A-A8B3-4328-855E-34D7DA5516BD}" type="doc">
      <dgm:prSet loTypeId="urn:microsoft.com/office/officeart/2005/8/layout/radial5" loCatId="cycle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8FB3297-A9F1-4D54-8DDD-F3155E8B39B7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 Black" pitchFamily="34" charset="0"/>
            </a:rPr>
            <a:t>Типы табличных моделей</a:t>
          </a:r>
          <a:endParaRPr lang="ru-RU" dirty="0">
            <a:solidFill>
              <a:srgbClr val="002060"/>
            </a:solidFill>
            <a:latin typeface="Arial Black" pitchFamily="34" charset="0"/>
          </a:endParaRPr>
        </a:p>
      </dgm:t>
    </dgm:pt>
    <dgm:pt modelId="{462040A2-E8DE-4E4D-BF35-97A7B644C025}" type="parTrans" cxnId="{6DE279CA-F00B-4A14-A70E-27AD4945CB06}">
      <dgm:prSet/>
      <dgm:spPr/>
      <dgm:t>
        <a:bodyPr/>
        <a:lstStyle/>
        <a:p>
          <a:endParaRPr lang="ru-RU"/>
        </a:p>
      </dgm:t>
    </dgm:pt>
    <dgm:pt modelId="{F9838C94-AB16-4F90-BDF8-7E441E98D8B0}" type="sibTrans" cxnId="{6DE279CA-F00B-4A14-A70E-27AD4945CB06}">
      <dgm:prSet/>
      <dgm:spPr/>
      <dgm:t>
        <a:bodyPr/>
        <a:lstStyle/>
        <a:p>
          <a:endParaRPr lang="ru-RU"/>
        </a:p>
      </dgm:t>
    </dgm:pt>
    <dgm:pt modelId="{60236E7C-4CF8-4A74-8E1F-92418DB60442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Arial Black" pitchFamily="34" charset="0"/>
            </a:rPr>
            <a:t>«Объект-объект»</a:t>
          </a:r>
          <a:endParaRPr lang="ru-RU" sz="1800" dirty="0">
            <a:solidFill>
              <a:srgbClr val="002060"/>
            </a:solidFill>
            <a:latin typeface="Arial Black" pitchFamily="34" charset="0"/>
          </a:endParaRPr>
        </a:p>
      </dgm:t>
    </dgm:pt>
    <dgm:pt modelId="{C8A1ECC9-A666-4314-A6A1-6C268E74C22C}" type="parTrans" cxnId="{BED15E18-7197-4090-8AE0-508237CA43F0}">
      <dgm:prSet/>
      <dgm:spPr/>
      <dgm:t>
        <a:bodyPr/>
        <a:lstStyle/>
        <a:p>
          <a:endParaRPr lang="ru-RU"/>
        </a:p>
      </dgm:t>
    </dgm:pt>
    <dgm:pt modelId="{D237CAC8-FE7D-4863-9A9D-BE015B30DF30}" type="sibTrans" cxnId="{BED15E18-7197-4090-8AE0-508237CA43F0}">
      <dgm:prSet/>
      <dgm:spPr/>
      <dgm:t>
        <a:bodyPr/>
        <a:lstStyle/>
        <a:p>
          <a:endParaRPr lang="ru-RU"/>
        </a:p>
      </dgm:t>
    </dgm:pt>
    <dgm:pt modelId="{C84AAC18-AAA7-4F4E-9E7E-D51FF6A210EC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Arial Black" pitchFamily="34" charset="0"/>
            </a:rPr>
            <a:t>«Объект-свойство»</a:t>
          </a:r>
          <a:endParaRPr lang="ru-RU" sz="1800" dirty="0">
            <a:solidFill>
              <a:srgbClr val="002060"/>
            </a:solidFill>
            <a:latin typeface="Arial Black" pitchFamily="34" charset="0"/>
          </a:endParaRPr>
        </a:p>
      </dgm:t>
    </dgm:pt>
    <dgm:pt modelId="{68DD6DBD-1ABC-41DC-9893-C8D38379859F}" type="parTrans" cxnId="{48D45FD6-9A6C-4686-89AD-C5775C784A89}">
      <dgm:prSet/>
      <dgm:spPr/>
      <dgm:t>
        <a:bodyPr/>
        <a:lstStyle/>
        <a:p>
          <a:endParaRPr lang="ru-RU"/>
        </a:p>
      </dgm:t>
    </dgm:pt>
    <dgm:pt modelId="{0779DDC6-08B4-4871-8D54-9DAD9974559D}" type="sibTrans" cxnId="{48D45FD6-9A6C-4686-89AD-C5775C784A89}">
      <dgm:prSet/>
      <dgm:spPr/>
      <dgm:t>
        <a:bodyPr/>
        <a:lstStyle/>
        <a:p>
          <a:endParaRPr lang="ru-RU"/>
        </a:p>
      </dgm:t>
    </dgm:pt>
    <dgm:pt modelId="{59DE69FA-F657-4FE2-AB04-97AEE3B73A7C}" type="pres">
      <dgm:prSet presAssocID="{75E6C14A-A8B3-4328-855E-34D7DA5516B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40F0E1-78C9-4BE8-A645-5201F6203E76}" type="pres">
      <dgm:prSet presAssocID="{E8FB3297-A9F1-4D54-8DDD-F3155E8B39B7}" presName="centerShape" presStyleLbl="node0" presStyleIdx="0" presStyleCnt="1" custScaleX="366430" custScaleY="172896" custLinFactNeighborX="2061" custLinFactNeighborY="-36931"/>
      <dgm:spPr/>
      <dgm:t>
        <a:bodyPr/>
        <a:lstStyle/>
        <a:p>
          <a:endParaRPr lang="ru-RU"/>
        </a:p>
      </dgm:t>
    </dgm:pt>
    <dgm:pt modelId="{0F3BB3F6-F7F8-4424-8A47-ADAE1B878431}" type="pres">
      <dgm:prSet presAssocID="{C8A1ECC9-A666-4314-A6A1-6C268E74C22C}" presName="parTrans" presStyleLbl="sibTrans2D1" presStyleIdx="0" presStyleCnt="2"/>
      <dgm:spPr/>
      <dgm:t>
        <a:bodyPr/>
        <a:lstStyle/>
        <a:p>
          <a:endParaRPr lang="ru-RU"/>
        </a:p>
      </dgm:t>
    </dgm:pt>
    <dgm:pt modelId="{E252B194-D930-4949-B6C4-CFFBDC0608A0}" type="pres">
      <dgm:prSet presAssocID="{C8A1ECC9-A666-4314-A6A1-6C268E74C22C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C72A08FF-74F6-4BE2-89FB-C82DBAE63FAF}" type="pres">
      <dgm:prSet presAssocID="{60236E7C-4CF8-4A74-8E1F-92418DB60442}" presName="node" presStyleLbl="node1" presStyleIdx="0" presStyleCnt="2" custScaleX="247384" custScaleY="122519" custRadScaleRad="135261" custRadScaleInc="1339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70A0AD-01B3-4F76-B5F4-6620AA10AB72}" type="pres">
      <dgm:prSet presAssocID="{68DD6DBD-1ABC-41DC-9893-C8D38379859F}" presName="parTrans" presStyleLbl="sibTrans2D1" presStyleIdx="1" presStyleCnt="2"/>
      <dgm:spPr/>
      <dgm:t>
        <a:bodyPr/>
        <a:lstStyle/>
        <a:p>
          <a:endParaRPr lang="ru-RU"/>
        </a:p>
      </dgm:t>
    </dgm:pt>
    <dgm:pt modelId="{EC4777E0-A210-42D3-8B50-326643A02256}" type="pres">
      <dgm:prSet presAssocID="{68DD6DBD-1ABC-41DC-9893-C8D38379859F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DA16C788-2D35-499B-9150-88B2480DBF75}" type="pres">
      <dgm:prSet presAssocID="{C84AAC18-AAA7-4F4E-9E7E-D51FF6A210EC}" presName="node" presStyleLbl="node1" presStyleIdx="1" presStyleCnt="2" custScaleX="238759" custScaleY="133995" custRadScaleRad="131293" custRadScaleInc="66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E279CA-F00B-4A14-A70E-27AD4945CB06}" srcId="{75E6C14A-A8B3-4328-855E-34D7DA5516BD}" destId="{E8FB3297-A9F1-4D54-8DDD-F3155E8B39B7}" srcOrd="0" destOrd="0" parTransId="{462040A2-E8DE-4E4D-BF35-97A7B644C025}" sibTransId="{F9838C94-AB16-4F90-BDF8-7E441E98D8B0}"/>
    <dgm:cxn modelId="{FC054E83-3F99-431B-A33B-067585125298}" type="presOf" srcId="{68DD6DBD-1ABC-41DC-9893-C8D38379859F}" destId="{EC4777E0-A210-42D3-8B50-326643A02256}" srcOrd="1" destOrd="0" presId="urn:microsoft.com/office/officeart/2005/8/layout/radial5"/>
    <dgm:cxn modelId="{BB1A0C02-894C-447D-98D4-7FB6A52CA5EF}" type="presOf" srcId="{C84AAC18-AAA7-4F4E-9E7E-D51FF6A210EC}" destId="{DA16C788-2D35-499B-9150-88B2480DBF75}" srcOrd="0" destOrd="0" presId="urn:microsoft.com/office/officeart/2005/8/layout/radial5"/>
    <dgm:cxn modelId="{64541D91-3D16-41A1-85DA-36033FB05D04}" type="presOf" srcId="{E8FB3297-A9F1-4D54-8DDD-F3155E8B39B7}" destId="{C640F0E1-78C9-4BE8-A645-5201F6203E76}" srcOrd="0" destOrd="0" presId="urn:microsoft.com/office/officeart/2005/8/layout/radial5"/>
    <dgm:cxn modelId="{A2A13CEF-78BD-4CCA-AB08-F33756EF48FC}" type="presOf" srcId="{60236E7C-4CF8-4A74-8E1F-92418DB60442}" destId="{C72A08FF-74F6-4BE2-89FB-C82DBAE63FAF}" srcOrd="0" destOrd="0" presId="urn:microsoft.com/office/officeart/2005/8/layout/radial5"/>
    <dgm:cxn modelId="{0BEBDD44-BDFF-474A-A388-35FFD786DD86}" type="presOf" srcId="{C8A1ECC9-A666-4314-A6A1-6C268E74C22C}" destId="{0F3BB3F6-F7F8-4424-8A47-ADAE1B878431}" srcOrd="0" destOrd="0" presId="urn:microsoft.com/office/officeart/2005/8/layout/radial5"/>
    <dgm:cxn modelId="{48D45FD6-9A6C-4686-89AD-C5775C784A89}" srcId="{E8FB3297-A9F1-4D54-8DDD-F3155E8B39B7}" destId="{C84AAC18-AAA7-4F4E-9E7E-D51FF6A210EC}" srcOrd="1" destOrd="0" parTransId="{68DD6DBD-1ABC-41DC-9893-C8D38379859F}" sibTransId="{0779DDC6-08B4-4871-8D54-9DAD9974559D}"/>
    <dgm:cxn modelId="{72614440-A814-4F27-8E2E-6544BED2F32D}" type="presOf" srcId="{C8A1ECC9-A666-4314-A6A1-6C268E74C22C}" destId="{E252B194-D930-4949-B6C4-CFFBDC0608A0}" srcOrd="1" destOrd="0" presId="urn:microsoft.com/office/officeart/2005/8/layout/radial5"/>
    <dgm:cxn modelId="{4C34CD53-E253-426A-8003-DA2015559997}" type="presOf" srcId="{68DD6DBD-1ABC-41DC-9893-C8D38379859F}" destId="{7970A0AD-01B3-4F76-B5F4-6620AA10AB72}" srcOrd="0" destOrd="0" presId="urn:microsoft.com/office/officeart/2005/8/layout/radial5"/>
    <dgm:cxn modelId="{95DBE2D1-A416-46D7-8D4B-8B4ED9D992C4}" type="presOf" srcId="{75E6C14A-A8B3-4328-855E-34D7DA5516BD}" destId="{59DE69FA-F657-4FE2-AB04-97AEE3B73A7C}" srcOrd="0" destOrd="0" presId="urn:microsoft.com/office/officeart/2005/8/layout/radial5"/>
    <dgm:cxn modelId="{BED15E18-7197-4090-8AE0-508237CA43F0}" srcId="{E8FB3297-A9F1-4D54-8DDD-F3155E8B39B7}" destId="{60236E7C-4CF8-4A74-8E1F-92418DB60442}" srcOrd="0" destOrd="0" parTransId="{C8A1ECC9-A666-4314-A6A1-6C268E74C22C}" sibTransId="{D237CAC8-FE7D-4863-9A9D-BE015B30DF30}"/>
    <dgm:cxn modelId="{97719ED3-2279-4812-B42A-74206FB6DA19}" type="presParOf" srcId="{59DE69FA-F657-4FE2-AB04-97AEE3B73A7C}" destId="{C640F0E1-78C9-4BE8-A645-5201F6203E76}" srcOrd="0" destOrd="0" presId="urn:microsoft.com/office/officeart/2005/8/layout/radial5"/>
    <dgm:cxn modelId="{4EF09E6D-17B9-401D-B105-852BBE2A457D}" type="presParOf" srcId="{59DE69FA-F657-4FE2-AB04-97AEE3B73A7C}" destId="{0F3BB3F6-F7F8-4424-8A47-ADAE1B878431}" srcOrd="1" destOrd="0" presId="urn:microsoft.com/office/officeart/2005/8/layout/radial5"/>
    <dgm:cxn modelId="{B0FAB4E3-A571-44CB-8B22-B50FABCB15E0}" type="presParOf" srcId="{0F3BB3F6-F7F8-4424-8A47-ADAE1B878431}" destId="{E252B194-D930-4949-B6C4-CFFBDC0608A0}" srcOrd="0" destOrd="0" presId="urn:microsoft.com/office/officeart/2005/8/layout/radial5"/>
    <dgm:cxn modelId="{535237F8-1271-446F-B54A-9B8AC69747BE}" type="presParOf" srcId="{59DE69FA-F657-4FE2-AB04-97AEE3B73A7C}" destId="{C72A08FF-74F6-4BE2-89FB-C82DBAE63FAF}" srcOrd="2" destOrd="0" presId="urn:microsoft.com/office/officeart/2005/8/layout/radial5"/>
    <dgm:cxn modelId="{D587CFFB-6314-4C9E-A9C4-B9F250E099F4}" type="presParOf" srcId="{59DE69FA-F657-4FE2-AB04-97AEE3B73A7C}" destId="{7970A0AD-01B3-4F76-B5F4-6620AA10AB72}" srcOrd="3" destOrd="0" presId="urn:microsoft.com/office/officeart/2005/8/layout/radial5"/>
    <dgm:cxn modelId="{C96A762E-7A89-4221-A178-95EA424A01CD}" type="presParOf" srcId="{7970A0AD-01B3-4F76-B5F4-6620AA10AB72}" destId="{EC4777E0-A210-42D3-8B50-326643A02256}" srcOrd="0" destOrd="0" presId="urn:microsoft.com/office/officeart/2005/8/layout/radial5"/>
    <dgm:cxn modelId="{AA69FEA8-F095-4F27-89BB-7A18B8605D5E}" type="presParOf" srcId="{59DE69FA-F657-4FE2-AB04-97AEE3B73A7C}" destId="{DA16C788-2D35-499B-9150-88B2480DBF75}" srcOrd="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40F0E1-78C9-4BE8-A645-5201F6203E76}">
      <dsp:nvSpPr>
        <dsp:cNvPr id="0" name=""/>
        <dsp:cNvSpPr/>
      </dsp:nvSpPr>
      <dsp:spPr>
        <a:xfrm>
          <a:off x="1292205" y="0"/>
          <a:ext cx="2980826" cy="14064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2060"/>
              </a:solidFill>
              <a:latin typeface="Arial Black" pitchFamily="34" charset="0"/>
            </a:rPr>
            <a:t>Типы табличных моделей</a:t>
          </a:r>
          <a:endParaRPr lang="ru-RU" sz="1700" kern="1200" dirty="0">
            <a:solidFill>
              <a:srgbClr val="002060"/>
            </a:solidFill>
            <a:latin typeface="Arial Black" pitchFamily="34" charset="0"/>
          </a:endParaRPr>
        </a:p>
      </dsp:txBody>
      <dsp:txXfrm>
        <a:off x="1728737" y="205973"/>
        <a:ext cx="2107762" cy="994524"/>
      </dsp:txXfrm>
    </dsp:sp>
    <dsp:sp modelId="{0F3BB3F6-F7F8-4424-8A47-ADAE1B878431}">
      <dsp:nvSpPr>
        <dsp:cNvPr id="0" name=""/>
        <dsp:cNvSpPr/>
      </dsp:nvSpPr>
      <dsp:spPr>
        <a:xfrm rot="3085540">
          <a:off x="3330705" y="1457807"/>
          <a:ext cx="328044" cy="2765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346324" y="1480688"/>
        <a:ext cx="245069" cy="165950"/>
      </dsp:txXfrm>
    </dsp:sp>
    <dsp:sp modelId="{C72A08FF-74F6-4BE2-89FB-C82DBAE63FAF}">
      <dsp:nvSpPr>
        <dsp:cNvPr id="0" name=""/>
        <dsp:cNvSpPr/>
      </dsp:nvSpPr>
      <dsp:spPr>
        <a:xfrm>
          <a:off x="3056932" y="1810459"/>
          <a:ext cx="2012413" cy="9966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 Black" pitchFamily="34" charset="0"/>
            </a:rPr>
            <a:t>«Объект-объект»</a:t>
          </a:r>
          <a:endParaRPr lang="ru-RU" sz="1800" kern="1200" dirty="0">
            <a:solidFill>
              <a:srgbClr val="002060"/>
            </a:solidFill>
            <a:latin typeface="Arial Black" pitchFamily="34" charset="0"/>
          </a:endParaRPr>
        </a:p>
      </dsp:txBody>
      <dsp:txXfrm>
        <a:off x="3351643" y="1956417"/>
        <a:ext cx="1422991" cy="704748"/>
      </dsp:txXfrm>
    </dsp:sp>
    <dsp:sp modelId="{7970A0AD-01B3-4F76-B5F4-6620AA10AB72}">
      <dsp:nvSpPr>
        <dsp:cNvPr id="0" name=""/>
        <dsp:cNvSpPr/>
      </dsp:nvSpPr>
      <dsp:spPr>
        <a:xfrm rot="7821444">
          <a:off x="1900091" y="1426913"/>
          <a:ext cx="300075" cy="2765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1968444" y="1450615"/>
        <a:ext cx="217100" cy="165950"/>
      </dsp:txXfrm>
    </dsp:sp>
    <dsp:sp modelId="{DA16C788-2D35-499B-9150-88B2480DBF75}">
      <dsp:nvSpPr>
        <dsp:cNvPr id="0" name=""/>
        <dsp:cNvSpPr/>
      </dsp:nvSpPr>
      <dsp:spPr>
        <a:xfrm>
          <a:off x="472153" y="1734317"/>
          <a:ext cx="1942251" cy="109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 Black" pitchFamily="34" charset="0"/>
            </a:rPr>
            <a:t>«Объект-свойство»</a:t>
          </a:r>
          <a:endParaRPr lang="ru-RU" sz="1800" kern="1200" dirty="0">
            <a:solidFill>
              <a:srgbClr val="002060"/>
            </a:solidFill>
            <a:latin typeface="Arial Black" pitchFamily="34" charset="0"/>
          </a:endParaRPr>
        </a:p>
      </dsp:txBody>
      <dsp:txXfrm>
        <a:off x="756589" y="1893947"/>
        <a:ext cx="1373379" cy="770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microsoft.com/office/2007/relationships/hdphoto" Target="../media/hdphoto2.wdp"/><Relationship Id="rId5" Type="http://schemas.openxmlformats.org/officeDocument/2006/relationships/diagramData" Target="../diagrams/data1.xml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7.userapi.com/impg/c855132/v855132090/23afa3/kd8jQDazgjA.jpg?size=800x658&amp;quality=96&amp;sign=e840169400ec47d06a914db8f4b5a589&amp;c_uniq_tag=kyKTX1LGQ90hIqmRJnHyjKqaFBLZMp_5ieLcGeIIp4Y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82"/>
            <a:ext cx="9153486" cy="684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138985"/>
            <a:ext cx="5688633" cy="3314351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ПРОВЕРКА ДОМАШНЕГО ЗАДАНИЯ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AutoShape 2" descr="https://thumbs.dreamstime.com/b/%D0%BA%D0%BE%D0%BC%D0%BF%D1%8C%D1%82%D0%B5%D1%80-%D0%BA%D0%BD%D0%B8%D0%B6%D0%BA%D0%B0-%D0%B8-%D1%83%D0%BF%D0%B0-%D0%BF%D0%B5%D1%80%D0%B5-%D1%81%D1%82%D1%80%D0%BE%D0%BA%D0%BE%D0%B9-%D0%BA%D0%BD%D0%B8%D0%B3-%D1%86%D0%B2%D0%B5%D1%82%D0%B0-65474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shareslide.ru/img/thumbs/f5cfa033c331d7e86b085b844d53c1f8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 descr="https://avatars.mds.yandex.net/i?id=e49e59c12500231ed2e246d3e8777cc8_l-5293214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840"/>
            <a:ext cx="4204037" cy="272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12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" y="0"/>
            <a:ext cx="91579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 descr="https://wiki.i-edu.ru/mediawiki/images/4/41/%D0%9A%D0%B0%D1%80%D1%82%D0%B8%D0%BD%D0%BA%D0%B0_%D1%81%D0%BE%D0%B2%D0%B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" b="99291" l="111" r="99556">
                        <a14:foregroundMark x1="40222" y1="34279" x2="46778" y2="34752"/>
                        <a14:foregroundMark x1="33111" y1="42199" x2="51000" y2="49291"/>
                        <a14:foregroundMark x1="41889" y1="46572" x2="34333" y2="53310"/>
                        <a14:foregroundMark x1="37778" y1="50473" x2="29778" y2="44444"/>
                        <a14:foregroundMark x1="42333" y1="46572" x2="48667" y2="41017"/>
                        <a14:foregroundMark x1="41333" y1="46809" x2="40667" y2="57092"/>
                        <a14:foregroundMark x1="37889" y1="50473" x2="36222" y2="57801"/>
                        <a14:foregroundMark x1="53111" y1="52482" x2="55444" y2="44563"/>
                        <a14:foregroundMark x1="57556" y1="47754" x2="67222" y2="55319"/>
                        <a14:foregroundMark x1="71778" y1="51537" x2="62778" y2="45272"/>
                        <a14:foregroundMark x1="73556" y1="49764" x2="76444" y2="33688"/>
                        <a14:foregroundMark x1="63667" y1="35697" x2="59222" y2="38298"/>
                        <a14:foregroundMark x1="59444" y1="33806" x2="66111" y2="28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03308"/>
            <a:ext cx="2524317" cy="237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3"/>
          <p:cNvSpPr txBox="1">
            <a:spLocks/>
          </p:cNvSpPr>
          <p:nvPr/>
        </p:nvSpPr>
        <p:spPr>
          <a:xfrm>
            <a:off x="3490922" y="1043810"/>
            <a:ext cx="2304256" cy="3962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Табл. Факультативы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104800"/>
              </p:ext>
            </p:extLst>
          </p:nvPr>
        </p:nvGraphicFramePr>
        <p:xfrm>
          <a:off x="1193344" y="1608098"/>
          <a:ext cx="6912768" cy="239696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728192"/>
                <a:gridCol w="1728192"/>
                <a:gridCol w="1728192"/>
                <a:gridCol w="1728192"/>
              </a:tblGrid>
              <a:tr h="67940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Фамилия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Геология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Цветоводство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Танцы</a:t>
                      </a:r>
                      <a:endParaRPr lang="ru-RU" dirty="0"/>
                    </a:p>
                  </a:txBody>
                  <a:tcPr/>
                </a:tc>
              </a:tr>
              <a:tr h="429389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Русанов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293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Семенов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4293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Зотова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293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Шляпина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4408" y="620688"/>
            <a:ext cx="8568952" cy="3400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3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таблицах, представляющих собой </a:t>
            </a:r>
            <a:r>
              <a:rPr lang="ru-RU" sz="4300" b="1" i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двоичные матрицы, отражается качественный характер связи между объектами</a:t>
            </a:r>
            <a:r>
              <a:rPr lang="ru-RU" sz="43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(посещает – не посещает).</a:t>
            </a:r>
            <a:endParaRPr lang="ru-RU" sz="4300" b="1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57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7.userapi.com/impg/c855132/v855132090/23afa3/kd8jQDazgjA.jpg?size=800x658&amp;quality=96&amp;sign=e840169400ec47d06a914db8f4b5a589&amp;c_uniq_tag=kyKTX1LGQ90hIqmRJnHyjKqaFBLZMp_5ieLcGeIIp4Y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82"/>
            <a:ext cx="9153486" cy="684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138985"/>
            <a:ext cx="5688633" cy="3314351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Задание 1.</a:t>
            </a:r>
            <a:br>
              <a:rPr lang="ru-RU" sz="5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Найди ошибку</a:t>
            </a:r>
            <a:br>
              <a:rPr lang="ru-RU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(Устно)</a:t>
            </a:r>
            <a:endParaRPr lang="ru-RU" sz="4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AutoShape 2" descr="https://thumbs.dreamstime.com/b/%D0%BA%D0%BE%D0%BC%D0%BF%D1%8C%D1%82%D0%B5%D1%80-%D0%BA%D0%BD%D0%B8%D0%B6%D0%BA%D0%B0-%D0%B8-%D1%83%D0%BF%D0%B0-%D0%BF%D0%B5%D1%80%D0%B5-%D1%81%D1%82%D1%80%D0%BE%D0%BA%D0%BE%D0%B9-%D0%BA%D0%BD%D0%B8%D0%B3-%D1%86%D0%B2%D0%B5%D1%82%D0%B0-65474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shareslide.ru/img/thumbs/f5cfa033c331d7e86b085b844d53c1f8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https://bipbap.ru/wp-content/uploads/2021/08/student-answer-500-clr-70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83" y="606723"/>
            <a:ext cx="1271819" cy="218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rostim.com/wp-content/uploads/2021/03/anime_00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378" y="312774"/>
            <a:ext cx="3296814" cy="247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bipbap.ru/wp-content/uploads/2021/08/student-answer-500-clr-70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9748"/>
            <a:ext cx="1271819" cy="218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74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" y="-144464"/>
            <a:ext cx="9157903" cy="6820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media.baamboozle.com/uploads/images/134650/1601775134_7928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-125" y="7937"/>
            <a:ext cx="9136977" cy="756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50215">
              <a:lnSpc>
                <a:spcPct val="115000"/>
              </a:lnSpc>
              <a:spcAft>
                <a:spcPts val="0"/>
              </a:spcAft>
            </a:pPr>
            <a:endParaRPr lang="ru-RU" sz="3200" b="1" dirty="0" smtClean="0">
              <a:latin typeface="Arial Black" pitchFamily="34" charset="0"/>
              <a:ea typeface="Times New Roman"/>
              <a:cs typeface="Aharoni" pitchFamily="2" charset="-79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ea typeface="Times New Roman"/>
                <a:cs typeface="Aharoni" pitchFamily="2" charset="-79"/>
              </a:rPr>
              <a:t>Найдите 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ea typeface="Times New Roman"/>
                <a:cs typeface="Aharoni" pitchFamily="2" charset="-79"/>
              </a:rPr>
              <a:t>ошибки в </a:t>
            </a: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ea typeface="Times New Roman"/>
                <a:cs typeface="Aharoni" pitchFamily="2" charset="-79"/>
              </a:rPr>
              <a:t>таблицах: </a:t>
            </a:r>
            <a:endParaRPr lang="ru-RU" sz="3200" dirty="0">
              <a:solidFill>
                <a:srgbClr val="002060"/>
              </a:solidFill>
              <a:latin typeface="Arial Black" pitchFamily="34" charset="0"/>
              <a:ea typeface="Times New Roman"/>
              <a:cs typeface="Aharoni" pitchFamily="2" charset="-79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endParaRPr lang="ru-RU" sz="3200" dirty="0">
              <a:latin typeface="Arial Black" pitchFamily="34" charset="0"/>
              <a:ea typeface="Calibri"/>
              <a:cs typeface="Aharoni" pitchFamily="2" charset="-79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575" y="891424"/>
            <a:ext cx="8880921" cy="578474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68" y="1292286"/>
            <a:ext cx="8317207" cy="160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71899" y="922954"/>
            <a:ext cx="2952328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Таблица </a:t>
            </a:r>
            <a:r>
              <a:rPr lang="ru-RU" dirty="0">
                <a:latin typeface="Arial Black" pitchFamily="34" charset="0"/>
              </a:rPr>
              <a:t>1. </a:t>
            </a:r>
            <a:r>
              <a:rPr lang="ru-RU" dirty="0" smtClean="0">
                <a:latin typeface="Arial Black" pitchFamily="34" charset="0"/>
              </a:rPr>
              <a:t>Урожай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63" y="3140968"/>
            <a:ext cx="8284200" cy="1937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71899" y="2714180"/>
            <a:ext cx="2448272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Таблица 2.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4" name="Picture 4" descr="https://www.careerguide.com/career/wp-content/uploads/2020/04/collaboration-clipart-animated-gif-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09120"/>
            <a:ext cx="2851067" cy="204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s://wiki.i-edu.ru/mediawiki/images/4/41/%D0%9A%D0%B0%D1%80%D1%82%D0%B8%D0%BD%D0%BA%D0%B0_%D1%81%D0%BE%D0%B2%D0%B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8" b="99291" l="111" r="99556">
                        <a14:foregroundMark x1="40222" y1="34279" x2="46778" y2="34752"/>
                        <a14:foregroundMark x1="33111" y1="42199" x2="51000" y2="49291"/>
                        <a14:foregroundMark x1="41889" y1="46572" x2="34333" y2="53310"/>
                        <a14:foregroundMark x1="37778" y1="50473" x2="29778" y2="44444"/>
                        <a14:foregroundMark x1="42333" y1="46572" x2="48667" y2="41017"/>
                        <a14:foregroundMark x1="41333" y1="46809" x2="40667" y2="57092"/>
                        <a14:foregroundMark x1="37889" y1="50473" x2="36222" y2="57801"/>
                        <a14:foregroundMark x1="53111" y1="52482" x2="55444" y2="44563"/>
                        <a14:foregroundMark x1="57556" y1="47754" x2="67222" y2="55319"/>
                        <a14:foregroundMark x1="71778" y1="51537" x2="62778" y2="45272"/>
                        <a14:foregroundMark x1="73556" y1="49764" x2="76444" y2="33688"/>
                        <a14:foregroundMark x1="63667" y1="35697" x2="59222" y2="38298"/>
                        <a14:foregroundMark x1="59444" y1="33806" x2="66111" y2="28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30" y="5243065"/>
            <a:ext cx="1524576" cy="143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8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7.userapi.com/impg/c855132/v855132090/23afa3/kd8jQDazgjA.jpg?size=800x658&amp;quality=96&amp;sign=e840169400ec47d06a914db8f4b5a589&amp;c_uniq_tag=kyKTX1LGQ90hIqmRJnHyjKqaFBLZMp_5ieLcGeIIp4Y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82"/>
            <a:ext cx="9153486" cy="684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138985"/>
            <a:ext cx="5688633" cy="3314351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Задание 2.</a:t>
            </a:r>
            <a:br>
              <a:rPr lang="ru-RU" sz="5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5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Коктейли</a:t>
            </a:r>
            <a:endParaRPr lang="ru-RU" sz="5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AutoShape 2" descr="https://thumbs.dreamstime.com/b/%D0%BA%D0%BE%D0%BC%D0%BF%D1%8C%D1%82%D0%B5%D1%80-%D0%BA%D0%BD%D0%B8%D0%B6%D0%BA%D0%B0-%D0%B8-%D1%83%D0%BF%D0%B0-%D0%BF%D0%B5%D1%80%D0%B5-%D1%81%D1%82%D1%80%D0%BE%D0%BA%D0%BE%D0%B9-%D0%BA%D0%BD%D0%B8%D0%B3-%D1%86%D0%B2%D0%B5%D1%82%D0%B0-65474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shareslide.ru/img/thumbs/f5cfa033c331d7e86b085b844d53c1f8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https://avatars.mds.yandex.net/i?id=7994d7afb87745b7cfc969dc6f40ab931b7c1b5e-1099542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0338"/>
            <a:ext cx="234115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65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" y="-144464"/>
            <a:ext cx="9157903" cy="6820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media.baamboozle.com/uploads/images/134650/1601775134_7928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-125" y="7937"/>
            <a:ext cx="9136977" cy="22648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Три подружки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– Аня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, Света и Настя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– купили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различные молочные коктейли в белом, голубом и зелёном стаканчиках. Ане достался не белый стаканчик, а Свете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– не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голубой. В белом стаканчике не банановый коктейль. В голубой стаканчик налит ванильный коктейль. Света не любит клубничный коктейль.</a:t>
            </a:r>
            <a:endParaRPr lang="ru-RU" sz="20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Требуется выяснить, какой коктейль и в каком стаканчике купила каждая из девочек.</a:t>
            </a:r>
            <a:endParaRPr lang="ru-RU" sz="2000" dirty="0">
              <a:ea typeface="Calibri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718764"/>
              </p:ext>
            </p:extLst>
          </p:nvPr>
        </p:nvGraphicFramePr>
        <p:xfrm>
          <a:off x="20924" y="2420887"/>
          <a:ext cx="9144000" cy="2103120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27252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Стаканчик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Девочка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21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Аня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Света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Настя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2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Белый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2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Голубой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2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Зелёный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589474"/>
              </p:ext>
            </p:extLst>
          </p:nvPr>
        </p:nvGraphicFramePr>
        <p:xfrm>
          <a:off x="-10589" y="4797155"/>
          <a:ext cx="9157904" cy="210312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2289476"/>
                <a:gridCol w="2289476"/>
                <a:gridCol w="2289476"/>
                <a:gridCol w="2289476"/>
              </a:tblGrid>
              <a:tr h="41216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Стаканчик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Коктейль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1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банановый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ванильный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клубничный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21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Белый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21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Голубой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21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Зелёный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56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7.userapi.com/impg/c855132/v855132090/23afa3/kd8jQDazgjA.jpg?size=800x658&amp;quality=96&amp;sign=e840169400ec47d06a914db8f4b5a589&amp;c_uniq_tag=kyKTX1LGQ90hIqmRJnHyjKqaFBLZMp_5ieLcGeIIp4Y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82"/>
            <a:ext cx="9153486" cy="684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138985"/>
            <a:ext cx="5688633" cy="3314351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Задание 3. Работа за компьютером</a:t>
            </a:r>
            <a:endParaRPr lang="ru-RU" sz="5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AutoShape 2" descr="https://thumbs.dreamstime.com/b/%D0%BA%D0%BE%D0%BC%D0%BF%D1%8C%D1%82%D0%B5%D1%80-%D0%BA%D0%BD%D0%B8%D0%B6%D0%BA%D0%B0-%D0%B8-%D1%83%D0%BF%D0%B0-%D0%BF%D0%B5%D1%80%D0%B5-%D1%81%D1%82%D1%80%D0%BE%D0%BA%D0%BE%D0%B9-%D0%BA%D0%BD%D0%B8%D0%B3-%D1%86%D0%B2%D0%B5%D1%82%D0%B0-65474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shareslide.ru/img/thumbs/f5cfa033c331d7e86b085b844d53c1f8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s://cdn.dribbble.com/users/1187836/screenshots/6539429/programe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708" y="7937"/>
            <a:ext cx="4032448" cy="276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7.userapi.com/impg/c855132/v855132090/23afa3/kd8jQDazgjA.jpg?size=800x658&amp;quality=96&amp;sign=e840169400ec47d06a914db8f4b5a589&amp;c_uniq_tag=kyKTX1LGQ90hIqmRJnHyjKqaFBLZMp_5ieLcGeIIp4Y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86" y="9945"/>
            <a:ext cx="9153486" cy="684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19" y="3621655"/>
            <a:ext cx="4032448" cy="599431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Олимпиада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AutoShape 2" descr="https://thumbs.dreamstime.com/b/%D0%BA%D0%BE%D0%BC%D0%BF%D1%8C%D1%82%D0%B5%D1%80-%D0%BA%D0%BD%D0%B8%D0%B6%D0%BA%D0%B0-%D0%B8-%D1%83%D0%BF%D0%B0-%D0%BF%D0%B5%D1%80%D0%B5-%D1%81%D1%82%D1%80%D0%BE%D0%BA%D0%BE%D0%B9-%D0%BA%D0%BD%D0%B8%D0%B3-%D1%86%D0%B2%D0%B5%D1%82%D0%B0-65474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27784" y="68239"/>
            <a:ext cx="6336704" cy="25686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Иванов Михаил ученик 11 класса занял первое место на олимпиаде по информатике, Петрова Ольга ученица 7 класса заняла второе место на олимпиаде по математике, Сидорова Алла ученица 10 класса заняла третье место на олимпиаде по физике.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21087"/>
            <a:ext cx="8928991" cy="179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520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7.userapi.com/impg/c855132/v855132090/23afa3/kd8jQDazgjA.jpg?size=800x658&amp;quality=96&amp;sign=e840169400ec47d06a914db8f4b5a589&amp;c_uniq_tag=kyKTX1LGQ90hIqmRJnHyjKqaFBLZMp_5ieLcGeIIp4Y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82"/>
            <a:ext cx="9153486" cy="684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138985"/>
            <a:ext cx="5688633" cy="3314351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6000" b="1" smtClean="0">
                <a:solidFill>
                  <a:srgbClr val="002060"/>
                </a:solidFill>
                <a:latin typeface="Arial Black" pitchFamily="34" charset="0"/>
              </a:rPr>
              <a:t>Табличные </a:t>
            </a:r>
            <a:r>
              <a:rPr lang="ru-RU" sz="6000" b="1" dirty="0">
                <a:solidFill>
                  <a:srgbClr val="002060"/>
                </a:solidFill>
                <a:latin typeface="Arial Black" pitchFamily="34" charset="0"/>
              </a:rPr>
              <a:t>модели</a:t>
            </a:r>
          </a:p>
        </p:txBody>
      </p:sp>
      <p:sp>
        <p:nvSpPr>
          <p:cNvPr id="3" name="AutoShape 2" descr="https://thumbs.dreamstime.com/b/%D0%BA%D0%BE%D0%BC%D0%BF%D1%8C%D1%82%D0%B5%D1%80-%D0%BA%D0%BD%D0%B8%D0%B6%D0%BA%D0%B0-%D0%B8-%D1%83%D0%BF%D0%B0-%D0%BF%D0%B5%D1%80%D0%B5-%D1%81%D1%82%D1%80%D0%BE%D0%BA%D0%BE%D0%B9-%D0%BA%D0%BD%D0%B8%D0%B3-%D1%86%D0%B2%D0%B5%D1%82%D0%B0-65474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shareslide.ru/img/thumbs/f5cfa033c331d7e86b085b844d53c1f8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 descr="https://avatars.mds.yandex.net/i?id=e49e59c12500231ed2e246d3e8777cc8_l-5293214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840"/>
            <a:ext cx="4204037" cy="272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5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7.userapi.com/impg/c855132/v855132090/23afa3/kd8jQDazgjA.jpg?size=800x658&amp;quality=96&amp;sign=e840169400ec47d06a914db8f4b5a589&amp;c_uniq_tag=kyKTX1LGQ90hIqmRJnHyjKqaFBLZMp_5ieLcGeIIp4Y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82"/>
            <a:ext cx="9153486" cy="684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138985"/>
            <a:ext cx="5688633" cy="3314351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Arial Black" pitchFamily="34" charset="0"/>
              </a:rPr>
              <a:t>познакомиться с табличными моделями.</a:t>
            </a:r>
          </a:p>
        </p:txBody>
      </p:sp>
      <p:sp>
        <p:nvSpPr>
          <p:cNvPr id="3" name="AutoShape 2" descr="https://thumbs.dreamstime.com/b/%D0%BA%D0%BE%D0%BC%D0%BF%D1%8C%D1%82%D0%B5%D1%80-%D0%BA%D0%BD%D0%B8%D0%B6%D0%BA%D0%B0-%D0%B8-%D1%83%D0%BF%D0%B0-%D0%BF%D0%B5%D1%80%D0%B5-%D1%81%D1%82%D1%80%D0%BE%D0%BA%D0%BE%D0%B9-%D0%BA%D0%BD%D0%B8%D0%B3-%D1%86%D0%B2%D0%B5%D1%82%D0%B0-65474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shareslide.ru/img/thumbs/f5cfa033c331d7e86b085b844d53c1f8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https://gagaru.club/uploads/posts/2023-05/1685355122_gagaru-club-p-umnaya-sova-risunok-vkontakte-55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937"/>
            <a:ext cx="3811681" cy="280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211960" y="1484783"/>
            <a:ext cx="4176464" cy="13274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Цель урока: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95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" y="-171400"/>
            <a:ext cx="9157903" cy="684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542" b="82031" l="17204" r="63104">
                        <a14:foregroundMark x1="23426" y1="32943" x2="56735" y2="32552"/>
                        <a14:foregroundMark x1="24085" y1="29167" x2="58126" y2="28255"/>
                        <a14:foregroundMark x1="58931" y1="33854" x2="58785" y2="73958"/>
                        <a14:foregroundMark x1="60395" y1="77214" x2="19400" y2="76302"/>
                        <a14:foregroundMark x1="24817" y1="75260" x2="39165" y2="74479"/>
                        <a14:foregroundMark x1="41947" y1="75521" x2="55344" y2="74609"/>
                        <a14:foregroundMark x1="45315" y1="75651" x2="42020" y2="74870"/>
                        <a14:foregroundMark x1="40703" y1="74609" x2="40703" y2="74609"/>
                        <a14:foregroundMark x1="44290" y1="75260" x2="46047" y2="73828"/>
                        <a14:foregroundMark x1="59590" y1="76953" x2="60835" y2="75521"/>
                        <a14:foregroundMark x1="22035" y1="55859" x2="21742" y2="32943"/>
                        <a14:foregroundMark x1="21376" y1="27734" x2="21376" y2="27734"/>
                        <a14:foregroundMark x1="21596" y1="26823" x2="19180" y2="26693"/>
                        <a14:foregroundMark x1="19546" y1="26693" x2="19253" y2="24479"/>
                        <a14:foregroundMark x1="21449" y1="26172" x2="30673" y2="26042"/>
                        <a14:foregroundMark x1="26647" y1="27083" x2="26647" y2="13542"/>
                        <a14:foregroundMark x1="52562" y1="26172" x2="52562" y2="13542"/>
                        <a14:foregroundMark x1="59370" y1="27214" x2="60981" y2="26432"/>
                        <a14:foregroundMark x1="33382" y1="73958" x2="22035" y2="73828"/>
                        <a14:foregroundMark x1="55783" y1="74609" x2="57760" y2="74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26" t="21861" r="36890" b="17584"/>
          <a:stretch/>
        </p:blipFill>
        <p:spPr bwMode="auto">
          <a:xfrm>
            <a:off x="-180528" y="-144463"/>
            <a:ext cx="751410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05818902"/>
              </p:ext>
            </p:extLst>
          </p:nvPr>
        </p:nvGraphicFramePr>
        <p:xfrm>
          <a:off x="840888" y="980728"/>
          <a:ext cx="5471272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9224" name="Picture 8" descr="https://wiki.i-edu.ru/mediawiki/images/4/41/%D0%9A%D0%B0%D1%80%D1%82%D0%B8%D0%BD%D0%BA%D0%B0_%D1%81%D0%BE%D0%B2%D0%B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18" b="99291" l="111" r="99556">
                        <a14:foregroundMark x1="40222" y1="34279" x2="46778" y2="34752"/>
                        <a14:foregroundMark x1="33111" y1="42199" x2="51000" y2="49291"/>
                        <a14:foregroundMark x1="41889" y1="46572" x2="34333" y2="53310"/>
                        <a14:foregroundMark x1="37778" y1="50473" x2="29778" y2="44444"/>
                        <a14:foregroundMark x1="42333" y1="46572" x2="48667" y2="41017"/>
                        <a14:foregroundMark x1="41333" y1="46809" x2="40667" y2="57092"/>
                        <a14:foregroundMark x1="37889" y1="50473" x2="36222" y2="57801"/>
                        <a14:foregroundMark x1="53111" y1="52482" x2="55444" y2="44563"/>
                        <a14:foregroundMark x1="57556" y1="47754" x2="67222" y2="55319"/>
                        <a14:foregroundMark x1="71778" y1="51537" x2="62778" y2="45272"/>
                        <a14:foregroundMark x1="73556" y1="49764" x2="76444" y2="33688"/>
                        <a14:foregroundMark x1="63667" y1="35697" x2="59222" y2="38298"/>
                        <a14:foregroundMark x1="59444" y1="33806" x2="66111" y2="28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89" y="4687543"/>
            <a:ext cx="2287262" cy="215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media.baamboozle.com/uploads/images/134650/1601775134_7928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95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" y="0"/>
            <a:ext cx="91579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 descr="https://wiki.i-edu.ru/mediawiki/images/4/41/%D0%9A%D0%B0%D1%80%D1%82%D0%B8%D0%BD%D0%BA%D0%B0_%D1%81%D0%BE%D0%B2%D0%B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" b="99291" l="111" r="99556">
                        <a14:foregroundMark x1="40222" y1="34279" x2="46778" y2="34752"/>
                        <a14:foregroundMark x1="33111" y1="42199" x2="51000" y2="49291"/>
                        <a14:foregroundMark x1="41889" y1="46572" x2="34333" y2="53310"/>
                        <a14:foregroundMark x1="37778" y1="50473" x2="29778" y2="44444"/>
                        <a14:foregroundMark x1="42333" y1="46572" x2="48667" y2="41017"/>
                        <a14:foregroundMark x1="41333" y1="46809" x2="40667" y2="57092"/>
                        <a14:foregroundMark x1="37889" y1="50473" x2="36222" y2="57801"/>
                        <a14:foregroundMark x1="53111" y1="52482" x2="55444" y2="44563"/>
                        <a14:foregroundMark x1="57556" y1="47754" x2="67222" y2="55319"/>
                        <a14:foregroundMark x1="71778" y1="51537" x2="62778" y2="45272"/>
                        <a14:foregroundMark x1="73556" y1="49764" x2="76444" y2="33688"/>
                        <a14:foregroundMark x1="63667" y1="35697" x2="59222" y2="38298"/>
                        <a14:foregroundMark x1="59444" y1="33806" x2="66111" y2="28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03308"/>
            <a:ext cx="2524317" cy="237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91159" y="0"/>
            <a:ext cx="7317138" cy="108012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Таблица типа </a:t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«объект-свойство»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 rot="10800000" flipH="1" flipV="1">
            <a:off x="1691680" y="1196752"/>
            <a:ext cx="7080372" cy="2808312"/>
          </a:xfrm>
          <a:prstGeom prst="wedgeRoundRectCallout">
            <a:avLst>
              <a:gd name="adj1" fmla="val -37898"/>
              <a:gd name="adj2" fmla="val 8543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В таблице типа «объект-свойство» одна строка содержит информацию об одном объекте. Столбцы – </a:t>
            </a:r>
            <a:r>
              <a:rPr lang="ru-RU" sz="3200" b="1" dirty="0" smtClean="0">
                <a:solidFill>
                  <a:srgbClr val="002060"/>
                </a:solidFill>
              </a:rPr>
              <a:t>отдельные </a:t>
            </a:r>
            <a:r>
              <a:rPr lang="ru-RU" sz="3200" b="1" dirty="0">
                <a:solidFill>
                  <a:srgbClr val="002060"/>
                </a:solidFill>
              </a:rPr>
              <a:t>характеристики (свойства) объектов.</a:t>
            </a:r>
          </a:p>
        </p:txBody>
      </p:sp>
      <p:sp>
        <p:nvSpPr>
          <p:cNvPr id="20" name="Заголовок 3"/>
          <p:cNvSpPr txBox="1">
            <a:spLocks/>
          </p:cNvSpPr>
          <p:nvPr/>
        </p:nvSpPr>
        <p:spPr>
          <a:xfrm>
            <a:off x="3497600" y="1211818"/>
            <a:ext cx="2304256" cy="3962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Табл. Погода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024189"/>
              </p:ext>
            </p:extLst>
          </p:nvPr>
        </p:nvGraphicFramePr>
        <p:xfrm>
          <a:off x="632517" y="1700808"/>
          <a:ext cx="7906910" cy="246888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81382"/>
                <a:gridCol w="1581382"/>
                <a:gridCol w="1581382"/>
                <a:gridCol w="1581382"/>
                <a:gridCol w="1581382"/>
              </a:tblGrid>
              <a:tr h="5787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Осадки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Температура, ̊С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Давление,</a:t>
                      </a:r>
                      <a:r>
                        <a:rPr lang="ru-RU" baseline="0" dirty="0" smtClean="0"/>
                        <a:t> мм рт. ст.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Влажность, %</a:t>
                      </a:r>
                      <a:endParaRPr lang="ru-RU" dirty="0"/>
                    </a:p>
                  </a:txBody>
                  <a:tcPr/>
                </a:tc>
              </a:tr>
              <a:tr h="33070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15.03.2007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снег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- 3,5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746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67</a:t>
                      </a:r>
                      <a:endParaRPr lang="ru-RU" dirty="0"/>
                    </a:p>
                  </a:txBody>
                  <a:tcPr/>
                </a:tc>
              </a:tr>
              <a:tr h="3307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16.03.2007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без осадков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62</a:t>
                      </a:r>
                      <a:endParaRPr lang="ru-RU" dirty="0"/>
                    </a:p>
                  </a:txBody>
                  <a:tcPr/>
                </a:tc>
              </a:tr>
              <a:tr h="3307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17.03.2007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туман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3307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18.03.2007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дождь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96</a:t>
                      </a:r>
                      <a:endParaRPr lang="ru-RU" dirty="0"/>
                    </a:p>
                  </a:txBody>
                  <a:tcPr/>
                </a:tc>
              </a:tr>
              <a:tr h="3307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19.03.2007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без осадков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09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" y="0"/>
            <a:ext cx="91579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 descr="https://wiki.i-edu.ru/mediawiki/images/4/41/%D0%9A%D0%B0%D1%80%D1%82%D0%B8%D0%BD%D0%BA%D0%B0_%D1%81%D0%BE%D0%B2%D0%B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" b="99291" l="111" r="99556">
                        <a14:foregroundMark x1="40222" y1="34279" x2="46778" y2="34752"/>
                        <a14:foregroundMark x1="33111" y1="42199" x2="51000" y2="49291"/>
                        <a14:foregroundMark x1="41889" y1="46572" x2="34333" y2="53310"/>
                        <a14:foregroundMark x1="37778" y1="50473" x2="29778" y2="44444"/>
                        <a14:foregroundMark x1="42333" y1="46572" x2="48667" y2="41017"/>
                        <a14:foregroundMark x1="41333" y1="46809" x2="40667" y2="57092"/>
                        <a14:foregroundMark x1="37889" y1="50473" x2="36222" y2="57801"/>
                        <a14:foregroundMark x1="53111" y1="52482" x2="55444" y2="44563"/>
                        <a14:foregroundMark x1="57556" y1="47754" x2="67222" y2="55319"/>
                        <a14:foregroundMark x1="71778" y1="51537" x2="62778" y2="45272"/>
                        <a14:foregroundMark x1="73556" y1="49764" x2="76444" y2="33688"/>
                        <a14:foregroundMark x1="63667" y1="35697" x2="59222" y2="38298"/>
                        <a14:foregroundMark x1="59444" y1="33806" x2="66111" y2="28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03308"/>
            <a:ext cx="2524317" cy="237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91159" y="0"/>
            <a:ext cx="7317138" cy="108012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Таблица типа </a:t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«объект-объект»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 rot="10800000" flipH="1" flipV="1">
            <a:off x="1691680" y="1196752"/>
            <a:ext cx="7080372" cy="2808312"/>
          </a:xfrm>
          <a:prstGeom prst="wedgeRoundRectCallout">
            <a:avLst>
              <a:gd name="adj1" fmla="val -37898"/>
              <a:gd name="adj2" fmla="val 8543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Таблица </a:t>
            </a:r>
            <a:r>
              <a:rPr lang="ru-RU" sz="3200" b="1" dirty="0">
                <a:solidFill>
                  <a:srgbClr val="002060"/>
                </a:solidFill>
              </a:rPr>
              <a:t>типа «</a:t>
            </a:r>
            <a:r>
              <a:rPr lang="ru-RU" sz="3200" b="1" dirty="0" smtClean="0">
                <a:solidFill>
                  <a:srgbClr val="002060"/>
                </a:solidFill>
              </a:rPr>
              <a:t>объект-объект» отражает взаимосвязь между разными объектами.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3"/>
          <p:cNvSpPr txBox="1">
            <a:spLocks/>
          </p:cNvSpPr>
          <p:nvPr/>
        </p:nvSpPr>
        <p:spPr>
          <a:xfrm>
            <a:off x="3497600" y="1196752"/>
            <a:ext cx="2304256" cy="3962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Табл. Успеваемость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190108"/>
              </p:ext>
            </p:extLst>
          </p:nvPr>
        </p:nvGraphicFramePr>
        <p:xfrm>
          <a:off x="275080" y="1700808"/>
          <a:ext cx="8689408" cy="239044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1546420"/>
                <a:gridCol w="1104586"/>
                <a:gridCol w="1178225"/>
                <a:gridCol w="1325503"/>
                <a:gridCol w="1251864"/>
                <a:gridCol w="1251864"/>
                <a:gridCol w="1030946"/>
              </a:tblGrid>
              <a:tr h="35158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Ученик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Русский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Алгебра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Химия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Физика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История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Музыка</a:t>
                      </a:r>
                      <a:endParaRPr lang="ru-RU" dirty="0"/>
                    </a:p>
                  </a:txBody>
                  <a:tcPr/>
                </a:tc>
              </a:tr>
              <a:tr h="506170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Аликин</a:t>
                      </a:r>
                      <a:r>
                        <a:rPr lang="ru-RU" dirty="0" smtClean="0"/>
                        <a:t> Петр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506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Ботов Иван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506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Волков Илья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506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Галкина Нина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411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7.userapi.com/impg/c855132/v855132090/23afa3/kd8jQDazgjA.jpg?size=800x658&amp;quality=96&amp;sign=e840169400ec47d06a914db8f4b5a589&amp;c_uniq_tag=kyKTX1LGQ90hIqmRJnHyjKqaFBLZMp_5ieLcGeIIp4Y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82"/>
            <a:ext cx="9153486" cy="684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138985"/>
            <a:ext cx="5688633" cy="3314351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Закрыть глаза – открыть глаза;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Посмотреть вправо – влево;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Закрыть глаза, посчитать до пяти, открыть глаза.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https://thumbs.dreamstime.com/b/%D0%BA%D0%BE%D0%BC%D0%BF%D1%8C%D1%82%D0%B5%D1%80-%D0%BA%D0%BD%D0%B8%D0%B6%D0%BA%D0%B0-%D0%B8-%D1%83%D0%BF%D0%B0-%D0%BF%D0%B5%D1%80%D0%B5-%D1%81%D1%82%D1%80%D0%BE%D0%BA%D0%BE%D0%B9-%D0%BA%D0%BD%D0%B8%D0%B3-%D1%86%D0%B2%D0%B5%D1%82%D0%B0-65474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shareslide.ru/img/thumbs/f5cfa033c331d7e86b085b844d53c1f8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160338"/>
            <a:ext cx="6192688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err="1" smtClean="0">
                <a:solidFill>
                  <a:srgbClr val="C00000"/>
                </a:solidFill>
                <a:latin typeface="Arial Black" pitchFamily="34" charset="0"/>
              </a:rPr>
              <a:t>Физминутка</a:t>
            </a:r>
            <a:endParaRPr lang="ru-RU" sz="40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ru-RU" sz="40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Arial Black" pitchFamily="34" charset="0"/>
              </a:rPr>
              <a:t>Упражнение для глаз:</a:t>
            </a:r>
            <a:endParaRPr lang="ru-RU" sz="4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AutoShape 4" descr="https://top-fon.com/uploads/posts/2023-01/1674716322_top-fon-com-p-smaili-dlya-prezentatsii-bez-fona-145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90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" y="-171400"/>
            <a:ext cx="9157903" cy="684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542" b="82031" l="17204" r="63104">
                        <a14:foregroundMark x1="23426" y1="32943" x2="56735" y2="32552"/>
                        <a14:foregroundMark x1="24085" y1="29167" x2="58126" y2="28255"/>
                        <a14:foregroundMark x1="58931" y1="33854" x2="58785" y2="73958"/>
                        <a14:foregroundMark x1="60395" y1="77214" x2="19400" y2="76302"/>
                        <a14:foregroundMark x1="24817" y1="75260" x2="39165" y2="74479"/>
                        <a14:foregroundMark x1="41947" y1="75521" x2="55344" y2="74609"/>
                        <a14:foregroundMark x1="45315" y1="75651" x2="42020" y2="74870"/>
                        <a14:foregroundMark x1="40703" y1="74609" x2="40703" y2="74609"/>
                        <a14:foregroundMark x1="44290" y1="75260" x2="46047" y2="73828"/>
                        <a14:foregroundMark x1="59590" y1="76953" x2="60835" y2="75521"/>
                        <a14:foregroundMark x1="22035" y1="55859" x2="21742" y2="32943"/>
                        <a14:foregroundMark x1="21376" y1="27734" x2="21376" y2="27734"/>
                        <a14:foregroundMark x1="21596" y1="26823" x2="19180" y2="26693"/>
                        <a14:foregroundMark x1="19546" y1="26693" x2="19253" y2="24479"/>
                        <a14:foregroundMark x1="21449" y1="26172" x2="30673" y2="26042"/>
                        <a14:foregroundMark x1="26647" y1="27083" x2="26647" y2="13542"/>
                        <a14:foregroundMark x1="52562" y1="26172" x2="52562" y2="13542"/>
                        <a14:foregroundMark x1="59370" y1="27214" x2="60981" y2="26432"/>
                        <a14:foregroundMark x1="33382" y1="73958" x2="22035" y2="73828"/>
                        <a14:foregroundMark x1="55783" y1="74609" x2="57760" y2="74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26" t="21861" r="36890" b="17584"/>
          <a:stretch/>
        </p:blipFill>
        <p:spPr bwMode="auto">
          <a:xfrm>
            <a:off x="-180528" y="-144463"/>
            <a:ext cx="943304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 descr="https://wiki.i-edu.ru/mediawiki/images/4/41/%D0%9A%D0%B0%D1%80%D1%82%D0%B8%D0%BD%D0%BA%D0%B0_%D1%81%D0%BE%D0%B2%D0%B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8" b="99291" l="111" r="99556">
                        <a14:foregroundMark x1="40222" y1="34279" x2="46778" y2="34752"/>
                        <a14:foregroundMark x1="33111" y1="42199" x2="51000" y2="49291"/>
                        <a14:foregroundMark x1="41889" y1="46572" x2="34333" y2="53310"/>
                        <a14:foregroundMark x1="37778" y1="50473" x2="29778" y2="44444"/>
                        <a14:foregroundMark x1="42333" y1="46572" x2="48667" y2="41017"/>
                        <a14:foregroundMark x1="41333" y1="46809" x2="40667" y2="57092"/>
                        <a14:foregroundMark x1="37889" y1="50473" x2="36222" y2="57801"/>
                        <a14:foregroundMark x1="53111" y1="52482" x2="55444" y2="44563"/>
                        <a14:foregroundMark x1="57556" y1="47754" x2="67222" y2="55319"/>
                        <a14:foregroundMark x1="71778" y1="51537" x2="62778" y2="45272"/>
                        <a14:foregroundMark x1="73556" y1="49764" x2="76444" y2="33688"/>
                        <a14:foregroundMark x1="63667" y1="35697" x2="59222" y2="38298"/>
                        <a14:foregroundMark x1="59444" y1="33806" x2="66111" y2="28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89" y="4687543"/>
            <a:ext cx="2287262" cy="215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media.baamboozle.com/uploads/images/134650/1601775134_7928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980727"/>
            <a:ext cx="7344816" cy="139508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Матрица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это прямоугольная таблица, составленная из чисел.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899592" y="2564904"/>
            <a:ext cx="7344816" cy="17281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Если матрица содержит только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то она называется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двоичной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матрицей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83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368</Words>
  <Application>Microsoft Office PowerPoint</Application>
  <PresentationFormat>Экран (4:3)</PresentationFormat>
  <Paragraphs>151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ПРОВЕРКА ДОМАШНЕГО ЗАДАНИЯ</vt:lpstr>
      <vt:lpstr>Олимпиада</vt:lpstr>
      <vt:lpstr>Табличные модели</vt:lpstr>
      <vt:lpstr>познакомиться с табличными моделями.</vt:lpstr>
      <vt:lpstr>Презентация PowerPoint</vt:lpstr>
      <vt:lpstr>Таблица типа  «объект-свойство»</vt:lpstr>
      <vt:lpstr>Таблица типа  «объект-объект»</vt:lpstr>
      <vt:lpstr> 1. Закрыть глаза – открыть глаза; 2. Посмотреть вправо – влево; 3. Закрыть глаза, посчитать до пяти, открыть глаза. </vt:lpstr>
      <vt:lpstr>Матрица – это прямоугольная таблица, составленная из чисел.</vt:lpstr>
      <vt:lpstr>Презентация PowerPoint</vt:lpstr>
      <vt:lpstr>Задание 1. Найди ошибку (Устно)</vt:lpstr>
      <vt:lpstr>Презентация PowerPoint</vt:lpstr>
      <vt:lpstr>Задание 2. Коктейли</vt:lpstr>
      <vt:lpstr>Презентация PowerPoint</vt:lpstr>
      <vt:lpstr>Задание 3. Работа за компьютером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ПРОВЕРКА ДОМАШНЕГО ЗАДАНИЯ</dc:title>
  <dc:creator>Светлана</dc:creator>
  <cp:lastModifiedBy>Админ</cp:lastModifiedBy>
  <cp:revision>34</cp:revision>
  <dcterms:created xsi:type="dcterms:W3CDTF">2023-11-20T10:44:16Z</dcterms:created>
  <dcterms:modified xsi:type="dcterms:W3CDTF">2024-11-25T14:52:25Z</dcterms:modified>
</cp:coreProperties>
</file>