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1" r:id="rId3"/>
    <p:sldId id="287" r:id="rId5"/>
    <p:sldId id="288" r:id="rId6"/>
    <p:sldId id="294" r:id="rId7"/>
    <p:sldId id="293" r:id="rId8"/>
    <p:sldId id="289" r:id="rId9"/>
    <p:sldId id="290" r:id="rId10"/>
    <p:sldId id="295" r:id="rId11"/>
    <p:sldId id="280" r:id="rId12"/>
    <p:sldId id="286" r:id="rId13"/>
    <p:sldId id="281" r:id="rId14"/>
    <p:sldId id="283" r:id="rId15"/>
    <p:sldId id="284" r:id="rId16"/>
    <p:sldId id="285" r:id="rId17"/>
    <p:sldId id="292" r:id="rId18"/>
  </p:sldIdLst>
  <p:sldSz cx="9144000" cy="6858000" type="screen4x3"/>
  <p:notesSz cx="6858000" cy="9144000"/>
  <p:defaultTextStyle>
    <a:defPPr>
      <a:defRPr lang="en-US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E1E20"/>
    <a:srgbClr val="4D4D4D"/>
    <a:srgbClr val="B92D14"/>
    <a:srgbClr val="35759D"/>
    <a:srgbClr val="35B19D"/>
    <a:srgbClr val="E8E8E8"/>
    <a:srgbClr val="D5D5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36"/>
    <p:restoredTop sz="95596"/>
  </p:normalViewPr>
  <p:slideViewPr>
    <p:cSldViewPr showGuides="1">
      <p:cViewPr>
        <p:scale>
          <a:sx n="90" d="100"/>
          <a:sy n="90" d="100"/>
        </p:scale>
        <p:origin x="-94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2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en-US" sz="1200" dirty="0"/>
            </a:fld>
            <a:endParaRPr 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843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/>
            </a:fld>
            <a:endParaRPr lang="en-US" sz="1200" dirty="0"/>
          </a:p>
        </p:txBody>
      </p:sp>
      <p:sp>
        <p:nvSpPr>
          <p:cNvPr id="2765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072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174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3277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1945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048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150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2531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3555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4579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5603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sz="1200" dirty="0">
                <a:solidFill>
                  <a:srgbClr val="000000"/>
                </a:solidFill>
              </a:rPr>
            </a:fld>
            <a:endParaRPr lang="en-US" sz="1200" dirty="0">
              <a:solidFill>
                <a:srgbClr val="000000"/>
              </a:solidFill>
            </a:endParaRPr>
          </a:p>
        </p:txBody>
      </p:sp>
      <p:sp>
        <p:nvSpPr>
          <p:cNvPr id="26627" name="Rectangle 2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 anchorCtr="0"/>
          <a:p>
            <a:pPr lvl="0" eaLnBrk="1" hangingPunct="1"/>
            <a:endParaRPr lang="ru-RU" altLang="x-none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5334000"/>
            <a:ext cx="77724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90600" y="5867400"/>
            <a:ext cx="7772400" cy="5334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0800" y="1417638"/>
            <a:ext cx="1828800" cy="5211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17638"/>
            <a:ext cx="5334000" cy="5211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384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914400" y="1417638"/>
            <a:ext cx="7315200" cy="71596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dirty="0"/>
              <a:t>Click to edit Master title style</a:t>
            </a:r>
            <a:endParaRPr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914400" y="2438400"/>
            <a:ext cx="7315200" cy="4191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dirty="0"/>
              <a:t>Click to edit Master text styles</a:t>
            </a:r>
            <a:endParaRPr dirty="0"/>
          </a:p>
          <a:p>
            <a:pPr lvl="1"/>
            <a:r>
              <a:rPr dirty="0"/>
              <a:t>Second level</a:t>
            </a:r>
            <a:endParaRPr dirty="0"/>
          </a:p>
          <a:p>
            <a:pPr lvl="2"/>
            <a:r>
              <a:rPr dirty="0"/>
              <a:t>Third level</a:t>
            </a:r>
            <a:endParaRPr dirty="0"/>
          </a:p>
          <a:p>
            <a:pPr lvl="3"/>
            <a:r>
              <a:rPr dirty="0"/>
              <a:t>Fourth level</a:t>
            </a:r>
            <a:endParaRPr dirty="0"/>
          </a:p>
          <a:p>
            <a:pPr lvl="4"/>
            <a:r>
              <a:rPr dirty="0"/>
              <a:t>Fifth level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2225" y="1143000"/>
            <a:ext cx="5060950" cy="3200400"/>
          </a:xfrm>
          <a:prstGeom prst="round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p>
            <a:pPr algn="ctr" eaLnBrk="1" hangingPunct="1">
              <a:buClrTx/>
              <a:buSzTx/>
              <a:buFontTx/>
              <a:buNone/>
            </a:pPr>
            <a:r>
              <a:rPr lang="ru-RU" altLang="x-none" sz="2800" b="1" dirty="0">
                <a:solidFill>
                  <a:srgbClr val="C00057"/>
                </a:solidFill>
                <a:latin typeface="Times New Roman" panose="02020603050405020304" pitchFamily="18" charset="0"/>
                <a:ea typeface="+mj-ea"/>
                <a:cs typeface="Calibri" panose="020F0502020204030204" pitchFamily="34" charset="0"/>
              </a:rPr>
              <a:t>Применение техники ЭБРУ </a:t>
            </a:r>
            <a:br>
              <a:rPr lang="ru-RU" altLang="x-none" sz="2800" b="1" dirty="0">
                <a:solidFill>
                  <a:srgbClr val="C00057"/>
                </a:solidFill>
                <a:latin typeface="Times New Roman" panose="02020603050405020304" pitchFamily="18" charset="0"/>
                <a:ea typeface="+mj-ea"/>
                <a:cs typeface="Calibri" panose="020F0502020204030204" pitchFamily="34" charset="0"/>
              </a:rPr>
            </a:br>
            <a:r>
              <a:rPr lang="ru-RU" altLang="x-none" sz="2800" b="1" dirty="0">
                <a:solidFill>
                  <a:srgbClr val="C00057"/>
                </a:solidFill>
                <a:latin typeface="Times New Roman" panose="02020603050405020304" pitchFamily="18" charset="0"/>
                <a:ea typeface="+mj-ea"/>
                <a:cs typeface="Calibri" panose="020F0502020204030204" pitchFamily="34" charset="0"/>
              </a:rPr>
              <a:t>в работе с детьми с ограниченными возможностями здоровья старшего дошкольного возраста</a:t>
            </a:r>
            <a:endParaRPr lang="ru-RU" altLang="x-none" sz="2800" dirty="0">
              <a:solidFill>
                <a:srgbClr val="C00057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j-cs"/>
            </a:endParaRPr>
          </a:p>
        </p:txBody>
      </p:sp>
      <p:sp>
        <p:nvSpPr>
          <p:cNvPr id="2051" name="Rectangle 8"/>
          <p:cNvSpPr>
            <a:spLocks noGrp="1"/>
          </p:cNvSpPr>
          <p:nvPr>
            <p:ph type="subTitle" idx="1"/>
          </p:nvPr>
        </p:nvSpPr>
        <p:spPr>
          <a:xfrm>
            <a:off x="152400" y="4419600"/>
            <a:ext cx="3505200" cy="2148205"/>
          </a:xfrm>
          <a:ln/>
        </p:spPr>
        <p:txBody>
          <a:bodyPr vert="horz" wrap="square" lIns="91440" tIns="45720" rIns="91440" bIns="45720" anchor="t" anchorCtr="0"/>
          <a:p>
            <a:pPr algn="l">
              <a:buClrTx/>
              <a:buSzTx/>
            </a:pP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Сочкалова</a:t>
            </a:r>
            <a:r>
              <a:rPr lang="ru-RU" altLang="x-none" sz="1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Наталья Алексеевна, педагог-психолог,</a:t>
            </a:r>
            <a:endParaRPr lang="ru-RU" altLang="x-none" sz="1800" dirty="0">
              <a:solidFill>
                <a:srgbClr val="873504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buClrTx/>
              <a:buSzTx/>
            </a:pP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Захарченко Лариса Дмитриевна, учитель-логопед,</a:t>
            </a:r>
            <a:endParaRPr lang="ru-RU" altLang="x-none" sz="1800" dirty="0">
              <a:solidFill>
                <a:srgbClr val="873504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buClrTx/>
              <a:buSzTx/>
            </a:pP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МБДОУ «Детский сад «Солнышко» г. Бирюча»</a:t>
            </a:r>
            <a:endParaRPr lang="ru-RU" altLang="x-none" sz="1800" dirty="0">
              <a:solidFill>
                <a:srgbClr val="873504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39688"/>
            <a:ext cx="9144000" cy="703263"/>
          </a:xfrm>
          <a:prstGeom prst="rect">
            <a:avLst/>
          </a:prstGeom>
        </p:spPr>
        <p:txBody>
          <a:bodyPr>
            <a:spAutoFit/>
          </a:bodyPr>
          <a:p>
            <a:pPr eaLnBrk="0" hangingPunct="0">
              <a:spcBef>
                <a:spcPct val="20000"/>
              </a:spcBef>
              <a:buNone/>
            </a:pP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«Солнышко» г. Бирюча» </a:t>
            </a:r>
            <a:endParaRPr lang="ru-RU" altLang="x-none" sz="1800" dirty="0">
              <a:solidFill>
                <a:srgbClr val="87350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spcBef>
                <a:spcPct val="20000"/>
              </a:spcBef>
              <a:buNone/>
            </a:pPr>
            <a:r>
              <a:rPr lang="ru-RU" altLang="x-none" sz="1800" dirty="0">
                <a:solidFill>
                  <a:srgbClr val="87350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Красногвардейского района Белгородской области</a:t>
            </a:r>
            <a:endParaRPr lang="ru-RU" altLang="x-none" sz="1800" dirty="0">
              <a:solidFill>
                <a:srgbClr val="873504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4"/>
          <p:cNvSpPr>
            <a:spLocks noGrp="1"/>
          </p:cNvSpPr>
          <p:nvPr>
            <p:ph type="title"/>
          </p:nvPr>
        </p:nvSpPr>
        <p:spPr>
          <a:xfrm>
            <a:off x="838200" y="0"/>
            <a:ext cx="7315200" cy="944563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x-none" sz="3600" b="1" dirty="0">
                <a:solidFill>
                  <a:schemeClr val="accent2"/>
                </a:solidFill>
              </a:rPr>
              <a:t>Этапы рисования:</a:t>
            </a:r>
            <a:endParaRPr lang="ru-RU" altLang="x-none" sz="3600" b="1" dirty="0">
              <a:solidFill>
                <a:schemeClr val="accent2"/>
              </a:solidFill>
            </a:endParaRPr>
          </a:p>
        </p:txBody>
      </p:sp>
      <p:sp>
        <p:nvSpPr>
          <p:cNvPr id="11267" name="Rectangle 5"/>
          <p:cNvSpPr>
            <a:spLocks noGrp="1"/>
          </p:cNvSpPr>
          <p:nvPr>
            <p:ph idx="1"/>
          </p:nvPr>
        </p:nvSpPr>
        <p:spPr>
          <a:xfrm>
            <a:off x="152400" y="762000"/>
            <a:ext cx="8458200" cy="31242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lnSpc>
                <a:spcPct val="115000"/>
              </a:lnSpc>
              <a:buNone/>
            </a:pPr>
            <a:r>
              <a:rPr lang="ru-RU" altLang="x-none" sz="28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1. Создаем фон</a:t>
            </a:r>
            <a:endParaRPr lang="ru-RU" altLang="x-none" sz="2800" dirty="0">
              <a:solidFill>
                <a:srgbClr val="D500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чем начать создавать непосредственно узор, приготовьте фоновую расцветку. Она удержит все краски, которые будут наноситься сверху. Наберите краски в кисть и разбрызгайте по верху. </a:t>
            </a:r>
            <a:endParaRPr lang="ru-RU" altLang="x-none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1" name="Picture 5" descr="F:\ЭБРУ\100_006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011054"/>
            <a:ext cx="2666999" cy="3555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1981200" y="-152400"/>
            <a:ext cx="6934200" cy="9144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ru-RU" altLang="x-none" sz="3600" b="1" dirty="0">
                <a:solidFill>
                  <a:srgbClr val="F96F1C"/>
                </a:solidFill>
              </a:rPr>
              <a:t>Этапы рисования:</a:t>
            </a:r>
            <a:endParaRPr sz="4000" dirty="0">
              <a:solidFill>
                <a:schemeClr val="accent2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1828800" y="533400"/>
            <a:ext cx="7086600" cy="5364163"/>
          </a:xfrm>
        </p:spPr>
        <p:txBody>
          <a:bodyPr vert="horz" wrap="square" lIns="91440" tIns="45720" rIns="91440" bIns="45720" numCol="1" anchor="t" anchorCtr="0" compatLnSpc="1"/>
          <a:p>
            <a:pPr indent="0" algn="just">
              <a:buNone/>
            </a:pPr>
            <a:r>
              <a:rPr lang="ru-RU" altLang="x-none" sz="24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2. Создаем основной рисунок</a:t>
            </a:r>
            <a:endParaRPr lang="ru-RU" altLang="x-none" sz="2400" dirty="0">
              <a:solidFill>
                <a:srgbClr val="D500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spcBef>
                <a:spcPct val="0"/>
              </a:spcBef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Смысл рисования Эбру заключается в создании на воде круга, а потом на создании из него узоров. </a:t>
            </a:r>
            <a:r>
              <a:rPr lang="ru-RU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создания простого цветка</a:t>
            </a: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x-none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spcBef>
                <a:spcPct val="0"/>
              </a:spcBef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Набираем на шило немного краски и опускаем ее в воду. Самой поверхности шилом касаться не нужно</a:t>
            </a:r>
            <a:endParaRPr lang="ru-RU" altLang="x-none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spcBef>
                <a:spcPct val="0"/>
              </a:spcBef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вас получится небольшая окружность. Если вы хотите, чтобы она стала больше, добавьте еще краски точно также.</a:t>
            </a:r>
            <a:endParaRPr lang="ru-RU" altLang="x-none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eaLnBrk="1" hangingPunct="1">
              <a:lnSpc>
                <a:spcPct val="80000"/>
              </a:lnSpc>
            </a:pPr>
            <a:endParaRPr sz="1800" dirty="0">
              <a:solidFill>
                <a:srgbClr val="000000"/>
              </a:solidFill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6672748" cy="2474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1981200" y="-152400"/>
            <a:ext cx="6934200" cy="838200"/>
          </a:xfrm>
          <a:ln/>
        </p:spPr>
        <p:txBody>
          <a:bodyPr vert="horz" wrap="square" lIns="91440" tIns="45720" rIns="91440" bIns="45720" anchor="ctr" anchorCtr="0"/>
          <a:p>
            <a:pPr eaLnBrk="1" hangingPunct="1"/>
            <a:r>
              <a:rPr lang="ru-RU" altLang="x-none" sz="3600" b="1" dirty="0">
                <a:solidFill>
                  <a:srgbClr val="F96F1C"/>
                </a:solidFill>
              </a:rPr>
              <a:t>Этапы рисования:</a:t>
            </a:r>
            <a:endParaRPr sz="4000" dirty="0">
              <a:solidFill>
                <a:schemeClr val="accent2"/>
              </a:solidFill>
            </a:endParaRP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1524000" y="533400"/>
            <a:ext cx="7391400" cy="30480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lnSpc>
                <a:spcPct val="115000"/>
              </a:lnSpc>
              <a:buNone/>
            </a:pPr>
            <a:r>
              <a:rPr lang="ru-RU" altLang="x-none" sz="24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2. Создаем основной рисунок</a:t>
            </a:r>
            <a:endParaRPr lang="ru-RU" altLang="x-none" sz="2400" dirty="0">
              <a:solidFill>
                <a:srgbClr val="D500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создания простого цветка</a:t>
            </a: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x-none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делаем еще один круг из центра, но уже другой расцветки.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Кончик шила разместите возле края круга внутри и начните выводить из него лепестки.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eaLnBrk="1" hangingPunct="1">
              <a:lnSpc>
                <a:spcPct val="80000"/>
              </a:lnSpc>
            </a:pPr>
            <a:endParaRPr sz="2400" dirty="0">
              <a:solidFill>
                <a:srgbClr val="1E1E20"/>
              </a:solidFill>
            </a:endParaRPr>
          </a:p>
        </p:txBody>
      </p:sp>
      <p:pic>
        <p:nvPicPr>
          <p:cNvPr id="5" name="Picture 4" descr="F:\ЭБРУ\ЭБРУ фото\image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535878"/>
            <a:ext cx="6740112" cy="2505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4"/>
          <p:cNvSpPr>
            <a:spLocks noGrp="1"/>
          </p:cNvSpPr>
          <p:nvPr>
            <p:ph type="title"/>
          </p:nvPr>
        </p:nvSpPr>
        <p:spPr>
          <a:xfrm>
            <a:off x="838200" y="0"/>
            <a:ext cx="7315200" cy="8382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x-none" sz="3600" b="1" dirty="0">
                <a:solidFill>
                  <a:schemeClr val="accent2"/>
                </a:solidFill>
              </a:rPr>
              <a:t>Этапы рисования:</a:t>
            </a:r>
            <a:endParaRPr lang="ru-RU" altLang="x-none" sz="3600" b="1" dirty="0">
              <a:solidFill>
                <a:schemeClr val="accent2"/>
              </a:solidFill>
            </a:endParaRPr>
          </a:p>
        </p:txBody>
      </p:sp>
      <p:sp>
        <p:nvSpPr>
          <p:cNvPr id="14339" name="Rectangle 5"/>
          <p:cNvSpPr>
            <a:spLocks noGrp="1"/>
          </p:cNvSpPr>
          <p:nvPr>
            <p:ph idx="1"/>
          </p:nvPr>
        </p:nvSpPr>
        <p:spPr>
          <a:xfrm>
            <a:off x="0" y="762000"/>
            <a:ext cx="8686800" cy="29718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buNone/>
            </a:pPr>
            <a:r>
              <a:rPr lang="ru-RU" altLang="x-none" sz="24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2. Создаем основной рисунок</a:t>
            </a:r>
            <a:endParaRPr lang="ru-RU" altLang="x-none" sz="2400" dirty="0">
              <a:solidFill>
                <a:srgbClr val="D5002D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buNone/>
            </a:pPr>
            <a:r>
              <a:rPr lang="ru-RU" altLang="x-none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создания простого цветка</a:t>
            </a: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x-none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Помните, что краску с шила каждый раз надо стирать, иначе краска смешается.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четкий рисунок, делайте это каждый раз.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разные инструменты, вы сможете создавать самые разные рисунки, тут уже все зависит от вашей фантазии.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endParaRPr lang="ru-RU" altLang="x-none" sz="2000" dirty="0"/>
          </a:p>
        </p:txBody>
      </p:sp>
      <p:pic>
        <p:nvPicPr>
          <p:cNvPr id="11268" name="Picture 4" descr="C:\Users\Наталья\Desktop\4154704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13503"/>
            <a:ext cx="6934200" cy="27158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4"/>
          <p:cNvSpPr>
            <a:spLocks noGrp="1"/>
          </p:cNvSpPr>
          <p:nvPr>
            <p:ph type="title"/>
          </p:nvPr>
        </p:nvSpPr>
        <p:spPr>
          <a:xfrm>
            <a:off x="838200" y="0"/>
            <a:ext cx="7315200" cy="944563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x-none" sz="3600" b="1" dirty="0">
                <a:solidFill>
                  <a:schemeClr val="accent2"/>
                </a:solidFill>
              </a:rPr>
              <a:t>Этапы рисования:</a:t>
            </a:r>
            <a:endParaRPr lang="ru-RU" altLang="x-none" sz="3600" b="1" dirty="0">
              <a:solidFill>
                <a:schemeClr val="accent2"/>
              </a:solidFill>
            </a:endParaRPr>
          </a:p>
        </p:txBody>
      </p:sp>
      <p:sp>
        <p:nvSpPr>
          <p:cNvPr id="15363" name="Rectangle 5"/>
          <p:cNvSpPr>
            <a:spLocks noGrp="1"/>
          </p:cNvSpPr>
          <p:nvPr>
            <p:ph idx="1"/>
          </p:nvPr>
        </p:nvSpPr>
        <p:spPr>
          <a:xfrm>
            <a:off x="152400" y="762000"/>
            <a:ext cx="8763000" cy="37338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lnSpc>
                <a:spcPct val="115000"/>
              </a:lnSpc>
              <a:buNone/>
            </a:pPr>
            <a:r>
              <a:rPr lang="ru-RU" altLang="x-none" sz="24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3. Перенос рисунка на бумагу</a:t>
            </a:r>
            <a:endParaRPr lang="ru-RU" altLang="x-none" sz="2400" dirty="0">
              <a:solidFill>
                <a:srgbClr val="D5002D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изображение будет готово, можно отпечатать его на бумаге. Для этого аккуратно лист кладите на поверхность и оставьте на 10-15 секунд. Чтобы рисунок хорошо отпечатался, проведите аккуратно по бумаге.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r>
              <a:rPr lang="ru-RU" altLang="x-none" sz="2400" dirty="0">
                <a:solidFill>
                  <a:srgbClr val="1E1E2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этого можно аккуратно доставать лист через бортик емкости, чтобы лишняя вода осталась в ней. Дождитесь, пока изображение высохнет и поместите его в рамку.</a:t>
            </a:r>
            <a:endParaRPr lang="ru-RU" altLang="x-none" sz="2400" dirty="0">
              <a:solidFill>
                <a:srgbClr val="1E1E2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buNone/>
            </a:pPr>
            <a:endParaRPr lang="ru-RU" altLang="x-none" sz="2000" dirty="0"/>
          </a:p>
        </p:txBody>
      </p:sp>
      <p:pic>
        <p:nvPicPr>
          <p:cNvPr id="12293" name="Picture 5" descr="http://gi-nn.ru/wp-content/uploads/2016/08/91-1024x60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495800"/>
            <a:ext cx="3886200" cy="2288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6386" name="Прямоугольник 3"/>
          <p:cNvSpPr/>
          <p:nvPr/>
        </p:nvSpPr>
        <p:spPr>
          <a:xfrm>
            <a:off x="1752600" y="528638"/>
            <a:ext cx="7162800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49580" algn="just"/>
            <a:r>
              <a:rPr lang="ru-RU" altLang="x-none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Рисование на воде</a:t>
            </a:r>
            <a:r>
              <a:rPr lang="ru-RU" altLang="x-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x-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очень бережный и безопасный метод терапии. Этим он особенно хорош для детей. Арт - терапия помогает справиться со многими проблемами и активно используется в развитии ребёнка в детском саду.</a:t>
            </a:r>
            <a:endParaRPr lang="ru-RU" altLang="x-none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87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206750"/>
            <a:ext cx="4813300" cy="7153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1828800" y="0"/>
            <a:ext cx="7239000" cy="1066800"/>
          </a:xfrm>
          <a:ln/>
        </p:spPr>
        <p:txBody>
          <a:bodyPr vert="horz" wrap="square" lIns="91440" tIns="45720" rIns="91440" bIns="45720" anchor="ctr" anchorCtr="0"/>
          <a:p>
            <a:pPr algn="just" eaLnBrk="1" hangingPunct="1"/>
            <a:br>
              <a:rPr lang="ru-RU" altLang="x-none" sz="3600" b="1" dirty="0">
                <a:solidFill>
                  <a:srgbClr val="F96F1C"/>
                </a:solidFill>
              </a:rPr>
            </a:br>
            <a:r>
              <a:rPr lang="ru-RU" altLang="x-none" sz="3600" b="1" dirty="0">
                <a:solidFill>
                  <a:srgbClr val="F96F1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ЭБРУ</a:t>
            </a:r>
            <a:r>
              <a:rPr lang="ru-RU" altLang="x-none" sz="3200" b="1" dirty="0">
                <a:solidFill>
                  <a:srgbClr val="F96F1C"/>
                </a:solidFill>
              </a:rPr>
              <a:t> </a:t>
            </a: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технология рисования по поверхности воды специальными красками.</a:t>
            </a:r>
            <a:b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2800" dirty="0">
              <a:solidFill>
                <a:schemeClr val="accent2"/>
              </a:solidFill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1600200" y="1143000"/>
            <a:ext cx="7315200" cy="22098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На воду, предварительно немного загущенную, наносятся капли краски, а уже</a:t>
            </a:r>
            <a:r>
              <a:rPr lang="ru-RU" altLang="x-none" sz="2800" i="1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затем при помощи разных инструментов: шила, спицы, гребня, формируются рисунки и узоры прямо на поверхности воды!</a:t>
            </a:r>
            <a:r>
              <a:rPr lang="ru-RU" altLang="x-none" sz="2800" i="1" dirty="0">
                <a:solidFill>
                  <a:srgbClr val="00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Calibri" panose="020F0502020204030204" pitchFamily="34" charset="0"/>
            </a:endParaRPr>
          </a:p>
          <a:p>
            <a:pPr indent="0" algn="just" eaLnBrk="1" hangingPunct="1">
              <a:lnSpc>
                <a:spcPct val="80000"/>
              </a:lnSpc>
              <a:buNone/>
            </a:pPr>
            <a:endParaRPr sz="28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19459" name="Picture 3" descr="F:\ЭБРУ\ЭБРУ фото\image3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29000"/>
            <a:ext cx="4589311" cy="31295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Прямоугольник 3"/>
          <p:cNvSpPr/>
          <p:nvPr/>
        </p:nvSpPr>
        <p:spPr>
          <a:xfrm>
            <a:off x="1905000" y="304800"/>
            <a:ext cx="6934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ru-RU" altLang="x-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технология применяется в рамках коррекционно-развивающего процесса, с детьми ОВЗ и детьми, испытывающими трудности в усвоении основной образовательной  программы.</a:t>
            </a:r>
            <a:endParaRPr lang="ru-RU" altLang="x-none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25" y="2551113"/>
            <a:ext cx="4044950" cy="803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Прямоугольник 3"/>
          <p:cNvSpPr/>
          <p:nvPr/>
        </p:nvSpPr>
        <p:spPr>
          <a:xfrm>
            <a:off x="1905000" y="304800"/>
            <a:ext cx="6934200" cy="2246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ru-RU" altLang="x-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 ограниченными возможностями здоровья ЭБРУ является прекрасным инструментом развития воображения, моторики, творческого начала. </a:t>
            </a:r>
            <a:endParaRPr lang="ru-RU" altLang="x-none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482" name="Picture 2" descr="F:\ЭБРУ\d47797a4171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429000"/>
            <a:ext cx="3613897" cy="2457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483" name="Picture 3" descr="F:\ЭБРУ\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832" y="2273167"/>
            <a:ext cx="3377056" cy="2276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7650" name="Picture 2" descr="C:\Users\Наталья\Desktop\63d0963ae18bd3ce2a418c10aa3b78d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51075"/>
            <a:ext cx="5861255" cy="43959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7" name="Прямоугольник 1"/>
          <p:cNvSpPr/>
          <p:nvPr/>
        </p:nvSpPr>
        <p:spPr>
          <a:xfrm>
            <a:off x="1828800" y="228600"/>
            <a:ext cx="70866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449580" algn="just">
              <a:buNone/>
            </a:pPr>
            <a:r>
              <a:rPr lang="ru-RU" altLang="x-none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Эбру - терапия</a:t>
            </a:r>
            <a:r>
              <a:rPr lang="ru-RU" altLang="x-none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x-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работать со страхами, тревожностью, замкнутостью и агрессивностью, помогает снять напряжение.</a:t>
            </a:r>
            <a:endParaRPr lang="ru-RU" altLang="x-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76200"/>
            <a:ext cx="8153400" cy="3200400"/>
          </a:xfrm>
        </p:spPr>
        <p:txBody>
          <a:bodyPr vert="horz" wrap="square" lIns="91440" tIns="45720" rIns="91440" bIns="45720" numCol="1" anchor="t" anchorCtr="0" compatLnSpc="1"/>
          <a:p>
            <a:pPr marL="0" indent="0" algn="just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творческой деятельности с использованием нетрадиционной техники ЭБРУ, у детей развивается: 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ориентировочно – исследовательская деятельность, фантазия, память, эстетический вкус, познавательные способности, самостоятельность;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вырабатывается усидчивость; 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дети успокаиваются и дисциплинируются;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развивается мелкая моторика рук;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тренируется зрение.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 descr="http://cs624816.vk.me/v624816458/57d95/-LtRwI_6xxE.jpg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000" y="3352800"/>
            <a:ext cx="3657600" cy="2819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5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76200"/>
            <a:ext cx="8610600" cy="2895600"/>
          </a:xfrm>
        </p:spPr>
        <p:txBody>
          <a:bodyPr vert="horz" wrap="square" lIns="91440" tIns="45720" rIns="91440" bIns="45720" numCol="1" anchor="t" anchorCtr="0" compatLnSpc="1"/>
          <a:p>
            <a:pPr marL="0" indent="0" eaLnBrk="1" hangingPunct="1">
              <a:spcBef>
                <a:spcPts val="60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воспитанников развивается: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координация движения;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открывается творческий потенциал;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развивается фантазия и мышление;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сочетать цвета и формы;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навык видеть прекрасное в обыденном;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возможность мыслить нестандартно;</a:t>
            </a:r>
            <a:endParaRPr lang="ru-RU" altLang="x-none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Clr>
                <a:srgbClr val="FE8637"/>
              </a:buClr>
              <a:buSzPct val="70000"/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расслабляться и получать удовольстви</a:t>
            </a:r>
            <a:r>
              <a:rPr lang="ru-RU" altLang="x-none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 </a:t>
            </a:r>
            <a:endParaRPr lang="ru-RU" altLang="x-none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Рисунок 2" descr="i?id=44a344b1a55637e8f2be47a096b72c80&amp;n=33&amp;h=215&amp;w=237"/>
          <p:cNvPicPr/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45307" y="3987421"/>
            <a:ext cx="28956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4"/>
          <p:cNvSpPr>
            <a:spLocks noGrp="1"/>
          </p:cNvSpPr>
          <p:nvPr>
            <p:ph type="title"/>
          </p:nvPr>
        </p:nvSpPr>
        <p:spPr>
          <a:xfrm>
            <a:off x="152400" y="0"/>
            <a:ext cx="8763000" cy="990600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x-none" sz="3600" b="1" dirty="0">
                <a:solidFill>
                  <a:schemeClr val="accent2"/>
                </a:solidFill>
              </a:rPr>
              <a:t>Как рисовать на воде в технике ЭБРУ</a:t>
            </a:r>
            <a:endParaRPr lang="ru-RU" altLang="x-none" sz="3600" b="1" dirty="0">
              <a:solidFill>
                <a:schemeClr val="accent2"/>
              </a:solidFill>
            </a:endParaRPr>
          </a:p>
        </p:txBody>
      </p:sp>
      <p:sp>
        <p:nvSpPr>
          <p:cNvPr id="9219" name="Rectangle 5"/>
          <p:cNvSpPr>
            <a:spLocks noGrp="1"/>
          </p:cNvSpPr>
          <p:nvPr>
            <p:ph idx="1"/>
          </p:nvPr>
        </p:nvSpPr>
        <p:spPr>
          <a:xfrm>
            <a:off x="152400" y="762000"/>
            <a:ext cx="8458200" cy="3124200"/>
          </a:xfrm>
          <a:ln/>
        </p:spPr>
        <p:txBody>
          <a:bodyPr vert="horz" wrap="square" lIns="91440" tIns="45720" rIns="91440" bIns="45720" anchor="t" anchorCtr="0"/>
          <a:p>
            <a:pPr indent="0" algn="just"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рисования нужна вязкая вода, краски, не растворяющиеся в воде, плоские кисти, палочки, гребенки, бумага.</a:t>
            </a:r>
            <a:endParaRPr lang="ru-RU" altLang="x-none" sz="2000" dirty="0"/>
          </a:p>
        </p:txBody>
      </p:sp>
      <p:pic>
        <p:nvPicPr>
          <p:cNvPr id="29698" name="Picture 2" descr="F:\ЭБРУ\ЭБРУ фото\image1.jpe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2438400"/>
            <a:ext cx="5643423" cy="4333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221" name="Picture 3" descr="F:\ЭБРУ\ЭБРУ фото\image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963" y="2209800"/>
            <a:ext cx="2995612" cy="372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4" descr="F:\ЭБРУ\ЭБРУ фото\image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413" y="3429000"/>
            <a:ext cx="3430587" cy="2187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4"/>
          <p:cNvSpPr>
            <a:spLocks noGrp="1"/>
          </p:cNvSpPr>
          <p:nvPr>
            <p:ph type="title"/>
          </p:nvPr>
        </p:nvSpPr>
        <p:spPr>
          <a:xfrm>
            <a:off x="838200" y="-381000"/>
            <a:ext cx="7315200" cy="1325563"/>
          </a:xfrm>
          <a:ln/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ru-RU" altLang="x-none" sz="3600" b="1" dirty="0">
                <a:solidFill>
                  <a:schemeClr val="accent2"/>
                </a:solidFill>
              </a:rPr>
              <a:t>Этапы рисования:</a:t>
            </a:r>
            <a:endParaRPr lang="ru-RU" altLang="x-none" sz="3600" b="1" dirty="0">
              <a:solidFill>
                <a:schemeClr val="accent2"/>
              </a:solidFill>
            </a:endParaRPr>
          </a:p>
        </p:txBody>
      </p:sp>
      <p:sp>
        <p:nvSpPr>
          <p:cNvPr id="10243" name="Rectangle 5"/>
          <p:cNvSpPr>
            <a:spLocks noGrp="1"/>
          </p:cNvSpPr>
          <p:nvPr>
            <p:ph idx="1"/>
          </p:nvPr>
        </p:nvSpPr>
        <p:spPr>
          <a:xfrm>
            <a:off x="152400" y="457200"/>
            <a:ext cx="8458200" cy="3429000"/>
          </a:xfrm>
          <a:ln/>
        </p:spPr>
        <p:txBody>
          <a:bodyPr vert="horz" wrap="square" lIns="91440" tIns="45720" rIns="91440" bIns="45720" anchor="t" anchorCtr="0"/>
          <a:p>
            <a:pPr marL="0" indent="0" algn="just">
              <a:spcBef>
                <a:spcPct val="0"/>
              </a:spcBef>
              <a:buNone/>
            </a:pPr>
            <a:r>
              <a:rPr lang="ru-RU" altLang="x-none" sz="2800" b="1" dirty="0">
                <a:solidFill>
                  <a:srgbClr val="D5002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 1. Создаем фон</a:t>
            </a:r>
            <a:endParaRPr lang="ru-RU" altLang="x-none" sz="2800" dirty="0">
              <a:solidFill>
                <a:srgbClr val="D5002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x-none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 можете сделать фон в одном тоне или воспользоваться несколькими цветами. Краска не перемешивается и узоры получаются уникальными. Попробуйте воспользоваться гребнем, чтобы создать сложные композиции. Для фона лучше не брать больше 2-3 цветов. </a:t>
            </a:r>
            <a:endParaRPr lang="ru-RU" altLang="x-none" sz="2800" dirty="0"/>
          </a:p>
        </p:txBody>
      </p:sp>
      <p:pic>
        <p:nvPicPr>
          <p:cNvPr id="1024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3668713"/>
            <a:ext cx="2417763" cy="637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725863"/>
            <a:ext cx="2414588" cy="632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668713"/>
            <a:ext cx="2389188" cy="630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">
      <a:dk1>
        <a:srgbClr val="808080"/>
      </a:dk1>
      <a:lt1>
        <a:srgbClr val="FFFFFF"/>
      </a:lt1>
      <a:dk2>
        <a:srgbClr val="808080"/>
      </a:dk2>
      <a:lt2>
        <a:srgbClr val="880B3C"/>
      </a:lt2>
      <a:accent1>
        <a:srgbClr val="FF0174"/>
      </a:accent1>
      <a:accent2>
        <a:srgbClr val="F96F1C"/>
      </a:accent2>
      <a:accent3>
        <a:srgbClr val="FFFFFF"/>
      </a:accent3>
      <a:accent4>
        <a:srgbClr val="6C6C6C"/>
      </a:accent4>
      <a:accent5>
        <a:srgbClr val="FFAABC"/>
      </a:accent5>
      <a:accent6>
        <a:srgbClr val="E26418"/>
      </a:accent6>
      <a:hlink>
        <a:srgbClr val="FFBF07"/>
      </a:hlink>
      <a:folHlink>
        <a:srgbClr val="808080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FBB240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FE564C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BB2A32"/>
        </a:lt2>
        <a:accent1>
          <a:srgbClr val="FFC842"/>
        </a:accent1>
        <a:accent2>
          <a:srgbClr val="FED06E"/>
        </a:accent2>
        <a:accent3>
          <a:srgbClr val="FFFFFF"/>
        </a:accent3>
        <a:accent4>
          <a:srgbClr val="404040"/>
        </a:accent4>
        <a:accent5>
          <a:srgbClr val="FFE0B0"/>
        </a:accent5>
        <a:accent6>
          <a:srgbClr val="E6BC63"/>
        </a:accent6>
        <a:hlink>
          <a:srgbClr val="FDDB9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AF5612"/>
        </a:lt2>
        <a:accent1>
          <a:srgbClr val="CB882F"/>
        </a:accent1>
        <a:accent2>
          <a:srgbClr val="E7C432"/>
        </a:accent2>
        <a:accent3>
          <a:srgbClr val="FFFFFF"/>
        </a:accent3>
        <a:accent4>
          <a:srgbClr val="404040"/>
        </a:accent4>
        <a:accent5>
          <a:srgbClr val="E2C3AD"/>
        </a:accent5>
        <a:accent6>
          <a:srgbClr val="D1B12C"/>
        </a:accent6>
        <a:hlink>
          <a:srgbClr val="EECA3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9A5E40"/>
        </a:lt2>
        <a:accent1>
          <a:srgbClr val="AE7750"/>
        </a:accent1>
        <a:accent2>
          <a:srgbClr val="C08D60"/>
        </a:accent2>
        <a:accent3>
          <a:srgbClr val="FFFFFF"/>
        </a:accent3>
        <a:accent4>
          <a:srgbClr val="404040"/>
        </a:accent4>
        <a:accent5>
          <a:srgbClr val="D3BDB3"/>
        </a:accent5>
        <a:accent6>
          <a:srgbClr val="AE7F56"/>
        </a:accent6>
        <a:hlink>
          <a:srgbClr val="CCA47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D1BB77"/>
        </a:lt2>
        <a:accent1>
          <a:srgbClr val="DBBA87"/>
        </a:accent1>
        <a:accent2>
          <a:srgbClr val="E0B265"/>
        </a:accent2>
        <a:accent3>
          <a:srgbClr val="FFFFFF"/>
        </a:accent3>
        <a:accent4>
          <a:srgbClr val="404040"/>
        </a:accent4>
        <a:accent5>
          <a:srgbClr val="EAD9C3"/>
        </a:accent5>
        <a:accent6>
          <a:srgbClr val="CBA15B"/>
        </a:accent6>
        <a:hlink>
          <a:srgbClr val="E9C27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404040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D3D3D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FFFFFF"/>
        </a:dk1>
        <a:lt1>
          <a:srgbClr val="FFFFFF"/>
        </a:lt1>
        <a:dk2>
          <a:srgbClr val="FFFFFF"/>
        </a:dk2>
        <a:lt2>
          <a:srgbClr val="45762A"/>
        </a:lt2>
        <a:accent1>
          <a:srgbClr val="42934C"/>
        </a:accent1>
        <a:accent2>
          <a:srgbClr val="34B66A"/>
        </a:accent2>
        <a:accent3>
          <a:srgbClr val="FFFFFF"/>
        </a:accent3>
        <a:accent4>
          <a:srgbClr val="DADADA"/>
        </a:accent4>
        <a:accent5>
          <a:srgbClr val="B0C8B2"/>
        </a:accent5>
        <a:accent6>
          <a:srgbClr val="2EA55F"/>
        </a:accent6>
        <a:hlink>
          <a:srgbClr val="34C8D1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FFFFFF"/>
        </a:dk1>
        <a:lt1>
          <a:srgbClr val="FFFFFF"/>
        </a:lt1>
        <a:dk2>
          <a:srgbClr val="FFFFFF"/>
        </a:dk2>
        <a:lt2>
          <a:srgbClr val="55A6FE"/>
        </a:lt2>
        <a:accent1>
          <a:srgbClr val="71BBFF"/>
        </a:accent1>
        <a:accent2>
          <a:srgbClr val="74CCFF"/>
        </a:accent2>
        <a:accent3>
          <a:srgbClr val="FFFFFF"/>
        </a:accent3>
        <a:accent4>
          <a:srgbClr val="DADADA"/>
        </a:accent4>
        <a:accent5>
          <a:srgbClr val="BBDAFF"/>
        </a:accent5>
        <a:accent6>
          <a:srgbClr val="68B9E7"/>
        </a:accent6>
        <a:hlink>
          <a:srgbClr val="94D8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FFFFFF"/>
        </a:dk1>
        <a:lt1>
          <a:srgbClr val="FFFFFF"/>
        </a:lt1>
        <a:dk2>
          <a:srgbClr val="FFFFFF"/>
        </a:dk2>
        <a:lt2>
          <a:srgbClr val="4BA1FF"/>
        </a:lt2>
        <a:accent1>
          <a:srgbClr val="5DB2FF"/>
        </a:accent1>
        <a:accent2>
          <a:srgbClr val="65C8FF"/>
        </a:accent2>
        <a:accent3>
          <a:srgbClr val="FFFFFF"/>
        </a:accent3>
        <a:accent4>
          <a:srgbClr val="DADADA"/>
        </a:accent4>
        <a:accent5>
          <a:srgbClr val="B6D5FF"/>
        </a:accent5>
        <a:accent6>
          <a:srgbClr val="5BB5E7"/>
        </a:accent6>
        <a:hlink>
          <a:srgbClr val="87E1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3845</Words>
  <Application>WPS Presentation</Application>
  <PresentationFormat>Экран (4:3)</PresentationFormat>
  <Paragraphs>84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SimSun</vt:lpstr>
      <vt:lpstr>Wingdings</vt:lpstr>
      <vt:lpstr>Microsoft Sans Serif</vt:lpstr>
      <vt:lpstr>Times New Roman</vt:lpstr>
      <vt:lpstr>Calibri</vt:lpstr>
      <vt:lpstr>Microsoft YaHei</vt:lpstr>
      <vt:lpstr>Arial Unicode MS</vt:lpstr>
      <vt:lpstr>powerpoint-template-24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Templates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Наталья</cp:lastModifiedBy>
  <cp:revision>259</cp:revision>
  <dcterms:created xsi:type="dcterms:W3CDTF">2007-04-02T02:11:51Z</dcterms:created>
  <dcterms:modified xsi:type="dcterms:W3CDTF">2024-03-01T10:39:31Z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B1BA088AB30845268E5D19F4BB7C073E_12</vt:lpwstr>
  </property>
  <property fmtid="{D5CDD505-2E9C-101B-9397-08002B2CF9AE}" pid="3" name="KSOProductBuildVer">
    <vt:lpwstr>1049-12.2.0.13416</vt:lpwstr>
  </property>
</Properties>
</file>