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7" r:id="rId1"/>
  </p:sldMasterIdLst>
  <p:notesMasterIdLst>
    <p:notesMasterId r:id="rId27"/>
  </p:notesMasterIdLst>
  <p:sldIdLst>
    <p:sldId id="269" r:id="rId2"/>
    <p:sldId id="263" r:id="rId3"/>
    <p:sldId id="256" r:id="rId4"/>
    <p:sldId id="273" r:id="rId5"/>
    <p:sldId id="280" r:id="rId6"/>
    <p:sldId id="274" r:id="rId7"/>
    <p:sldId id="261" r:id="rId8"/>
    <p:sldId id="257" r:id="rId9"/>
    <p:sldId id="272" r:id="rId10"/>
    <p:sldId id="278" r:id="rId11"/>
    <p:sldId id="285" r:id="rId12"/>
    <p:sldId id="279" r:id="rId13"/>
    <p:sldId id="288" r:id="rId14"/>
    <p:sldId id="289" r:id="rId15"/>
    <p:sldId id="262" r:id="rId16"/>
    <p:sldId id="276" r:id="rId17"/>
    <p:sldId id="275" r:id="rId18"/>
    <p:sldId id="271" r:id="rId19"/>
    <p:sldId id="290" r:id="rId20"/>
    <p:sldId id="281" r:id="rId21"/>
    <p:sldId id="282" r:id="rId22"/>
    <p:sldId id="283" r:id="rId23"/>
    <p:sldId id="291" r:id="rId24"/>
    <p:sldId id="284" r:id="rId25"/>
    <p:sldId id="277" r:id="rId26"/>
  </p:sldIdLst>
  <p:sldSz cx="12192000" cy="6858000"/>
  <p:notesSz cx="6858000" cy="98742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66FF66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54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542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99C0F-9385-41BD-8A07-E4A69FE12509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65138" y="1233488"/>
            <a:ext cx="5927725" cy="3333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51983"/>
            <a:ext cx="5486400" cy="388798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5"/>
            <a:ext cx="2971800" cy="4954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378825"/>
            <a:ext cx="2971800" cy="49542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7E8E6-41B7-4225-AD53-7ECBD0DB25E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2511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F7E8E6-41B7-4225-AD53-7ECBD0DB25E1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5057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F7E8E6-41B7-4225-AD53-7ECBD0DB25E1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14702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F7E8E6-41B7-4225-AD53-7ECBD0DB25E1}" type="slidenum">
              <a:rPr lang="ru-RU" smtClean="0"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4351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F7E8E6-41B7-4225-AD53-7ECBD0DB25E1}" type="slidenum">
              <a:rPr lang="ru-RU" smtClean="0"/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1990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3541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2689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7830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47808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5802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7350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6672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928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4040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212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445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15297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112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573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4620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68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E9101-1C2B-4D2F-9E3D-1203C17A17BA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9909BC0-76C2-4080-9C9C-738F990A4EB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8438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9g649yi321" TargetMode="External"/><Relationship Id="rId2" Type="http://schemas.openxmlformats.org/officeDocument/2006/relationships/hyperlink" Target="https://learningapps.org/display?v=poegoeqra2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6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B2A2E1-5665-423C-9C47-5B470977327A}"/>
              </a:ext>
            </a:extLst>
          </p:cNvPr>
          <p:cNvSpPr txBox="1"/>
          <p:nvPr/>
        </p:nvSpPr>
        <p:spPr>
          <a:xfrm>
            <a:off x="65314" y="121299"/>
            <a:ext cx="12126685" cy="6594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Департамент образования и науки города Москвы 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Государственное бюджетное профессиональное образовательное учреждение города Москвы 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«Педагогический колледж №10»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КОНСПЕКТ ВНЕУРОЧНОГО ЗАНЯТИЯ 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МДК 02.01 Основы организации внеурочной работы( Научно-познавательная деятельность)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тему: «Решение ребусов» 3 класс.</a:t>
            </a:r>
          </a:p>
          <a:p>
            <a:pPr marR="236220" algn="r"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R="236220" algn="r"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R="236220"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                                      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endParaRPr lang="ru-RU" sz="1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6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Москва 2021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E8B1172-2CA0-98EE-2FFD-931BD1E6891F}"/>
              </a:ext>
            </a:extLst>
          </p:cNvPr>
          <p:cNvSpPr txBox="1"/>
          <p:nvPr/>
        </p:nvSpPr>
        <p:spPr>
          <a:xfrm>
            <a:off x="9904877" y="4910288"/>
            <a:ext cx="2808312" cy="28129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36220"/>
            <a:r>
              <a:rPr lang="ru-RU" sz="15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Выполнила студентка 3 курса</a:t>
            </a:r>
            <a:endParaRPr lang="ru-RU" sz="11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36220"/>
            <a:r>
              <a:rPr lang="ru-RU" sz="15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Кривошеина Татьяна Сергеевна                                                                                                                                 группа </a:t>
            </a:r>
            <a:r>
              <a:rPr lang="ru-RU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532 А</a:t>
            </a:r>
            <a:r>
              <a:rPr lang="ru-RU" sz="15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R="236220"/>
            <a:r>
              <a:rPr lang="ru-RU" sz="15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специальность 44.02.02 «Преподавание в начальных классах»</a:t>
            </a:r>
          </a:p>
          <a:p>
            <a:pPr marR="236220">
              <a:lnSpc>
                <a:spcPct val="106000"/>
              </a:lnSpc>
              <a:spcAft>
                <a:spcPts val="800"/>
              </a:spcAft>
            </a:pPr>
            <a:endParaRPr lang="ru-RU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36220">
              <a:lnSpc>
                <a:spcPct val="106000"/>
              </a:lnSpc>
              <a:spcAft>
                <a:spcPts val="800"/>
              </a:spcAft>
            </a:pPr>
            <a:endParaRPr lang="ru-RU" sz="15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236220">
              <a:lnSpc>
                <a:spcPct val="106000"/>
              </a:lnSpc>
              <a:spcAft>
                <a:spcPts val="80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9563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5ABD1CD-D9FE-4707-8B5D-461EF3DF75CA}"/>
              </a:ext>
            </a:extLst>
          </p:cNvPr>
          <p:cNvSpPr txBox="1"/>
          <p:nvPr/>
        </p:nvSpPr>
        <p:spPr>
          <a:xfrm>
            <a:off x="1716833" y="775815"/>
            <a:ext cx="52064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https://learningapps.org/display?v=poegoeqra21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FC8354-08D0-4D3F-8A05-A397F1DC2306}"/>
              </a:ext>
            </a:extLst>
          </p:cNvPr>
          <p:cNvSpPr txBox="1"/>
          <p:nvPr/>
        </p:nvSpPr>
        <p:spPr>
          <a:xfrm>
            <a:off x="4866976" y="3817107"/>
            <a:ext cx="520648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B05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https://learningapps.org/display?v=p9g649yi321</a:t>
            </a:r>
            <a:endParaRPr lang="ru-RU" dirty="0">
              <a:solidFill>
                <a:srgbClr val="00B050"/>
              </a:solidFill>
            </a:endParaRPr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8927D74-D9C3-4ABC-9DDA-70B00BFA1013}"/>
              </a:ext>
            </a:extLst>
          </p:cNvPr>
          <p:cNvSpPr/>
          <p:nvPr/>
        </p:nvSpPr>
        <p:spPr>
          <a:xfrm>
            <a:off x="338516" y="498816"/>
            <a:ext cx="8034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A05278C-6A7C-457A-9E00-022682A94DE5}"/>
              </a:ext>
            </a:extLst>
          </p:cNvPr>
          <p:cNvSpPr/>
          <p:nvPr/>
        </p:nvSpPr>
        <p:spPr>
          <a:xfrm>
            <a:off x="3918360" y="3429000"/>
            <a:ext cx="8034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0E1A4EB-1FB6-42B4-94FC-AC050A362D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380" y="1525154"/>
            <a:ext cx="3131789" cy="472129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A37640B-330F-C5E7-0811-013DDD48C8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5943" y="1322352"/>
            <a:ext cx="2171589" cy="21715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2411DC-7ACF-BB10-20E4-07D5413587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5943" y="4463438"/>
            <a:ext cx="2361298" cy="236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856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A2C9F4-67E7-46C7-8AE5-1592CE8D15EC}"/>
              </a:ext>
            </a:extLst>
          </p:cNvPr>
          <p:cNvSpPr txBox="1"/>
          <p:nvPr/>
        </p:nvSpPr>
        <p:spPr>
          <a:xfrm>
            <a:off x="2328815" y="237170"/>
            <a:ext cx="753437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План</a:t>
            </a:r>
          </a:p>
          <a:p>
            <a:pPr algn="ctr"/>
            <a:endParaRPr lang="ru-RU" sz="4000" dirty="0"/>
          </a:p>
          <a:p>
            <a:pPr algn="just"/>
            <a:r>
              <a:rPr lang="ru-RU" sz="4000" dirty="0"/>
              <a:t>1. Уточнить, что такое ребус и какие бывают ребусы.</a:t>
            </a:r>
          </a:p>
          <a:p>
            <a:pPr marL="742950" indent="-742950" algn="just">
              <a:buAutoNum type="arabicPeriod"/>
            </a:pPr>
            <a:endParaRPr lang="ru-RU" sz="4000" dirty="0"/>
          </a:p>
          <a:p>
            <a:pPr algn="just"/>
            <a:r>
              <a:rPr lang="ru-RU" sz="4000" dirty="0"/>
              <a:t>2.  Узнать о способах решения ребусов.</a:t>
            </a:r>
          </a:p>
          <a:p>
            <a:endParaRPr lang="ru-RU" sz="4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035B503-2B81-429A-804D-474A0D0D5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71" y="476773"/>
            <a:ext cx="1993227" cy="13975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5A79B9-47BC-C5A0-2EA0-3A9D9F7AAC3F}"/>
              </a:ext>
            </a:extLst>
          </p:cNvPr>
          <p:cNvSpPr txBox="1"/>
          <p:nvPr/>
        </p:nvSpPr>
        <p:spPr>
          <a:xfrm>
            <a:off x="2346097" y="3450731"/>
            <a:ext cx="836027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4000" dirty="0"/>
          </a:p>
          <a:p>
            <a:pPr marL="742950" indent="-742950">
              <a:buAutoNum type="arabicPeriod"/>
            </a:pPr>
            <a:endParaRPr lang="ru-RU" sz="4000" dirty="0"/>
          </a:p>
          <a:p>
            <a:endParaRPr lang="ru-RU" sz="4000" dirty="0"/>
          </a:p>
          <a:p>
            <a:r>
              <a:rPr lang="ru-RU" sz="4000" dirty="0"/>
              <a:t>3.  Научиться решать и составлять</a:t>
            </a:r>
            <a:r>
              <a:rPr lang="en-US" sz="4000" dirty="0"/>
              <a:t> </a:t>
            </a:r>
            <a:r>
              <a:rPr lang="ru-RU" sz="4000" dirty="0"/>
              <a:t>ребусы.</a:t>
            </a:r>
          </a:p>
        </p:txBody>
      </p:sp>
    </p:spTree>
    <p:extLst>
      <p:ext uri="{BB962C8B-B14F-4D97-AF65-F5344CB8AC3E}">
        <p14:creationId xmlns:p14="http://schemas.microsoft.com/office/powerpoint/2010/main" val="30523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300EA69-E5B1-473F-841E-5646E4750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993" y="117408"/>
            <a:ext cx="4218798" cy="221913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82832D4-948E-4124-B72D-5B980702B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93" y="3108110"/>
            <a:ext cx="4224894" cy="239593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385435E-043A-43E1-82B6-45DE15FF41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1218" y="117408"/>
            <a:ext cx="4224894" cy="22252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9B1DE9-DC1A-41C5-B510-B0345380AC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1720" y="3099795"/>
            <a:ext cx="4224894" cy="23959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4029589-F958-457E-9DCF-8F5B933750F1}"/>
              </a:ext>
            </a:extLst>
          </p:cNvPr>
          <p:cNvSpPr txBox="1"/>
          <p:nvPr/>
        </p:nvSpPr>
        <p:spPr>
          <a:xfrm>
            <a:off x="261256" y="2340435"/>
            <a:ext cx="448802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/>
              <a:t>на+ сед + ка= наседка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AE30CD6-46EE-4C51-9432-3A9BA05997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5019" y="2252306"/>
            <a:ext cx="5133277" cy="90228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FECBEB4-A211-4FBA-93CD-938BBF745A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56341" y="5394485"/>
            <a:ext cx="5688061" cy="90228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135DB9F-BD77-48DE-B45D-B56A4B73142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95221" y="5350584"/>
            <a:ext cx="5121084" cy="1390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33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A2C9F4-67E7-46C7-8AE5-1592CE8D15EC}"/>
              </a:ext>
            </a:extLst>
          </p:cNvPr>
          <p:cNvSpPr txBox="1"/>
          <p:nvPr/>
        </p:nvSpPr>
        <p:spPr>
          <a:xfrm>
            <a:off x="2172527" y="3429000"/>
            <a:ext cx="8741279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4000" dirty="0"/>
          </a:p>
          <a:p>
            <a:pPr marL="742950" indent="-742950">
              <a:buAutoNum type="arabicPeriod"/>
            </a:pPr>
            <a:endParaRPr lang="ru-RU" sz="4000" dirty="0"/>
          </a:p>
          <a:p>
            <a:endParaRPr lang="ru-RU" sz="4000" dirty="0"/>
          </a:p>
          <a:p>
            <a:pPr algn="just"/>
            <a:r>
              <a:rPr lang="ru-RU" sz="4000" dirty="0"/>
              <a:t>3.  Научиться решать и составлять</a:t>
            </a:r>
            <a:r>
              <a:rPr lang="en-US" sz="4000" dirty="0"/>
              <a:t> </a:t>
            </a:r>
            <a:r>
              <a:rPr lang="ru-RU" sz="4000" dirty="0"/>
              <a:t>ребусы.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63DAAB-9536-9457-0808-CFF8BCDE5AEA}"/>
              </a:ext>
            </a:extLst>
          </p:cNvPr>
          <p:cNvSpPr txBox="1"/>
          <p:nvPr/>
        </p:nvSpPr>
        <p:spPr>
          <a:xfrm>
            <a:off x="2061262" y="517803"/>
            <a:ext cx="61009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План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215576-3332-48F3-2ACA-A36F385E8430}"/>
              </a:ext>
            </a:extLst>
          </p:cNvPr>
          <p:cNvSpPr txBox="1"/>
          <p:nvPr/>
        </p:nvSpPr>
        <p:spPr>
          <a:xfrm>
            <a:off x="2172527" y="1634114"/>
            <a:ext cx="771872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0" indent="-74295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Уточнить, что такое ребус и какие бывают ребусы.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2DB45A-8122-9F54-3300-8BDB6A0E225F}"/>
              </a:ext>
            </a:extLst>
          </p:cNvPr>
          <p:cNvSpPr txBox="1"/>
          <p:nvPr/>
        </p:nvSpPr>
        <p:spPr>
          <a:xfrm>
            <a:off x="2172527" y="3429000"/>
            <a:ext cx="792700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2.  Узнать о способах решения         ребусов.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89C3BC9-D630-07C5-7FF8-83AFC5973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66" y="2268532"/>
            <a:ext cx="1999661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27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D930B7C-3447-2CFA-C818-BB012C42F2DA}"/>
              </a:ext>
            </a:extLst>
          </p:cNvPr>
          <p:cNvSpPr/>
          <p:nvPr/>
        </p:nvSpPr>
        <p:spPr>
          <a:xfrm>
            <a:off x="956833" y="0"/>
            <a:ext cx="8809596" cy="36824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в парах:</a:t>
            </a:r>
          </a:p>
          <a:p>
            <a:pPr algn="just">
              <a:lnSpc>
                <a:spcPct val="150000"/>
              </a:lnSpc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решите ребусы и найдете код от сейфа.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3971897-435B-5807-558A-B7FF245BBE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3129" y="2718006"/>
            <a:ext cx="4031839" cy="403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824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39BED5D-45BF-49AD-8A2F-1AA05A42B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3638" y="76565"/>
            <a:ext cx="3507886" cy="300438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C9E6C5A-4053-427B-9246-705951E32B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3238" y="3303274"/>
            <a:ext cx="5186021" cy="342900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77CDA05-526F-4FAA-BC55-BA6DEA00E23F}"/>
              </a:ext>
            </a:extLst>
          </p:cNvPr>
          <p:cNvSpPr txBox="1"/>
          <p:nvPr/>
        </p:nvSpPr>
        <p:spPr>
          <a:xfrm>
            <a:off x="232134" y="76565"/>
            <a:ext cx="175398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</a:p>
          <a:p>
            <a:pPr algn="ctr"/>
            <a:r>
              <a:rPr lang="ru-RU" sz="54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A565D87-F860-879B-86ED-CE03423E3987}"/>
              </a:ext>
            </a:extLst>
          </p:cNvPr>
          <p:cNvSpPr/>
          <p:nvPr/>
        </p:nvSpPr>
        <p:spPr>
          <a:xfrm>
            <a:off x="8599367" y="432620"/>
            <a:ext cx="999783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0"/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8D1DEE8-41E1-0F00-EB42-E01B16D54316}"/>
              </a:ext>
            </a:extLst>
          </p:cNvPr>
          <p:cNvSpPr/>
          <p:nvPr/>
        </p:nvSpPr>
        <p:spPr>
          <a:xfrm>
            <a:off x="727303" y="4168687"/>
            <a:ext cx="141577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01B70569-92C4-67E2-7FE7-A523C76B4B05}"/>
              </a:ext>
            </a:extLst>
          </p:cNvPr>
          <p:cNvSpPr/>
          <p:nvPr/>
        </p:nvSpPr>
        <p:spPr>
          <a:xfrm>
            <a:off x="7004010" y="1091352"/>
            <a:ext cx="1097771" cy="2521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34C8EAC2-9D0C-BAC9-4A2F-79FDBB9D9858}"/>
              </a:ext>
            </a:extLst>
          </p:cNvPr>
          <p:cNvSpPr/>
          <p:nvPr/>
        </p:nvSpPr>
        <p:spPr>
          <a:xfrm rot="10800000">
            <a:off x="2634621" y="4953517"/>
            <a:ext cx="1097771" cy="2521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9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521C6D3-ACA0-4933-AD54-73A185D17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9414" y="151294"/>
            <a:ext cx="5151048" cy="2962913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A692CE8-519C-4F12-A4B9-A6C0F8A4B7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867" y="3340303"/>
            <a:ext cx="5151048" cy="35176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13146AC-D19E-4172-A334-0086760CE49D}"/>
              </a:ext>
            </a:extLst>
          </p:cNvPr>
          <p:cNvSpPr txBox="1"/>
          <p:nvPr/>
        </p:nvSpPr>
        <p:spPr>
          <a:xfrm>
            <a:off x="216653" y="0"/>
            <a:ext cx="22315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</a:t>
            </a: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45EDEA8B-122E-66A8-22A0-964DB88BD94B}"/>
              </a:ext>
            </a:extLst>
          </p:cNvPr>
          <p:cNvSpPr/>
          <p:nvPr/>
        </p:nvSpPr>
        <p:spPr>
          <a:xfrm rot="10800000">
            <a:off x="4747926" y="1323240"/>
            <a:ext cx="1097771" cy="2521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CAE442DD-286C-70CA-DDFB-6F7A4349296C}"/>
              </a:ext>
            </a:extLst>
          </p:cNvPr>
          <p:cNvSpPr/>
          <p:nvPr/>
        </p:nvSpPr>
        <p:spPr>
          <a:xfrm>
            <a:off x="6096000" y="4973053"/>
            <a:ext cx="1097771" cy="2521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AF30CB5-BCBF-1F06-EA09-DF45FD8676C2}"/>
              </a:ext>
            </a:extLst>
          </p:cNvPr>
          <p:cNvSpPr/>
          <p:nvPr/>
        </p:nvSpPr>
        <p:spPr>
          <a:xfrm>
            <a:off x="3577566" y="570526"/>
            <a:ext cx="80022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6A5B335-6F1F-763C-DC60-EF1D7CFBCC64}"/>
              </a:ext>
            </a:extLst>
          </p:cNvPr>
          <p:cNvSpPr/>
          <p:nvPr/>
        </p:nvSpPr>
        <p:spPr>
          <a:xfrm>
            <a:off x="7442735" y="4314321"/>
            <a:ext cx="14157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18008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3260BB-B820-46E8-B2BD-1A26EEE75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757" y="3489816"/>
            <a:ext cx="4988780" cy="3170797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ED96A5F-4B97-4C39-B56E-40F296DAFBC2}"/>
              </a:ext>
            </a:extLst>
          </p:cNvPr>
          <p:cNvSpPr/>
          <p:nvPr/>
        </p:nvSpPr>
        <p:spPr>
          <a:xfrm>
            <a:off x="341697" y="-24760"/>
            <a:ext cx="16898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  <a:p>
            <a:pPr algn="ctr"/>
            <a:r>
              <a:rPr lang="ru-RU" sz="54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пара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3061DC9-A01E-4B2A-A636-6B05160E16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0808" y="240711"/>
            <a:ext cx="4988780" cy="2834661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EFE5D81E-6A41-9E2D-AE31-405AE5D418B4}"/>
              </a:ext>
            </a:extLst>
          </p:cNvPr>
          <p:cNvSpPr/>
          <p:nvPr/>
        </p:nvSpPr>
        <p:spPr>
          <a:xfrm rot="10800000">
            <a:off x="4797063" y="1477370"/>
            <a:ext cx="1097771" cy="2521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7DA2BD5E-0C08-4371-8F0C-D2BDE653C163}"/>
              </a:ext>
            </a:extLst>
          </p:cNvPr>
          <p:cNvSpPr/>
          <p:nvPr/>
        </p:nvSpPr>
        <p:spPr>
          <a:xfrm>
            <a:off x="5894834" y="4949116"/>
            <a:ext cx="1097771" cy="2521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B04C6CA-C9E5-1841-6FBC-9CB4EA6FB7DC}"/>
              </a:ext>
            </a:extLst>
          </p:cNvPr>
          <p:cNvSpPr/>
          <p:nvPr/>
        </p:nvSpPr>
        <p:spPr>
          <a:xfrm>
            <a:off x="6994126" y="4290384"/>
            <a:ext cx="1415772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7443E9F1-5724-C003-AD28-1DE36CCF47CC}"/>
              </a:ext>
            </a:extLst>
          </p:cNvPr>
          <p:cNvSpPr/>
          <p:nvPr/>
        </p:nvSpPr>
        <p:spPr>
          <a:xfrm>
            <a:off x="3878857" y="818637"/>
            <a:ext cx="80021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>
                <a:ln w="0"/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71278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A1CAFD2-F533-4B1C-BDD3-276C4D01DD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5701" y="938068"/>
            <a:ext cx="2934692" cy="5319130"/>
          </a:xfrm>
          <a:prstGeom prst="rect">
            <a:avLst/>
          </a:prstGeom>
        </p:spPr>
      </p:pic>
      <p:sp>
        <p:nvSpPr>
          <p:cNvPr id="13" name="Облако 12">
            <a:extLst>
              <a:ext uri="{FF2B5EF4-FFF2-40B4-BE49-F238E27FC236}">
                <a16:creationId xmlns:a16="http://schemas.microsoft.com/office/drawing/2014/main" id="{E9E9A73D-6243-4D8E-8F57-E2566CE6EA64}"/>
              </a:ext>
            </a:extLst>
          </p:cNvPr>
          <p:cNvSpPr/>
          <p:nvPr/>
        </p:nvSpPr>
        <p:spPr>
          <a:xfrm>
            <a:off x="2304661" y="0"/>
            <a:ext cx="2515815" cy="1292630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Ура!!!</a:t>
            </a:r>
            <a:endParaRPr lang="ru-RU" sz="4000" dirty="0"/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A7CD7F13-63E6-471F-B21F-88E0EE448A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92657" y="1652129"/>
            <a:ext cx="4786661" cy="3223386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FE9E3DB-16E6-0A43-F070-7C00420CD11D}"/>
              </a:ext>
            </a:extLst>
          </p:cNvPr>
          <p:cNvSpPr/>
          <p:nvPr/>
        </p:nvSpPr>
        <p:spPr>
          <a:xfrm>
            <a:off x="3562568" y="5235015"/>
            <a:ext cx="47339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8-14-2-14-3-14</a:t>
            </a:r>
          </a:p>
        </p:txBody>
      </p:sp>
      <p:pic>
        <p:nvPicPr>
          <p:cNvPr id="3" name="win31">
            <a:hlinkClick r:id="" action="ppaction://media"/>
            <a:extLst>
              <a:ext uri="{FF2B5EF4-FFF2-40B4-BE49-F238E27FC236}">
                <a16:creationId xmlns:a16="http://schemas.microsoft.com/office/drawing/2014/main" id="{810AC48F-A41B-A26C-FDDE-50F3F9050B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90342" y="601351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1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1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DE13CE9-EA89-75FF-B580-D0F488236888}"/>
              </a:ext>
            </a:extLst>
          </p:cNvPr>
          <p:cNvSpPr/>
          <p:nvPr/>
        </p:nvSpPr>
        <p:spPr>
          <a:xfrm>
            <a:off x="-181096" y="-76126"/>
            <a:ext cx="11718547" cy="36824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в группах:</a:t>
            </a:r>
          </a:p>
          <a:p>
            <a:pPr algn="ctr">
              <a:lnSpc>
                <a:spcPct val="150000"/>
              </a:lnSpc>
            </a:pPr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придумайте новый код для сейфа из предложенных фрагментов ребусов.</a:t>
            </a:r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334E049-77A6-2A1C-A4EE-CD8952F4E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3319" y="3606357"/>
            <a:ext cx="3310101" cy="308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37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04CE3CB-25D8-49AB-8021-CEBB925CD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06" y="1875453"/>
            <a:ext cx="8610426" cy="498254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9CEA60F-7F20-4DC3-9379-963413B868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591" y="0"/>
            <a:ext cx="2799185" cy="215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744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8E76EA9E-B797-4EF4-9D5A-7ABA3999A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70" y="2125117"/>
            <a:ext cx="2118419" cy="299816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9387E0-165D-435B-B7BA-31FE88C347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7526" y="1710325"/>
            <a:ext cx="798645" cy="79864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1F4E4D-F4C9-4689-BBE3-56EB1C8D46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7588" y="1710324"/>
            <a:ext cx="798645" cy="79864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2F2A628-750B-4E72-A556-46F15227B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7526" y="2649636"/>
            <a:ext cx="3595392" cy="270001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21D9E86-E2C7-4903-B0E6-FA2C55030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06888" y="1921849"/>
            <a:ext cx="3158002" cy="3166206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A347845-06FB-473E-8A72-04249E61FD6D}"/>
              </a:ext>
            </a:extLst>
          </p:cNvPr>
          <p:cNvSpPr/>
          <p:nvPr/>
        </p:nvSpPr>
        <p:spPr>
          <a:xfrm>
            <a:off x="4488503" y="0"/>
            <a:ext cx="1554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ноль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D6DCCB2-FB51-5BA9-6114-40D4E4D9EE85}"/>
              </a:ext>
            </a:extLst>
          </p:cNvPr>
          <p:cNvSpPr/>
          <p:nvPr/>
        </p:nvSpPr>
        <p:spPr>
          <a:xfrm>
            <a:off x="9291846" y="73410"/>
            <a:ext cx="29001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группа</a:t>
            </a:r>
          </a:p>
        </p:txBody>
      </p:sp>
    </p:spTree>
    <p:extLst>
      <p:ext uri="{BB962C8B-B14F-4D97-AF65-F5344CB8AC3E}">
        <p14:creationId xmlns:p14="http://schemas.microsoft.com/office/powerpoint/2010/main" val="287546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30428F5-686C-447D-8A31-E7177F7AD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1871" y="2388637"/>
            <a:ext cx="2109399" cy="298120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FD918A-8519-497C-B524-F8C89AAB7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1270" y="2317416"/>
            <a:ext cx="2152075" cy="303607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B7E713B-C1AC-4C37-B810-2066823E33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3564" y="2499449"/>
            <a:ext cx="798645" cy="80474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6D7DF53-BB76-4254-89DA-9ABE74551D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6281" y="2499449"/>
            <a:ext cx="798645" cy="80474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28EBBB-C80B-41E0-8A71-BCB6612201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707" y="2388637"/>
            <a:ext cx="798645" cy="8047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D315FB-20BB-40BE-81BF-AF5A6C9845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5030" y="3429000"/>
            <a:ext cx="3549612" cy="2438429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ADACBA3-938F-4A81-8675-A03EBC60928E}"/>
              </a:ext>
            </a:extLst>
          </p:cNvPr>
          <p:cNvSpPr/>
          <p:nvPr/>
        </p:nvSpPr>
        <p:spPr>
          <a:xfrm>
            <a:off x="4040568" y="233567"/>
            <a:ext cx="16042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один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B005BCE-6A4B-554A-86C6-D609FFDB97C1}"/>
              </a:ext>
            </a:extLst>
          </p:cNvPr>
          <p:cNvSpPr/>
          <p:nvPr/>
        </p:nvSpPr>
        <p:spPr>
          <a:xfrm>
            <a:off x="9291847" y="73410"/>
            <a:ext cx="2900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группа</a:t>
            </a:r>
          </a:p>
        </p:txBody>
      </p:sp>
    </p:spTree>
    <p:extLst>
      <p:ext uri="{BB962C8B-B14F-4D97-AF65-F5344CB8AC3E}">
        <p14:creationId xmlns:p14="http://schemas.microsoft.com/office/powerpoint/2010/main" val="126907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63E4745-0D8A-417F-8485-D9982681BC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7123" y="1660348"/>
            <a:ext cx="3955101" cy="39622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7F4FCF9-4B60-4A0F-A95B-D8D3EDE7B38A}"/>
              </a:ext>
            </a:extLst>
          </p:cNvPr>
          <p:cNvSpPr txBox="1"/>
          <p:nvPr/>
        </p:nvSpPr>
        <p:spPr>
          <a:xfrm>
            <a:off x="1968304" y="5622628"/>
            <a:ext cx="102636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99C0C5-95B5-4986-A9A3-E2B783D3C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751" y="5764090"/>
            <a:ext cx="887676" cy="6751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C9D5BF-A9E8-49D3-8510-E6E0D3205859}"/>
              </a:ext>
            </a:extLst>
          </p:cNvPr>
          <p:cNvSpPr txBox="1"/>
          <p:nvPr/>
        </p:nvSpPr>
        <p:spPr>
          <a:xfrm>
            <a:off x="3219732" y="5717931"/>
            <a:ext cx="58783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976E795-FE82-44EC-B1DB-3F5D4738D7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9732" y="5783559"/>
            <a:ext cx="625891" cy="6780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A5CBE97-7956-4F85-99FA-D54840EF6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2858" y="2630355"/>
            <a:ext cx="804742" cy="7986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4FE4F6F-0FCE-4EA8-B99D-D8B31B185B57}"/>
              </a:ext>
            </a:extLst>
          </p:cNvPr>
          <p:cNvSpPr txBox="1"/>
          <p:nvPr/>
        </p:nvSpPr>
        <p:spPr>
          <a:xfrm>
            <a:off x="7318310" y="2717773"/>
            <a:ext cx="1471490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9173C75B-38F5-48FB-87D2-56228E6AF6E8}"/>
              </a:ext>
            </a:extLst>
          </p:cNvPr>
          <p:cNvSpPr/>
          <p:nvPr/>
        </p:nvSpPr>
        <p:spPr>
          <a:xfrm>
            <a:off x="4108656" y="117383"/>
            <a:ext cx="2100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девять</a:t>
            </a:r>
          </a:p>
        </p:txBody>
      </p:sp>
      <p:sp>
        <p:nvSpPr>
          <p:cNvPr id="3" name="Звезда: 5 точек 2">
            <a:hlinkClick r:id="rId6" action="ppaction://hlinksldjump"/>
            <a:extLst>
              <a:ext uri="{FF2B5EF4-FFF2-40B4-BE49-F238E27FC236}">
                <a16:creationId xmlns:a16="http://schemas.microsoft.com/office/drawing/2014/main" id="{5EFB75EB-79E3-4B63-814D-9CB61DDB3BD6}"/>
              </a:ext>
            </a:extLst>
          </p:cNvPr>
          <p:cNvSpPr/>
          <p:nvPr/>
        </p:nvSpPr>
        <p:spPr>
          <a:xfrm>
            <a:off x="11439938" y="6311348"/>
            <a:ext cx="752061" cy="490924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5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CFBC433-117D-3F6F-AB42-62304EA6DE2B}"/>
              </a:ext>
            </a:extLst>
          </p:cNvPr>
          <p:cNvSpPr/>
          <p:nvPr/>
        </p:nvSpPr>
        <p:spPr>
          <a:xfrm>
            <a:off x="9291847" y="73410"/>
            <a:ext cx="2900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ru-RU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группа</a:t>
            </a:r>
          </a:p>
        </p:txBody>
      </p:sp>
    </p:spTree>
    <p:extLst>
      <p:ext uri="{BB962C8B-B14F-4D97-AF65-F5344CB8AC3E}">
        <p14:creationId xmlns:p14="http://schemas.microsoft.com/office/powerpoint/2010/main" val="352773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A2C9F4-67E7-46C7-8AE5-1592CE8D15EC}"/>
              </a:ext>
            </a:extLst>
          </p:cNvPr>
          <p:cNvSpPr txBox="1"/>
          <p:nvPr/>
        </p:nvSpPr>
        <p:spPr>
          <a:xfrm>
            <a:off x="1999661" y="2900303"/>
            <a:ext cx="8741279" cy="3672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4000" dirty="0"/>
          </a:p>
          <a:p>
            <a:pPr marL="742950" indent="-742950">
              <a:buAutoNum type="arabicPeriod"/>
            </a:pPr>
            <a:endParaRPr lang="ru-RU" sz="4000" dirty="0"/>
          </a:p>
          <a:p>
            <a:endParaRPr lang="ru-RU" sz="4000" dirty="0"/>
          </a:p>
          <a:p>
            <a:pPr algn="just">
              <a:lnSpc>
                <a:spcPct val="150000"/>
              </a:lnSpc>
            </a:pPr>
            <a:r>
              <a:rPr lang="ru-RU" sz="4000" dirty="0"/>
              <a:t>3.  Научиться решать и составлять</a:t>
            </a:r>
            <a:r>
              <a:rPr lang="en-US" sz="4000" dirty="0"/>
              <a:t> </a:t>
            </a:r>
            <a:r>
              <a:rPr lang="ru-RU" sz="4000" dirty="0"/>
              <a:t>ребусы.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63DAAB-9536-9457-0808-CFF8BCDE5AEA}"/>
              </a:ext>
            </a:extLst>
          </p:cNvPr>
          <p:cNvSpPr txBox="1"/>
          <p:nvPr/>
        </p:nvSpPr>
        <p:spPr>
          <a:xfrm>
            <a:off x="2061262" y="100758"/>
            <a:ext cx="61009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План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215576-3332-48F3-2ACA-A36F385E8430}"/>
              </a:ext>
            </a:extLst>
          </p:cNvPr>
          <p:cNvSpPr txBox="1"/>
          <p:nvPr/>
        </p:nvSpPr>
        <p:spPr>
          <a:xfrm>
            <a:off x="2061262" y="824410"/>
            <a:ext cx="7761164" cy="1825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0" indent="-74295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Уточнить, что такое ребус и какие бывают ребусы.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2DB45A-8122-9F54-3300-8BDB6A0E225F}"/>
              </a:ext>
            </a:extLst>
          </p:cNvPr>
          <p:cNvSpPr txBox="1"/>
          <p:nvPr/>
        </p:nvSpPr>
        <p:spPr>
          <a:xfrm>
            <a:off x="2061262" y="2666060"/>
            <a:ext cx="7927007" cy="1825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2.  Узнать о способах решения         ребусов.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89C3BC9-D630-07C5-7FF8-83AFC59735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05608"/>
            <a:ext cx="1999661" cy="1396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065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2F1C418-6E92-4AEA-A3AE-275789884EE6}"/>
              </a:ext>
            </a:extLst>
          </p:cNvPr>
          <p:cNvSpPr txBox="1"/>
          <p:nvPr/>
        </p:nvSpPr>
        <p:spPr>
          <a:xfrm>
            <a:off x="421141" y="740152"/>
            <a:ext cx="10364847" cy="2435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занятия-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определить, что такое ребус и как его разгадывать.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60DB2E-9A57-4506-A0F6-12EAE67CE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3893" y="4060722"/>
            <a:ext cx="4510885" cy="279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412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64A89A7-06EA-4102-B0A8-4D924E7CA43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20" y="206517"/>
            <a:ext cx="2524125" cy="2524125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42E940-9C4B-4F85-B1F2-5470E451DB8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663" y="2067083"/>
            <a:ext cx="3398520" cy="2474595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848660B-66E9-4BA2-A910-306DDF638556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61" y="4508300"/>
            <a:ext cx="2188845" cy="2188845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AC08D95-E0FE-4501-90E5-1D24E0F9EE8E}"/>
              </a:ext>
            </a:extLst>
          </p:cNvPr>
          <p:cNvSpPr txBox="1"/>
          <p:nvPr/>
        </p:nvSpPr>
        <p:spPr>
          <a:xfrm>
            <a:off x="3131606" y="5893867"/>
            <a:ext cx="33985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непонятно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1103B8-D78E-4603-89B4-587AF4169983}"/>
              </a:ext>
            </a:extLst>
          </p:cNvPr>
          <p:cNvSpPr txBox="1"/>
          <p:nvPr/>
        </p:nvSpPr>
        <p:spPr>
          <a:xfrm>
            <a:off x="80496" y="2389703"/>
            <a:ext cx="610222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затруднения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B5901D2-F882-45E0-B730-09D93EF8C8D6}"/>
              </a:ext>
            </a:extLst>
          </p:cNvPr>
          <p:cNvSpPr txBox="1"/>
          <p:nvPr/>
        </p:nvSpPr>
        <p:spPr>
          <a:xfrm>
            <a:off x="4120011" y="3637301"/>
            <a:ext cx="359928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dirty="0"/>
              <a:t>все понятно</a:t>
            </a:r>
          </a:p>
        </p:txBody>
      </p:sp>
    </p:spTree>
    <p:extLst>
      <p:ext uri="{BB962C8B-B14F-4D97-AF65-F5344CB8AC3E}">
        <p14:creationId xmlns:p14="http://schemas.microsoft.com/office/powerpoint/2010/main" val="2283047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C092B6E-0D0D-4EFA-A43B-AED57C55471C}"/>
              </a:ext>
            </a:extLst>
          </p:cNvPr>
          <p:cNvSpPr/>
          <p:nvPr/>
        </p:nvSpPr>
        <p:spPr>
          <a:xfrm>
            <a:off x="3491908" y="357477"/>
            <a:ext cx="6055567" cy="380333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019198B-C84B-48DC-8047-7694938CF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1908" y="470554"/>
            <a:ext cx="5770982" cy="329885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E1E9CCC-E325-459E-AFBB-F362248C3A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882487"/>
            <a:ext cx="3470737" cy="297326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EA8D3BCF-A7C7-B5BF-2A9C-D0EA687A6708}"/>
              </a:ext>
            </a:extLst>
          </p:cNvPr>
          <p:cNvSpPr/>
          <p:nvPr/>
        </p:nvSpPr>
        <p:spPr>
          <a:xfrm>
            <a:off x="4486237" y="4943619"/>
            <a:ext cx="2157642" cy="923330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solidFill>
                  <a:schemeClr val="accent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СТОЛ</a:t>
            </a:r>
          </a:p>
        </p:txBody>
      </p:sp>
    </p:spTree>
    <p:extLst>
      <p:ext uri="{BB962C8B-B14F-4D97-AF65-F5344CB8AC3E}">
        <p14:creationId xmlns:p14="http://schemas.microsoft.com/office/powerpoint/2010/main" val="98668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CEE28A-4BCC-47A4-8C77-206244D6B92E}"/>
              </a:ext>
            </a:extLst>
          </p:cNvPr>
          <p:cNvSpPr txBox="1"/>
          <p:nvPr/>
        </p:nvSpPr>
        <p:spPr>
          <a:xfrm>
            <a:off x="665740" y="705793"/>
            <a:ext cx="9435582" cy="2432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/>
              <a:t>Тема занятия </a:t>
            </a:r>
          </a:p>
          <a:p>
            <a:pPr algn="ctr">
              <a:lnSpc>
                <a:spcPct val="150000"/>
              </a:lnSpc>
            </a:pPr>
            <a:r>
              <a:rPr lang="ru-RU" sz="5400" b="1" dirty="0"/>
              <a:t>«Решение ребусов»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999C435-C17D-40FC-8D3D-7CBA962BC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342" y="3333786"/>
            <a:ext cx="5944378" cy="297218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5A10B040-BB53-456A-9ECD-1EDC87CB91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26017"/>
            <a:ext cx="2411342" cy="184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99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2F1C418-6E92-4AEA-A3AE-275789884EE6}"/>
              </a:ext>
            </a:extLst>
          </p:cNvPr>
          <p:cNvSpPr txBox="1"/>
          <p:nvPr/>
        </p:nvSpPr>
        <p:spPr>
          <a:xfrm>
            <a:off x="322820" y="690992"/>
            <a:ext cx="10492664" cy="2435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занятия-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определить, что такое ребус и как его разгадывать.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760DB2E-9A57-4506-A0F6-12EAE67CE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222" y="3444218"/>
            <a:ext cx="5505060" cy="341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7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A2C9F4-67E7-46C7-8AE5-1592CE8D15EC}"/>
              </a:ext>
            </a:extLst>
          </p:cNvPr>
          <p:cNvSpPr txBox="1"/>
          <p:nvPr/>
        </p:nvSpPr>
        <p:spPr>
          <a:xfrm>
            <a:off x="2275766" y="2303835"/>
            <a:ext cx="8722015" cy="4595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ru-RU" sz="4000" dirty="0"/>
          </a:p>
          <a:p>
            <a:pPr marL="742950" indent="-742950">
              <a:lnSpc>
                <a:spcPct val="150000"/>
              </a:lnSpc>
              <a:buAutoNum type="arabicPeriod"/>
            </a:pPr>
            <a:endParaRPr lang="ru-RU" sz="4000" dirty="0"/>
          </a:p>
          <a:p>
            <a:pPr>
              <a:lnSpc>
                <a:spcPct val="150000"/>
              </a:lnSpc>
            </a:pPr>
            <a:endParaRPr lang="ru-RU" sz="4000" dirty="0"/>
          </a:p>
          <a:p>
            <a:pPr>
              <a:lnSpc>
                <a:spcPct val="150000"/>
              </a:lnSpc>
            </a:pPr>
            <a:r>
              <a:rPr lang="ru-RU" sz="4000" dirty="0"/>
              <a:t>3.  Научиться решать и составлять</a:t>
            </a:r>
            <a:r>
              <a:rPr lang="en-US" sz="4000" dirty="0"/>
              <a:t> </a:t>
            </a:r>
            <a:r>
              <a:rPr lang="ru-RU" sz="4000" dirty="0"/>
              <a:t>ребусы.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63DAAB-9536-9457-0808-CFF8BCDE5AEA}"/>
              </a:ext>
            </a:extLst>
          </p:cNvPr>
          <p:cNvSpPr txBox="1"/>
          <p:nvPr/>
        </p:nvSpPr>
        <p:spPr>
          <a:xfrm>
            <a:off x="2007837" y="114920"/>
            <a:ext cx="610091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План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215576-3332-48F3-2ACA-A36F385E8430}"/>
              </a:ext>
            </a:extLst>
          </p:cNvPr>
          <p:cNvSpPr txBox="1"/>
          <p:nvPr/>
        </p:nvSpPr>
        <p:spPr>
          <a:xfrm>
            <a:off x="2275766" y="937068"/>
            <a:ext cx="7640468" cy="1825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0" indent="-74295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Уточнить, что такое ребус и какие бывают ребусы.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2DB45A-8122-9F54-3300-8BDB6A0E225F}"/>
              </a:ext>
            </a:extLst>
          </p:cNvPr>
          <p:cNvSpPr txBox="1"/>
          <p:nvPr/>
        </p:nvSpPr>
        <p:spPr>
          <a:xfrm>
            <a:off x="2275766" y="2775888"/>
            <a:ext cx="8476210" cy="1825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+mn-cs"/>
              </a:rPr>
              <a:t>2.  Узнать о способах решения ребусов.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B2CD2FE-A927-049A-EDD4-3F52A663C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076" y="468863"/>
            <a:ext cx="2247900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18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54F0B5A-302D-42CA-B6E7-6ACE6CAB0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433" y="1465193"/>
            <a:ext cx="2668556" cy="483675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6C9C84C-20C8-429E-99DE-C8E0433417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57819">
            <a:off x="549960" y="448005"/>
            <a:ext cx="996446" cy="996446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DF3FCC9-7664-4C1A-9CC2-C60877C433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3781" y="322278"/>
            <a:ext cx="998082" cy="998082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8C4E30A-6FB1-4A49-845A-606BA03ACF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90640">
            <a:off x="2225949" y="456818"/>
            <a:ext cx="947864" cy="94786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96B1E39-456D-4E75-9473-AB9FDB51B4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6671" y="2595954"/>
            <a:ext cx="4884542" cy="342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78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B6D253D-0BBF-48C3-8AA5-B1E7E83DD6C8}"/>
              </a:ext>
            </a:extLst>
          </p:cNvPr>
          <p:cNvSpPr/>
          <p:nvPr/>
        </p:nvSpPr>
        <p:spPr>
          <a:xfrm>
            <a:off x="73843" y="859018"/>
            <a:ext cx="10623654" cy="367254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4000" b="1" cap="none" spc="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Ребу</a:t>
            </a:r>
            <a:r>
              <a:rPr lang="ru-RU" sz="4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</a:t>
            </a:r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- особый вид загадок, в которых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загаданные слова зашифрованы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помощью последовательности картинок,</a:t>
            </a:r>
            <a:r>
              <a:rPr lang="en-US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букв, цифр и др. символов. </a:t>
            </a:r>
            <a:endParaRPr lang="ru-RU" sz="4000" b="0" cap="none" spc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3C0F933-BEA7-4DB1-B631-B15DF7C7E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823" y="4566266"/>
            <a:ext cx="3695647" cy="2291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14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EAE5894-D5EB-477D-AB5D-4F5F39287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85" y="1300457"/>
            <a:ext cx="4100852" cy="2101721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3EA220-D9C4-44A9-8D9A-7FF452F5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485" y="4506682"/>
            <a:ext cx="4100853" cy="2273462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B8444D-FA7B-4DFE-B898-46633A05CC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2078" y="4506682"/>
            <a:ext cx="4100853" cy="2273462"/>
          </a:xfrm>
          <a:prstGeom prst="rect">
            <a:avLst/>
          </a:prstGeom>
          <a:ln w="57150">
            <a:solidFill>
              <a:schemeClr val="accent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79DB90C-8558-42C2-B73B-A4D4B1C1BB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2078" y="1327279"/>
            <a:ext cx="4100853" cy="2101721"/>
          </a:xfrm>
          <a:prstGeom prst="rect">
            <a:avLst/>
          </a:prstGeom>
          <a:ln w="57150">
            <a:solidFill>
              <a:srgbClr val="92D050"/>
            </a:solidFill>
          </a:ln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32B879C-098D-8520-008B-131EDF183094}"/>
              </a:ext>
            </a:extLst>
          </p:cNvPr>
          <p:cNvSpPr/>
          <p:nvPr/>
        </p:nvSpPr>
        <p:spPr>
          <a:xfrm>
            <a:off x="2777803" y="0"/>
            <a:ext cx="48862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cap="none" spc="0" dirty="0">
                <a:ln/>
                <a:effectLst/>
              </a:rPr>
              <a:t>Виды ребусов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F2DA565-4707-30FF-0E38-9FE950394D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698550" y="52046"/>
            <a:ext cx="998722" cy="105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63838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1892</TotalTime>
  <Words>333</Words>
  <Application>Microsoft Office PowerPoint</Application>
  <PresentationFormat>Широкоэкранный</PresentationFormat>
  <Paragraphs>101</Paragraphs>
  <Slides>25</Slides>
  <Notes>4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Кривошеина</dc:creator>
  <cp:lastModifiedBy>Татьяна Кривошеина</cp:lastModifiedBy>
  <cp:revision>98</cp:revision>
  <cp:lastPrinted>2021-03-24T17:27:12Z</cp:lastPrinted>
  <dcterms:created xsi:type="dcterms:W3CDTF">2021-03-12T16:45:53Z</dcterms:created>
  <dcterms:modified xsi:type="dcterms:W3CDTF">2022-06-22T08:01:15Z</dcterms:modified>
</cp:coreProperties>
</file>