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9" r:id="rId4"/>
    <p:sldId id="258" r:id="rId5"/>
    <p:sldId id="267" r:id="rId6"/>
    <p:sldId id="268" r:id="rId7"/>
    <p:sldId id="271" r:id="rId8"/>
    <p:sldId id="272" r:id="rId9"/>
    <p:sldId id="273" r:id="rId10"/>
    <p:sldId id="274" r:id="rId11"/>
    <p:sldId id="275" r:id="rId12"/>
    <p:sldId id="270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3F3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r>
              <a:rPr lang="ru-RU" b="1" dirty="0" smtClean="0"/>
              <a:t>Определите</a:t>
            </a:r>
            <a:br>
              <a:rPr lang="ru-RU" b="1" dirty="0" smtClean="0"/>
            </a:br>
            <a:r>
              <a:rPr lang="ru-RU" b="1" dirty="0" smtClean="0"/>
              <a:t> художественные средства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02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520280"/>
          </a:xfrm>
          <a:solidFill>
            <a:srgbClr val="FFFFCC">
              <a:alpha val="74118"/>
            </a:srgb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Какие </a:t>
            </a:r>
            <a:r>
              <a:rPr lang="ru-RU" sz="2800" b="1" dirty="0">
                <a:solidFill>
                  <a:srgbClr val="C00000"/>
                </a:solidFill>
              </a:rPr>
              <a:t>художественные средства встречаются в 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 err="1"/>
              <a:t>Ассоль</a:t>
            </a:r>
            <a:r>
              <a:rPr lang="ru-RU" sz="3200" b="1" dirty="0"/>
              <a:t> пришла в восхищение. Пламенный </a:t>
            </a:r>
            <a:br>
              <a:rPr lang="ru-RU" sz="3200" b="1" dirty="0"/>
            </a:br>
            <a:r>
              <a:rPr lang="ru-RU" sz="3200" b="1" dirty="0"/>
              <a:t>веселый цвет так ярко горел в ее руке, как будто она держала огонь</a:t>
            </a:r>
            <a:r>
              <a:rPr lang="ru-RU" sz="3200" b="1" dirty="0" smtClean="0"/>
              <a:t>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3573016"/>
            <a:ext cx="5482952" cy="255314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Гипербола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804248" y="2420888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1, 4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55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952328"/>
          </a:xfrm>
          <a:solidFill>
            <a:srgbClr val="FFFFCC">
              <a:alpha val="63922"/>
            </a:srgb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Какие </a:t>
            </a:r>
            <a:r>
              <a:rPr lang="ru-RU" sz="2800" b="1" dirty="0">
                <a:solidFill>
                  <a:srgbClr val="C00000"/>
                </a:solidFill>
              </a:rPr>
              <a:t>художественные средства встречаются в 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/>
              <a:t>За золотой нитью </a:t>
            </a:r>
            <a:r>
              <a:rPr lang="ru-RU" sz="3200" b="1" dirty="0" smtClean="0"/>
              <a:t>небо сияло </a:t>
            </a:r>
            <a:r>
              <a:rPr lang="ru-RU" sz="3200" b="1" dirty="0"/>
              <a:t>огромным веером света; белые облака тронулись слабым румянцем. Тонкие, божественные цвета светились в них.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3573016"/>
            <a:ext cx="5915000" cy="255314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Антитеза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 </a:t>
            </a:r>
          </a:p>
          <a:p>
            <a:pPr marL="514350" indent="-514350">
              <a:buAutoNum type="arabicParenR"/>
            </a:pPr>
            <a:endParaRPr lang="ru-RU" dirty="0"/>
          </a:p>
        </p:txBody>
      </p:sp>
      <p:sp>
        <p:nvSpPr>
          <p:cNvPr id="4" name="Солнце 3"/>
          <p:cNvSpPr/>
          <p:nvPr/>
        </p:nvSpPr>
        <p:spPr>
          <a:xfrm>
            <a:off x="6084168" y="2708920"/>
            <a:ext cx="2771800" cy="1944216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1,2,4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37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2016224"/>
          </a:xfrm>
          <a:solidFill>
            <a:srgbClr val="FFFFCC">
              <a:alpha val="76078"/>
            </a:srgbClr>
          </a:solidFill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Какое художественное средство встречается в предложении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3200" b="1" dirty="0" smtClean="0"/>
              <a:t>В </a:t>
            </a:r>
            <a:r>
              <a:rPr lang="ru-RU" sz="3200" b="1" dirty="0"/>
              <a:t>синих сумерках мерцали кусты, подальше спали деревья; веяло духотой и землей.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3140968"/>
            <a:ext cx="6131024" cy="2985195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Олицетворение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793027" y="2708920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19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avatars.mds.yandex.net/get-zen_doc/2436983/pub_5f01873de77ac83ba427d76c_5f01884a94a5c87b73728895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15"/>
          <a:stretch/>
        </p:blipFill>
        <p:spPr bwMode="auto">
          <a:xfrm>
            <a:off x="-108519" y="1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487761" y="2967335"/>
            <a:ext cx="6168485" cy="144655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6865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2996952"/>
          </a:xfrm>
          <a:solidFill>
            <a:srgbClr val="FFFFCC">
              <a:alpha val="74902"/>
            </a:srgbClr>
          </a:solidFill>
        </p:spPr>
        <p:txBody>
          <a:bodyPr>
            <a:normAutofit/>
          </a:bodyPr>
          <a:lstStyle/>
          <a:p>
            <a:r>
              <a:rPr lang="ru-RU" sz="3100" b="1" dirty="0" smtClean="0">
                <a:solidFill>
                  <a:srgbClr val="C00000"/>
                </a:solidFill>
              </a:rPr>
              <a:t>Какие художественные средства встречаются </a:t>
            </a:r>
            <a:r>
              <a:rPr lang="ru-RU" sz="3100" b="1" dirty="0">
                <a:solidFill>
                  <a:srgbClr val="C00000"/>
                </a:solidFill>
              </a:rPr>
              <a:t>в предложении: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b="1" dirty="0" smtClean="0"/>
              <a:t>Он </a:t>
            </a:r>
            <a:r>
              <a:rPr lang="ru-RU" sz="3100" b="1" dirty="0"/>
              <a:t>посадит тебя в лодку, привезёт на корабль, и ты уедешь навсегда в блистательную страну, где всходит солнце и где звёзды спустятся с неба, чтобы поздравить тебя с приездом.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3284984"/>
            <a:ext cx="5842992" cy="3240360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Антитеза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Олицетворение  </a:t>
            </a:r>
          </a:p>
          <a:p>
            <a:pPr marL="514350" indent="-514350">
              <a:buAutoNum type="arabicParenR"/>
            </a:pPr>
            <a:endParaRPr lang="ru-RU" dirty="0"/>
          </a:p>
        </p:txBody>
      </p:sp>
      <p:sp>
        <p:nvSpPr>
          <p:cNvPr id="4" name="Солнце 3"/>
          <p:cNvSpPr/>
          <p:nvPr/>
        </p:nvSpPr>
        <p:spPr>
          <a:xfrm>
            <a:off x="6119664" y="3406877"/>
            <a:ext cx="3024336" cy="2376264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 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112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856984" cy="2780928"/>
          </a:xfrm>
          <a:solidFill>
            <a:srgbClr val="FFFFCC">
              <a:alpha val="70980"/>
            </a:srgb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Какое художественное средство встречается </a:t>
            </a:r>
            <a:r>
              <a:rPr lang="ru-RU" sz="2800" b="1" dirty="0">
                <a:solidFill>
                  <a:srgbClr val="C00000"/>
                </a:solidFill>
              </a:rPr>
              <a:t>в 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 smtClean="0"/>
              <a:t>Была </a:t>
            </a:r>
            <a:r>
              <a:rPr lang="ru-RU" sz="3200" b="1" dirty="0"/>
              <a:t>полная ночь; за бортом во сне черной воды  дремали звезды и огни мачтовых фонарей.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7824" y="3212976"/>
            <a:ext cx="5698976" cy="291318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Олицетворение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804248" y="3933055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79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2952328"/>
          </a:xfrm>
          <a:solidFill>
            <a:srgbClr val="FFFFCC">
              <a:alpha val="65098"/>
            </a:srgbClr>
          </a:solidFill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Какое художественное средство встречается в 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 smtClean="0"/>
              <a:t>Рыбачьи </a:t>
            </a:r>
            <a:r>
              <a:rPr lang="ru-RU" sz="3200" b="1" dirty="0"/>
              <a:t>лодки, </a:t>
            </a:r>
            <a:r>
              <a:rPr lang="ru-RU" sz="3200" b="1" dirty="0" err="1"/>
              <a:t>повытащенные</a:t>
            </a:r>
            <a:r>
              <a:rPr lang="ru-RU" sz="3200" b="1" dirty="0"/>
              <a:t> на берег, </a:t>
            </a:r>
            <a:r>
              <a:rPr lang="ru-RU" sz="3200" b="1" dirty="0" smtClean="0"/>
              <a:t>образовали </a:t>
            </a:r>
            <a:r>
              <a:rPr lang="ru-RU" sz="3200" b="1" dirty="0"/>
              <a:t>на белом песке ряды темных килей, напоминавшие хребты громадных рыб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43808" y="3573016"/>
            <a:ext cx="5842992" cy="2553147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1) Сравнение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2) Эпитет</a:t>
            </a:r>
          </a:p>
          <a:p>
            <a:pPr marL="514350" indent="-514350">
              <a:buAutoNum type="arabicParenR" startAt="3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 </a:t>
            </a:r>
          </a:p>
          <a:p>
            <a:pPr marL="514350" indent="-514350">
              <a:buAutoNum type="arabicParenR" startAt="3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Гипербола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олнце 3"/>
          <p:cNvSpPr/>
          <p:nvPr/>
        </p:nvSpPr>
        <p:spPr>
          <a:xfrm>
            <a:off x="6804248" y="3933055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1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58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50306"/>
          </a:xfrm>
          <a:solidFill>
            <a:srgbClr val="FFFFCC">
              <a:alpha val="69804"/>
            </a:srgbClr>
          </a:solidFill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Какое художественное средство встречается в 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 err="1" smtClean="0"/>
              <a:t>Лонгрен</a:t>
            </a:r>
            <a:r>
              <a:rPr lang="ru-RU" sz="3200" b="1" dirty="0" smtClean="0"/>
              <a:t> </a:t>
            </a:r>
            <a:r>
              <a:rPr lang="ru-RU" sz="3200" b="1" dirty="0"/>
              <a:t>брал девочку на руки и крепко целовал грустные глаза, жмурившиеся от нежного удовольствия. </a:t>
            </a: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3068960"/>
            <a:ext cx="5770984" cy="255314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Гипербола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660232" y="2420888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4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6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2880320"/>
          </a:xfrm>
          <a:solidFill>
            <a:srgbClr val="FFFFCC">
              <a:alpha val="67843"/>
            </a:srgb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Какое художественное средство встречается 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в </a:t>
            </a:r>
            <a:r>
              <a:rPr lang="ru-RU" sz="2800" b="1" dirty="0">
                <a:solidFill>
                  <a:srgbClr val="C00000"/>
                </a:solidFill>
              </a:rPr>
              <a:t>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 smtClean="0"/>
              <a:t>Гребень </a:t>
            </a:r>
            <a:r>
              <a:rPr lang="ru-RU" sz="3200" b="1" dirty="0"/>
              <a:t>вала, распластанный корабельным килем, напоминал крылья </a:t>
            </a:r>
            <a:r>
              <a:rPr lang="ru-RU" sz="3200" b="1" dirty="0" smtClean="0"/>
              <a:t>гигантской </a:t>
            </a:r>
            <a:r>
              <a:rPr lang="ru-RU" sz="3200" b="1" dirty="0"/>
              <a:t>птицы</a:t>
            </a:r>
            <a:br>
              <a:rPr lang="ru-RU" sz="3200" b="1" dirty="0"/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03848" y="3140968"/>
            <a:ext cx="5482952" cy="2985195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Олицетворение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588224" y="2564904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3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35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2304256"/>
          </a:xfrm>
          <a:solidFill>
            <a:srgbClr val="FFFFCC">
              <a:alpha val="56863"/>
            </a:srgbClr>
          </a:solidFill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Какое художественное средство встречается в предложении</a:t>
            </a:r>
            <a:r>
              <a:rPr lang="ru-RU" sz="2800" b="1" dirty="0" smtClean="0">
                <a:solidFill>
                  <a:srgbClr val="C00000"/>
                </a:solidFill>
              </a:rPr>
              <a:t>:</a:t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3200" b="1" dirty="0" err="1" smtClean="0"/>
              <a:t>Ассоль</a:t>
            </a:r>
            <a:r>
              <a:rPr lang="ru-RU" sz="3200" b="1" dirty="0" smtClean="0"/>
              <a:t> </a:t>
            </a:r>
            <a:r>
              <a:rPr lang="ru-RU" sz="3200" b="1" dirty="0"/>
              <a:t>умела и любила читать, но и в книге читала преимущественно между строк </a:t>
            </a:r>
            <a:r>
              <a:rPr lang="ru-RU" sz="3200" b="1" dirty="0" smtClean="0"/>
              <a:t>.</a:t>
            </a:r>
            <a:r>
              <a:rPr lang="ru-RU" sz="3200" b="1" dirty="0"/>
              <a:t/>
            </a:r>
            <a:br>
              <a:rPr lang="ru-RU" sz="3200" b="1" dirty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75856" y="3573016"/>
            <a:ext cx="5410944" cy="255314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Антитеза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Гипербола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660232" y="2348880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 3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715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3096344"/>
          </a:xfrm>
          <a:solidFill>
            <a:srgbClr val="FFFFCC">
              <a:alpha val="76863"/>
            </a:srgb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Какие </a:t>
            </a:r>
            <a:r>
              <a:rPr lang="ru-RU" sz="2800" b="1" dirty="0">
                <a:solidFill>
                  <a:srgbClr val="C00000"/>
                </a:solidFill>
              </a:rPr>
              <a:t>художественные средства встречаются в 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/>
              <a:t>Много ведь придется в будущем</a:t>
            </a:r>
            <a:br>
              <a:rPr lang="ru-RU" sz="3200" b="1" dirty="0"/>
            </a:br>
            <a:r>
              <a:rPr lang="ru-RU" sz="3200" b="1" dirty="0"/>
              <a:t>увидеть тебе не алых, а грязных и хищных парусов; издали – нарядных и белых, вблизи – рваных и наглых</a:t>
            </a:r>
            <a:r>
              <a:rPr lang="ru-RU" sz="3200" b="1" dirty="0" smtClean="0"/>
              <a:t>…</a:t>
            </a: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1840" y="3573016"/>
            <a:ext cx="5554960" cy="255314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Антитеза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787825" y="2852936"/>
            <a:ext cx="2339752" cy="1850085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2, 3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9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3104456"/>
          </a:xfrm>
          <a:solidFill>
            <a:srgbClr val="FFFFCC">
              <a:alpha val="69804"/>
            </a:srgbClr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Какие </a:t>
            </a:r>
            <a:r>
              <a:rPr lang="ru-RU" sz="2800" b="1" dirty="0">
                <a:solidFill>
                  <a:srgbClr val="C00000"/>
                </a:solidFill>
              </a:rPr>
              <a:t>художественные средства встречаются в предложении:</a:t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3200" b="1" dirty="0"/>
              <a:t>«…в морской дали под солнцем сверкнет алый парус. Сияющая громада алых парусов белого корабля двинется, рассекая волны, прямо к тебе</a:t>
            </a:r>
            <a:r>
              <a:rPr lang="ru-RU" sz="3200" b="1" dirty="0" smtClean="0"/>
              <a:t>…»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3573016"/>
            <a:ext cx="5338936" cy="2553147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Сравнение 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Эпитет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Гипербола</a:t>
            </a:r>
          </a:p>
          <a:p>
            <a:pPr marL="514350" indent="-514350">
              <a:buAutoNum type="arabicParenR"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Метафора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Солнце 3"/>
          <p:cNvSpPr/>
          <p:nvPr/>
        </p:nvSpPr>
        <p:spPr>
          <a:xfrm>
            <a:off x="6012160" y="2687994"/>
            <a:ext cx="3131840" cy="2066108"/>
          </a:xfrm>
          <a:prstGeom prst="sun">
            <a:avLst/>
          </a:prstGeom>
          <a:solidFill>
            <a:srgbClr val="FFFF00"/>
          </a:solidFill>
          <a:ln>
            <a:solidFill>
              <a:srgbClr val="F3F3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2,3,4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84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142</Words>
  <Application>Microsoft Office PowerPoint</Application>
  <PresentationFormat>Экран (4:3)</PresentationFormat>
  <Paragraphs>69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Определите  художественные средства</vt:lpstr>
      <vt:lpstr>Какие художественные средства встречаются в предложении: Он посадит тебя в лодку, привезёт на корабль, и ты уедешь навсегда в блистательную страну, где всходит солнце и где звёзды спустятся с неба, чтобы поздравить тебя с приездом. </vt:lpstr>
      <vt:lpstr>Какое художественное средство встречается в предложении: Была полная ночь; за бортом во сне черной воды  дремали звезды и огни мачтовых фонарей.</vt:lpstr>
      <vt:lpstr>Какое художественное средство встречается в предложении: Рыбачьи лодки, повытащенные на берег, образовали на белом песке ряды темных килей, напоминавшие хребты громадных рыб </vt:lpstr>
      <vt:lpstr>Какое художественное средство встречается в предложении: Лонгрен брал девочку на руки и крепко целовал грустные глаза, жмурившиеся от нежного удовольствия.  </vt:lpstr>
      <vt:lpstr>Какое художественное средство встречается  в предложении: Гребень вала, распластанный корабельным килем, напоминал крылья гигантской птицы </vt:lpstr>
      <vt:lpstr>Какое художественное средство встречается в предложении: Ассоль умела и любила читать, но и в книге читала преимущественно между строк . </vt:lpstr>
      <vt:lpstr>Какие художественные средства встречаются в предложении: Много ведь придется в будущем увидеть тебе не алых, а грязных и хищных парусов; издали – нарядных и белых, вблизи – рваных и наглых… </vt:lpstr>
      <vt:lpstr>Какие художественные средства встречаются в предложении: «…в морской дали под солнцем сверкнет алый парус. Сияющая громада алых парусов белого корабля двинется, рассекая волны, прямо к тебе…»</vt:lpstr>
      <vt:lpstr>Какие художественные средства встречаются в предложении: Ассоль пришла в восхищение. Пламенный  веселый цвет так ярко горел в ее руке, как будто она держала огонь.</vt:lpstr>
      <vt:lpstr>Какие художественные средства встречаются в предложении: За золотой нитью небо сияло огромным веером света; белые облака тронулись слабым румянцем. Тонкие, божественные цвета светились в них.</vt:lpstr>
      <vt:lpstr>Какое художественное средство встречается в предложении: В синих сумерках мерцали кусты, подальше спали деревья; веяло духотой и землей.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 34</dc:creator>
  <cp:lastModifiedBy>Пользователь Windows</cp:lastModifiedBy>
  <cp:revision>8</cp:revision>
  <dcterms:created xsi:type="dcterms:W3CDTF">2021-02-03T12:25:43Z</dcterms:created>
  <dcterms:modified xsi:type="dcterms:W3CDTF">2021-02-15T15:14:58Z</dcterms:modified>
</cp:coreProperties>
</file>