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93" r:id="rId6"/>
    <p:sldId id="260" r:id="rId7"/>
    <p:sldId id="261" r:id="rId8"/>
    <p:sldId id="286" r:id="rId9"/>
    <p:sldId id="287" r:id="rId10"/>
    <p:sldId id="288" r:id="rId11"/>
    <p:sldId id="289" r:id="rId12"/>
    <p:sldId id="290" r:id="rId13"/>
    <p:sldId id="291" r:id="rId14"/>
    <p:sldId id="292" r:id="rId15"/>
    <p:sldId id="294" r:id="rId16"/>
    <p:sldId id="270" r:id="rId17"/>
    <p:sldId id="295" r:id="rId18"/>
    <p:sldId id="296" r:id="rId19"/>
    <p:sldId id="297" r:id="rId20"/>
    <p:sldId id="298" r:id="rId21"/>
    <p:sldId id="299" r:id="rId22"/>
    <p:sldId id="300" r:id="rId23"/>
    <p:sldId id="301" r:id="rId24"/>
    <p:sldId id="302" r:id="rId25"/>
    <p:sldId id="303" r:id="rId26"/>
    <p:sldId id="285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C00"/>
    <a:srgbClr val="009900"/>
    <a:srgbClr val="00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29B3F-086F-476D-B509-0EDA61CD308E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9D767-4247-467F-98E3-2392FA66B0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29B3F-086F-476D-B509-0EDA61CD308E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9D767-4247-467F-98E3-2392FA66B0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29B3F-086F-476D-B509-0EDA61CD308E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9D767-4247-467F-98E3-2392FA66B0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29B3F-086F-476D-B509-0EDA61CD308E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9D767-4247-467F-98E3-2392FA66B0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29B3F-086F-476D-B509-0EDA61CD308E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9D767-4247-467F-98E3-2392FA66B0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29B3F-086F-476D-B509-0EDA61CD308E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9D767-4247-467F-98E3-2392FA66B0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29B3F-086F-476D-B509-0EDA61CD308E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9D767-4247-467F-98E3-2392FA66B0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29B3F-086F-476D-B509-0EDA61CD308E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9D767-4247-467F-98E3-2392FA66B0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29B3F-086F-476D-B509-0EDA61CD308E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9D767-4247-467F-98E3-2392FA66B0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29B3F-086F-476D-B509-0EDA61CD308E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9D767-4247-467F-98E3-2392FA66B0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29B3F-086F-476D-B509-0EDA61CD308E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9D767-4247-467F-98E3-2392FA66B0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A29B3F-086F-476D-B509-0EDA61CD308E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9D767-4247-467F-98E3-2392FA66B06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2883"/>
            <a:ext cx="9144000" cy="6870883"/>
          </a:xfrm>
          <a:prstGeom prst="rect">
            <a:avLst/>
          </a:prstGeom>
          <a:noFill/>
        </p:spPr>
      </p:pic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2143108" y="2071678"/>
            <a:ext cx="5357850" cy="257176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Устные приемы сложения 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 переходом через 10</a:t>
            </a:r>
            <a:endParaRPr lang="ru-RU" sz="3600" kern="10" spc="0" dirty="0">
              <a:ln w="9525">
                <a:solidFill>
                  <a:srgbClr val="00206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4" name="WordArt 3"/>
          <p:cNvSpPr>
            <a:spLocks noChangeArrowheads="1" noChangeShapeType="1" noTextEdit="1"/>
          </p:cNvSpPr>
          <p:nvPr/>
        </p:nvSpPr>
        <p:spPr bwMode="auto">
          <a:xfrm>
            <a:off x="5786446" y="5357826"/>
            <a:ext cx="2143140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Урок 2</a:t>
            </a:r>
            <a:endParaRPr lang="ru-RU" sz="3600" kern="10" spc="0" dirty="0">
              <a:ln w="9525">
                <a:solidFill>
                  <a:srgbClr val="00206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71472" y="357166"/>
            <a:ext cx="8001056" cy="60722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99" name="WordArt 3"/>
          <p:cNvSpPr>
            <a:spLocks noChangeArrowheads="1" noChangeShapeType="1" noTextEdit="1"/>
          </p:cNvSpPr>
          <p:nvPr/>
        </p:nvSpPr>
        <p:spPr bwMode="auto">
          <a:xfrm>
            <a:off x="2500298" y="428604"/>
            <a:ext cx="4286280" cy="5000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Решаем примеры</a:t>
            </a:r>
            <a:endParaRPr lang="ru-RU" sz="3600" kern="10" spc="0" dirty="0">
              <a:ln w="9525">
                <a:solidFill>
                  <a:srgbClr val="0033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17416" name="AutoShape 8" descr="https://www.zastavki.com/pictures/originals/2013/Animals___Dogs_Funny_puppy_on_a_white_background_041650_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10" name="AutoShape 2" descr="https://samshkola.ru/wp-content/uploads/2020/03/tablica-slozhenija-1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 descr="tablica-slozhenija-1.png"/>
          <p:cNvPicPr>
            <a:picLocks noChangeAspect="1"/>
          </p:cNvPicPr>
          <p:nvPr/>
        </p:nvPicPr>
        <p:blipFill>
          <a:blip r:embed="rId3"/>
          <a:srcRect t="12733"/>
          <a:stretch>
            <a:fillRect/>
          </a:stretch>
        </p:blipFill>
        <p:spPr>
          <a:xfrm>
            <a:off x="2214546" y="1571612"/>
            <a:ext cx="4477318" cy="4214842"/>
          </a:xfrm>
          <a:prstGeom prst="rect">
            <a:avLst/>
          </a:prstGeom>
        </p:spPr>
      </p:pic>
      <p:pic>
        <p:nvPicPr>
          <p:cNvPr id="44034" name="Picture 2" descr="https://otvet.imgsmail.ru/download/1784930_54c0daecb18d577e1bf9876c911a8d4d_80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475315">
            <a:off x="6429388" y="1714488"/>
            <a:ext cx="1714512" cy="2857520"/>
          </a:xfrm>
          <a:prstGeom prst="rect">
            <a:avLst/>
          </a:prstGeom>
          <a:noFill/>
        </p:spPr>
      </p:pic>
      <p:pic>
        <p:nvPicPr>
          <p:cNvPr id="18" name="Picture 2" descr="https://otvet.imgsmail.ru/download/1784930_54c0daecb18d577e1bf9876c911a8d4d_80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948690" flipH="1">
            <a:off x="571472" y="3000372"/>
            <a:ext cx="1714512" cy="2857520"/>
          </a:xfrm>
          <a:prstGeom prst="rect">
            <a:avLst/>
          </a:prstGeom>
          <a:noFill/>
        </p:spPr>
      </p:pic>
      <p:sp>
        <p:nvSpPr>
          <p:cNvPr id="15" name="WordArt 3"/>
          <p:cNvSpPr>
            <a:spLocks noChangeArrowheads="1" noChangeShapeType="1" noTextEdit="1"/>
          </p:cNvSpPr>
          <p:nvPr/>
        </p:nvSpPr>
        <p:spPr bwMode="auto">
          <a:xfrm>
            <a:off x="714348" y="928670"/>
            <a:ext cx="1214446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Impact"/>
              </a:rPr>
              <a:t>9+2=</a:t>
            </a:r>
            <a:endParaRPr lang="ru-RU" sz="3600" kern="10" spc="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2060"/>
              </a:solidFill>
              <a:latin typeface="Impact"/>
            </a:endParaRPr>
          </a:p>
        </p:txBody>
      </p:sp>
      <p:sp>
        <p:nvSpPr>
          <p:cNvPr id="17" name="WordArt 3"/>
          <p:cNvSpPr>
            <a:spLocks noChangeArrowheads="1" noChangeShapeType="1" noTextEdit="1"/>
          </p:cNvSpPr>
          <p:nvPr/>
        </p:nvSpPr>
        <p:spPr bwMode="auto">
          <a:xfrm>
            <a:off x="714348" y="1428736"/>
            <a:ext cx="1214446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Impact"/>
              </a:rPr>
              <a:t>7+4=</a:t>
            </a:r>
            <a:endParaRPr lang="ru-RU" sz="3600" kern="10" spc="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2060"/>
              </a:solidFill>
              <a:latin typeface="Impact"/>
            </a:endParaRPr>
          </a:p>
        </p:txBody>
      </p:sp>
      <p:sp>
        <p:nvSpPr>
          <p:cNvPr id="19" name="WordArt 3"/>
          <p:cNvSpPr>
            <a:spLocks noChangeArrowheads="1" noChangeShapeType="1" noTextEdit="1"/>
          </p:cNvSpPr>
          <p:nvPr/>
        </p:nvSpPr>
        <p:spPr bwMode="auto">
          <a:xfrm>
            <a:off x="714348" y="1928802"/>
            <a:ext cx="1214446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Impact"/>
              </a:rPr>
              <a:t>5+8=</a:t>
            </a:r>
            <a:endParaRPr lang="ru-RU" sz="3600" kern="10" spc="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2060"/>
              </a:solidFill>
              <a:latin typeface="Impact"/>
            </a:endParaRPr>
          </a:p>
        </p:txBody>
      </p:sp>
      <p:sp>
        <p:nvSpPr>
          <p:cNvPr id="20" name="WordArt 3"/>
          <p:cNvSpPr>
            <a:spLocks noChangeArrowheads="1" noChangeShapeType="1" noTextEdit="1"/>
          </p:cNvSpPr>
          <p:nvPr/>
        </p:nvSpPr>
        <p:spPr bwMode="auto">
          <a:xfrm>
            <a:off x="714348" y="2428868"/>
            <a:ext cx="1214446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Impact"/>
              </a:rPr>
              <a:t>6+9=</a:t>
            </a:r>
            <a:endParaRPr lang="ru-RU" sz="3600" kern="10" spc="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2060"/>
              </a:solidFill>
              <a:latin typeface="Impact"/>
            </a:endParaRPr>
          </a:p>
        </p:txBody>
      </p:sp>
      <p:sp>
        <p:nvSpPr>
          <p:cNvPr id="21" name="WordArt 3"/>
          <p:cNvSpPr>
            <a:spLocks noChangeArrowheads="1" noChangeShapeType="1" noTextEdit="1"/>
          </p:cNvSpPr>
          <p:nvPr/>
        </p:nvSpPr>
        <p:spPr bwMode="auto">
          <a:xfrm>
            <a:off x="714348" y="2928934"/>
            <a:ext cx="1214446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Impact"/>
              </a:rPr>
              <a:t>8</a:t>
            </a:r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Impact"/>
              </a:rPr>
              <a:t>+3=</a:t>
            </a:r>
            <a:endParaRPr lang="ru-RU" sz="3600" kern="10" spc="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2060"/>
              </a:solidFill>
              <a:latin typeface="Impac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71472" y="357166"/>
            <a:ext cx="8001056" cy="60722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99" name="WordArt 3"/>
          <p:cNvSpPr>
            <a:spLocks noChangeArrowheads="1" noChangeShapeType="1" noTextEdit="1"/>
          </p:cNvSpPr>
          <p:nvPr/>
        </p:nvSpPr>
        <p:spPr bwMode="auto">
          <a:xfrm>
            <a:off x="2500298" y="428604"/>
            <a:ext cx="4286280" cy="5000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Решаем примеры</a:t>
            </a:r>
            <a:endParaRPr lang="ru-RU" sz="3600" kern="10" spc="0" dirty="0">
              <a:ln w="9525">
                <a:solidFill>
                  <a:srgbClr val="0033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17416" name="AutoShape 8" descr="https://www.zastavki.com/pictures/originals/2013/Animals___Dogs_Funny_puppy_on_a_white_background_041650_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10" name="AutoShape 2" descr="https://samshkola.ru/wp-content/uploads/2020/03/tablica-slozhenija-1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 descr="tablica-slozhenija-1.png"/>
          <p:cNvPicPr>
            <a:picLocks noChangeAspect="1"/>
          </p:cNvPicPr>
          <p:nvPr/>
        </p:nvPicPr>
        <p:blipFill>
          <a:blip r:embed="rId3"/>
          <a:srcRect t="12733"/>
          <a:stretch>
            <a:fillRect/>
          </a:stretch>
        </p:blipFill>
        <p:spPr>
          <a:xfrm>
            <a:off x="2214546" y="1571612"/>
            <a:ext cx="4477318" cy="4214842"/>
          </a:xfrm>
          <a:prstGeom prst="rect">
            <a:avLst/>
          </a:prstGeom>
        </p:spPr>
      </p:pic>
      <p:pic>
        <p:nvPicPr>
          <p:cNvPr id="44034" name="Picture 2" descr="https://otvet.imgsmail.ru/download/1784930_54c0daecb18d577e1bf9876c911a8d4d_80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475315">
            <a:off x="6429388" y="1714488"/>
            <a:ext cx="1714512" cy="2857520"/>
          </a:xfrm>
          <a:prstGeom prst="rect">
            <a:avLst/>
          </a:prstGeom>
          <a:noFill/>
        </p:spPr>
      </p:pic>
      <p:pic>
        <p:nvPicPr>
          <p:cNvPr id="18" name="Picture 2" descr="https://otvet.imgsmail.ru/download/1784930_54c0daecb18d577e1bf9876c911a8d4d_80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948690" flipH="1">
            <a:off x="571472" y="3000372"/>
            <a:ext cx="1714512" cy="2857520"/>
          </a:xfrm>
          <a:prstGeom prst="rect">
            <a:avLst/>
          </a:prstGeom>
          <a:noFill/>
        </p:spPr>
      </p:pic>
      <p:sp>
        <p:nvSpPr>
          <p:cNvPr id="15" name="WordArt 3"/>
          <p:cNvSpPr>
            <a:spLocks noChangeArrowheads="1" noChangeShapeType="1" noTextEdit="1"/>
          </p:cNvSpPr>
          <p:nvPr/>
        </p:nvSpPr>
        <p:spPr bwMode="auto">
          <a:xfrm>
            <a:off x="714348" y="928670"/>
            <a:ext cx="1214446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Impact"/>
              </a:rPr>
              <a:t>6+7=</a:t>
            </a:r>
            <a:endParaRPr lang="ru-RU" sz="3600" kern="10" spc="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2060"/>
              </a:solidFill>
              <a:latin typeface="Impact"/>
            </a:endParaRPr>
          </a:p>
        </p:txBody>
      </p:sp>
      <p:sp>
        <p:nvSpPr>
          <p:cNvPr id="17" name="WordArt 3"/>
          <p:cNvSpPr>
            <a:spLocks noChangeArrowheads="1" noChangeShapeType="1" noTextEdit="1"/>
          </p:cNvSpPr>
          <p:nvPr/>
        </p:nvSpPr>
        <p:spPr bwMode="auto">
          <a:xfrm>
            <a:off x="714348" y="1428736"/>
            <a:ext cx="1214446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Impact"/>
              </a:rPr>
              <a:t>8+9=</a:t>
            </a:r>
            <a:endParaRPr lang="ru-RU" sz="3600" kern="10" spc="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2060"/>
              </a:solidFill>
              <a:latin typeface="Impact"/>
            </a:endParaRPr>
          </a:p>
        </p:txBody>
      </p:sp>
      <p:sp>
        <p:nvSpPr>
          <p:cNvPr id="19" name="WordArt 3"/>
          <p:cNvSpPr>
            <a:spLocks noChangeArrowheads="1" noChangeShapeType="1" noTextEdit="1"/>
          </p:cNvSpPr>
          <p:nvPr/>
        </p:nvSpPr>
        <p:spPr bwMode="auto">
          <a:xfrm>
            <a:off x="714348" y="1928802"/>
            <a:ext cx="1214446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Impact"/>
              </a:rPr>
              <a:t>4+7=</a:t>
            </a:r>
            <a:endParaRPr lang="ru-RU" sz="3600" kern="10" spc="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2060"/>
              </a:solidFill>
              <a:latin typeface="Impact"/>
            </a:endParaRPr>
          </a:p>
        </p:txBody>
      </p:sp>
      <p:sp>
        <p:nvSpPr>
          <p:cNvPr id="20" name="WordArt 3"/>
          <p:cNvSpPr>
            <a:spLocks noChangeArrowheads="1" noChangeShapeType="1" noTextEdit="1"/>
          </p:cNvSpPr>
          <p:nvPr/>
        </p:nvSpPr>
        <p:spPr bwMode="auto">
          <a:xfrm>
            <a:off x="714348" y="2428868"/>
            <a:ext cx="1214446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Impact"/>
              </a:rPr>
              <a:t>8+4=</a:t>
            </a:r>
            <a:endParaRPr lang="ru-RU" sz="3600" kern="10" spc="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2060"/>
              </a:solidFill>
              <a:latin typeface="Impact"/>
            </a:endParaRPr>
          </a:p>
        </p:txBody>
      </p:sp>
      <p:sp>
        <p:nvSpPr>
          <p:cNvPr id="21" name="WordArt 3"/>
          <p:cNvSpPr>
            <a:spLocks noChangeArrowheads="1" noChangeShapeType="1" noTextEdit="1"/>
          </p:cNvSpPr>
          <p:nvPr/>
        </p:nvSpPr>
        <p:spPr bwMode="auto">
          <a:xfrm>
            <a:off x="714348" y="2928934"/>
            <a:ext cx="1214446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Impact"/>
              </a:rPr>
              <a:t>7</a:t>
            </a:r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Impact"/>
              </a:rPr>
              <a:t>+5=</a:t>
            </a:r>
            <a:endParaRPr lang="ru-RU" sz="3600" kern="10" spc="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2060"/>
              </a:solidFill>
              <a:latin typeface="Impac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71472" y="357166"/>
            <a:ext cx="8001056" cy="60722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99" name="WordArt 3"/>
          <p:cNvSpPr>
            <a:spLocks noChangeArrowheads="1" noChangeShapeType="1" noTextEdit="1"/>
          </p:cNvSpPr>
          <p:nvPr/>
        </p:nvSpPr>
        <p:spPr bwMode="auto">
          <a:xfrm>
            <a:off x="2500298" y="428604"/>
            <a:ext cx="4286280" cy="5000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Решаем примеры</a:t>
            </a:r>
            <a:endParaRPr lang="ru-RU" sz="3600" kern="10" spc="0" dirty="0">
              <a:ln w="9525">
                <a:solidFill>
                  <a:srgbClr val="0033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17416" name="AutoShape 8" descr="https://www.zastavki.com/pictures/originals/2013/Animals___Dogs_Funny_puppy_on_a_white_background_041650_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10" name="AutoShape 2" descr="https://samshkola.ru/wp-content/uploads/2020/03/tablica-slozhenija-1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 descr="tablica-slozhenija-1.png"/>
          <p:cNvPicPr>
            <a:picLocks noChangeAspect="1"/>
          </p:cNvPicPr>
          <p:nvPr/>
        </p:nvPicPr>
        <p:blipFill>
          <a:blip r:embed="rId3"/>
          <a:srcRect t="12733"/>
          <a:stretch>
            <a:fillRect/>
          </a:stretch>
        </p:blipFill>
        <p:spPr>
          <a:xfrm>
            <a:off x="2214546" y="1571612"/>
            <a:ext cx="4477318" cy="4214842"/>
          </a:xfrm>
          <a:prstGeom prst="rect">
            <a:avLst/>
          </a:prstGeom>
        </p:spPr>
      </p:pic>
      <p:pic>
        <p:nvPicPr>
          <p:cNvPr id="44034" name="Picture 2" descr="https://otvet.imgsmail.ru/download/1784930_54c0daecb18d577e1bf9876c911a8d4d_80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475315">
            <a:off x="6429388" y="1714488"/>
            <a:ext cx="1714512" cy="2857520"/>
          </a:xfrm>
          <a:prstGeom prst="rect">
            <a:avLst/>
          </a:prstGeom>
          <a:noFill/>
        </p:spPr>
      </p:pic>
      <p:pic>
        <p:nvPicPr>
          <p:cNvPr id="18" name="Picture 2" descr="https://otvet.imgsmail.ru/download/1784930_54c0daecb18d577e1bf9876c911a8d4d_80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948690" flipH="1">
            <a:off x="571472" y="3000372"/>
            <a:ext cx="1714512" cy="2857520"/>
          </a:xfrm>
          <a:prstGeom prst="rect">
            <a:avLst/>
          </a:prstGeom>
          <a:noFill/>
        </p:spPr>
      </p:pic>
      <p:sp>
        <p:nvSpPr>
          <p:cNvPr id="15" name="WordArt 3"/>
          <p:cNvSpPr>
            <a:spLocks noChangeArrowheads="1" noChangeShapeType="1" noTextEdit="1"/>
          </p:cNvSpPr>
          <p:nvPr/>
        </p:nvSpPr>
        <p:spPr bwMode="auto">
          <a:xfrm>
            <a:off x="714348" y="928670"/>
            <a:ext cx="1214446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Impact"/>
              </a:rPr>
              <a:t>4+</a:t>
            </a:r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Impact"/>
              </a:rPr>
              <a:t>7=</a:t>
            </a:r>
            <a:endParaRPr lang="ru-RU" sz="3600" kern="10" spc="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2060"/>
              </a:solidFill>
              <a:latin typeface="Impact"/>
            </a:endParaRPr>
          </a:p>
        </p:txBody>
      </p:sp>
      <p:sp>
        <p:nvSpPr>
          <p:cNvPr id="17" name="WordArt 3"/>
          <p:cNvSpPr>
            <a:spLocks noChangeArrowheads="1" noChangeShapeType="1" noTextEdit="1"/>
          </p:cNvSpPr>
          <p:nvPr/>
        </p:nvSpPr>
        <p:spPr bwMode="auto">
          <a:xfrm>
            <a:off x="714348" y="1428736"/>
            <a:ext cx="1214446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Impact"/>
              </a:rPr>
              <a:t>9+9=</a:t>
            </a:r>
            <a:endParaRPr lang="ru-RU" sz="3600" kern="10" spc="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2060"/>
              </a:solidFill>
              <a:latin typeface="Impact"/>
            </a:endParaRPr>
          </a:p>
        </p:txBody>
      </p:sp>
      <p:sp>
        <p:nvSpPr>
          <p:cNvPr id="19" name="WordArt 3"/>
          <p:cNvSpPr>
            <a:spLocks noChangeArrowheads="1" noChangeShapeType="1" noTextEdit="1"/>
          </p:cNvSpPr>
          <p:nvPr/>
        </p:nvSpPr>
        <p:spPr bwMode="auto">
          <a:xfrm>
            <a:off x="714348" y="1928802"/>
            <a:ext cx="1214446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Impact"/>
              </a:rPr>
              <a:t>9+7=</a:t>
            </a:r>
            <a:endParaRPr lang="ru-RU" sz="3600" kern="10" spc="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2060"/>
              </a:solidFill>
              <a:latin typeface="Impact"/>
            </a:endParaRPr>
          </a:p>
        </p:txBody>
      </p:sp>
      <p:sp>
        <p:nvSpPr>
          <p:cNvPr id="20" name="WordArt 3"/>
          <p:cNvSpPr>
            <a:spLocks noChangeArrowheads="1" noChangeShapeType="1" noTextEdit="1"/>
          </p:cNvSpPr>
          <p:nvPr/>
        </p:nvSpPr>
        <p:spPr bwMode="auto">
          <a:xfrm>
            <a:off x="714348" y="2428868"/>
            <a:ext cx="1214446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Impact"/>
              </a:rPr>
              <a:t>8+6=</a:t>
            </a:r>
            <a:endParaRPr lang="ru-RU" sz="3600" kern="10" spc="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2060"/>
              </a:solidFill>
              <a:latin typeface="Impact"/>
            </a:endParaRPr>
          </a:p>
        </p:txBody>
      </p:sp>
      <p:sp>
        <p:nvSpPr>
          <p:cNvPr id="21" name="WordArt 3"/>
          <p:cNvSpPr>
            <a:spLocks noChangeArrowheads="1" noChangeShapeType="1" noTextEdit="1"/>
          </p:cNvSpPr>
          <p:nvPr/>
        </p:nvSpPr>
        <p:spPr bwMode="auto">
          <a:xfrm>
            <a:off x="714348" y="2928934"/>
            <a:ext cx="1214446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Impact"/>
              </a:rPr>
              <a:t>7</a:t>
            </a:r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Impact"/>
              </a:rPr>
              <a:t>+8=</a:t>
            </a:r>
            <a:endParaRPr lang="ru-RU" sz="3600" kern="10" spc="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2060"/>
              </a:solidFill>
              <a:latin typeface="Impac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71472" y="357166"/>
            <a:ext cx="8001056" cy="60722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99" name="WordArt 3"/>
          <p:cNvSpPr>
            <a:spLocks noChangeArrowheads="1" noChangeShapeType="1" noTextEdit="1"/>
          </p:cNvSpPr>
          <p:nvPr/>
        </p:nvSpPr>
        <p:spPr bwMode="auto">
          <a:xfrm>
            <a:off x="1000100" y="500042"/>
            <a:ext cx="7143800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Найдите по таблице все примеры с ответом 11</a:t>
            </a:r>
            <a:endParaRPr lang="ru-RU" sz="3600" kern="10" spc="0" dirty="0">
              <a:ln w="9525">
                <a:solidFill>
                  <a:srgbClr val="0033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17416" name="AutoShape 8" descr="https://www.zastavki.com/pictures/originals/2013/Animals___Dogs_Funny_puppy_on_a_white_background_041650_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10" name="AutoShape 2" descr="https://samshkola.ru/wp-content/uploads/2020/03/tablica-slozhenija-1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 descr="tablica-slozhenija-1.png"/>
          <p:cNvPicPr>
            <a:picLocks noChangeAspect="1"/>
          </p:cNvPicPr>
          <p:nvPr/>
        </p:nvPicPr>
        <p:blipFill>
          <a:blip r:embed="rId3"/>
          <a:srcRect t="12733"/>
          <a:stretch>
            <a:fillRect/>
          </a:stretch>
        </p:blipFill>
        <p:spPr>
          <a:xfrm>
            <a:off x="1857356" y="1285860"/>
            <a:ext cx="5306991" cy="499587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71472" y="357166"/>
            <a:ext cx="8001056" cy="60722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99" name="WordArt 3"/>
          <p:cNvSpPr>
            <a:spLocks noChangeArrowheads="1" noChangeShapeType="1" noTextEdit="1"/>
          </p:cNvSpPr>
          <p:nvPr/>
        </p:nvSpPr>
        <p:spPr bwMode="auto">
          <a:xfrm>
            <a:off x="1000100" y="500042"/>
            <a:ext cx="7143800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Найдите по таблице все примеры с ответом 16</a:t>
            </a:r>
            <a:endParaRPr lang="ru-RU" sz="3600" kern="10" spc="0" dirty="0">
              <a:ln w="9525">
                <a:solidFill>
                  <a:srgbClr val="0033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17416" name="AutoShape 8" descr="https://www.zastavki.com/pictures/originals/2013/Animals___Dogs_Funny_puppy_on_a_white_background_041650_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10" name="AutoShape 2" descr="https://samshkola.ru/wp-content/uploads/2020/03/tablica-slozhenija-1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 descr="tablica-slozhenija-1.png"/>
          <p:cNvPicPr>
            <a:picLocks noChangeAspect="1"/>
          </p:cNvPicPr>
          <p:nvPr/>
        </p:nvPicPr>
        <p:blipFill>
          <a:blip r:embed="rId3"/>
          <a:srcRect t="12733"/>
          <a:stretch>
            <a:fillRect/>
          </a:stretch>
        </p:blipFill>
        <p:spPr>
          <a:xfrm>
            <a:off x="1857356" y="1285860"/>
            <a:ext cx="5306991" cy="499587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71472" y="357166"/>
            <a:ext cx="8001056" cy="60722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99" name="WordArt 3"/>
          <p:cNvSpPr>
            <a:spLocks noChangeArrowheads="1" noChangeShapeType="1" noTextEdit="1"/>
          </p:cNvSpPr>
          <p:nvPr/>
        </p:nvSpPr>
        <p:spPr bwMode="auto">
          <a:xfrm>
            <a:off x="1000100" y="500042"/>
            <a:ext cx="7143800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Найдите по таблице все примеры с ответом 18</a:t>
            </a:r>
            <a:endParaRPr lang="ru-RU" sz="3600" kern="10" spc="0" dirty="0">
              <a:ln w="9525">
                <a:solidFill>
                  <a:srgbClr val="0033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17416" name="AutoShape 8" descr="https://www.zastavki.com/pictures/originals/2013/Animals___Dogs_Funny_puppy_on_a_white_background_041650_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10" name="AutoShape 2" descr="https://samshkola.ru/wp-content/uploads/2020/03/tablica-slozhenija-1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 descr="tablica-slozhenija-1.png"/>
          <p:cNvPicPr>
            <a:picLocks noChangeAspect="1"/>
          </p:cNvPicPr>
          <p:nvPr/>
        </p:nvPicPr>
        <p:blipFill>
          <a:blip r:embed="rId3"/>
          <a:srcRect t="12733"/>
          <a:stretch>
            <a:fillRect/>
          </a:stretch>
        </p:blipFill>
        <p:spPr>
          <a:xfrm>
            <a:off x="1857356" y="1285860"/>
            <a:ext cx="5306991" cy="499587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71472" y="285728"/>
            <a:ext cx="8143932" cy="621510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99" name="WordArt 3"/>
          <p:cNvSpPr>
            <a:spLocks noChangeArrowheads="1" noChangeShapeType="1" noTextEdit="1"/>
          </p:cNvSpPr>
          <p:nvPr/>
        </p:nvSpPr>
        <p:spPr bwMode="auto">
          <a:xfrm>
            <a:off x="2357422" y="428604"/>
            <a:ext cx="4786346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Задача </a:t>
            </a:r>
            <a:r>
              <a:rPr lang="ru-RU" sz="3600" kern="10" spc="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см.с.72</a:t>
            </a:r>
            <a:endParaRPr lang="ru-RU" sz="3600" kern="10" spc="0" dirty="0">
              <a:ln w="9525">
                <a:solidFill>
                  <a:srgbClr val="0033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25" name="WordArt 3"/>
          <p:cNvSpPr>
            <a:spLocks noChangeArrowheads="1" noChangeShapeType="1" noTextEdit="1"/>
          </p:cNvSpPr>
          <p:nvPr/>
        </p:nvSpPr>
        <p:spPr bwMode="auto">
          <a:xfrm>
            <a:off x="4071934" y="857232"/>
            <a:ext cx="1000132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Impact"/>
              </a:rPr>
              <a:t>№3 (1)</a:t>
            </a:r>
            <a:endParaRPr lang="ru-RU" sz="3600" kern="10" spc="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2060"/>
              </a:solidFill>
              <a:latin typeface="Impact"/>
            </a:endParaRPr>
          </a:p>
        </p:txBody>
      </p:sp>
      <p:sp>
        <p:nvSpPr>
          <p:cNvPr id="7" name="WordArt 3"/>
          <p:cNvSpPr>
            <a:spLocks noChangeArrowheads="1" noChangeShapeType="1" noTextEdit="1"/>
          </p:cNvSpPr>
          <p:nvPr/>
        </p:nvSpPr>
        <p:spPr bwMode="auto">
          <a:xfrm>
            <a:off x="1071538" y="1357298"/>
            <a:ext cx="6715172" cy="92869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Высота стула 6дм, а стола 10 дм.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 сколько дециметров стол выше стула?</a:t>
            </a:r>
            <a:endParaRPr lang="ru-RU" sz="3600" kern="10" spc="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2" name="AutoShape 2" descr="http://www.mehtaphornyc.com/wp-content/uploads/2017/11/Easylovely-Students-Desks-And-Chairs-D17-On-Creative-Home-Design-Furniture-Decorating-with-Students-Desks-And-Chair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4" name="AutoShape 4" descr="http://www.mehtaphornyc.com/wp-content/uploads/2017/11/Easylovely-Students-Desks-And-Chairs-D17-On-Creative-Home-Design-Furniture-Decorating-with-Students-Desks-And-Chair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6" name="AutoShape 6" descr="http://www.mehtaphornyc.com/wp-content/uploads/2017/11/Easylovely-Students-Desks-And-Chairs-D17-On-Creative-Home-Design-Furniture-Decorating-with-Students-Desks-And-Chair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70" name="Picture 10" descr="https://sc02.alicdn.com/kf/HTB1PSW6KiLaK1RjSZFxq6ymPFXaX/Simple-design-durable-school-furniture-single-studen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2357430"/>
            <a:ext cx="4543833" cy="3952856"/>
          </a:xfrm>
          <a:prstGeom prst="rect">
            <a:avLst/>
          </a:prstGeom>
          <a:noFill/>
        </p:spPr>
      </p:pic>
      <p:cxnSp>
        <p:nvCxnSpPr>
          <p:cNvPr id="14" name="Прямая со стрелкой 13"/>
          <p:cNvCxnSpPr/>
          <p:nvPr/>
        </p:nvCxnSpPr>
        <p:spPr>
          <a:xfrm rot="5400000">
            <a:off x="5000628" y="4857760"/>
            <a:ext cx="1571636" cy="1588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5400000">
            <a:off x="1000100" y="4286256"/>
            <a:ext cx="2714644" cy="1588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WordArt 3"/>
          <p:cNvSpPr>
            <a:spLocks noChangeArrowheads="1" noChangeShapeType="1" noTextEdit="1"/>
          </p:cNvSpPr>
          <p:nvPr/>
        </p:nvSpPr>
        <p:spPr bwMode="auto">
          <a:xfrm rot="16200000">
            <a:off x="1821637" y="3929066"/>
            <a:ext cx="714380" cy="2143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 дм</a:t>
            </a:r>
            <a:endParaRPr lang="ru-RU" sz="3600" kern="10" spc="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WordArt 3"/>
          <p:cNvSpPr>
            <a:spLocks noChangeArrowheads="1" noChangeShapeType="1" noTextEdit="1"/>
          </p:cNvSpPr>
          <p:nvPr/>
        </p:nvSpPr>
        <p:spPr bwMode="auto">
          <a:xfrm rot="16200000">
            <a:off x="5357817" y="5072074"/>
            <a:ext cx="500067" cy="2143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 дм</a:t>
            </a:r>
            <a:endParaRPr lang="ru-RU" sz="3600" kern="10" spc="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WordArt 3"/>
          <p:cNvSpPr>
            <a:spLocks noChangeArrowheads="1" noChangeShapeType="1" noTextEdit="1"/>
          </p:cNvSpPr>
          <p:nvPr/>
        </p:nvSpPr>
        <p:spPr bwMode="auto">
          <a:xfrm>
            <a:off x="714348" y="5715016"/>
            <a:ext cx="2500330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kern="1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высота</a:t>
            </a:r>
            <a:endParaRPr lang="ru-RU" sz="3600" kern="10" spc="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71472" y="285728"/>
            <a:ext cx="8143932" cy="621510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99" name="WordArt 3"/>
          <p:cNvSpPr>
            <a:spLocks noChangeArrowheads="1" noChangeShapeType="1" noTextEdit="1"/>
          </p:cNvSpPr>
          <p:nvPr/>
        </p:nvSpPr>
        <p:spPr bwMode="auto">
          <a:xfrm>
            <a:off x="2357422" y="428604"/>
            <a:ext cx="4786346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Задача </a:t>
            </a:r>
            <a:r>
              <a:rPr lang="ru-RU" sz="3600" kern="10" spc="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см.с.72</a:t>
            </a:r>
            <a:endParaRPr lang="ru-RU" sz="3600" kern="10" spc="0" dirty="0">
              <a:ln w="9525">
                <a:solidFill>
                  <a:srgbClr val="0033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25" name="WordArt 3"/>
          <p:cNvSpPr>
            <a:spLocks noChangeArrowheads="1" noChangeShapeType="1" noTextEdit="1"/>
          </p:cNvSpPr>
          <p:nvPr/>
        </p:nvSpPr>
        <p:spPr bwMode="auto">
          <a:xfrm>
            <a:off x="4071934" y="857232"/>
            <a:ext cx="1000132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Impact"/>
              </a:rPr>
              <a:t>№3 (1)</a:t>
            </a:r>
            <a:endParaRPr lang="ru-RU" sz="3600" kern="10" spc="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2060"/>
              </a:solidFill>
              <a:latin typeface="Impact"/>
            </a:endParaRPr>
          </a:p>
        </p:txBody>
      </p:sp>
      <p:sp>
        <p:nvSpPr>
          <p:cNvPr id="7" name="WordArt 3"/>
          <p:cNvSpPr>
            <a:spLocks noChangeArrowheads="1" noChangeShapeType="1" noTextEdit="1"/>
          </p:cNvSpPr>
          <p:nvPr/>
        </p:nvSpPr>
        <p:spPr bwMode="auto">
          <a:xfrm>
            <a:off x="1071538" y="1357298"/>
            <a:ext cx="6715172" cy="92869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Высота стула 6дм, а стола 10 дм.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 сколько дециметров стол выше стула?</a:t>
            </a:r>
            <a:endParaRPr lang="ru-RU" sz="3600" kern="10" spc="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WordArt 3"/>
          <p:cNvSpPr>
            <a:spLocks noChangeArrowheads="1" noChangeShapeType="1" noTextEdit="1"/>
          </p:cNvSpPr>
          <p:nvPr/>
        </p:nvSpPr>
        <p:spPr bwMode="auto">
          <a:xfrm>
            <a:off x="857224" y="2500306"/>
            <a:ext cx="3357586" cy="12144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rtl="0"/>
            <a:r>
              <a:rPr lang="en-US" sz="3600" kern="10" spc="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3600" kern="10" spc="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стула – 6 дм </a:t>
            </a:r>
            <a:endParaRPr lang="ru-RU" sz="3600" kern="10" spc="0" dirty="0" smtClean="0">
              <a:ln w="9525">
                <a:solidFill>
                  <a:srgbClr val="005C00"/>
                </a:solidFill>
                <a:round/>
                <a:headEnd/>
                <a:tailEnd/>
              </a:ln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  <a:p>
            <a:pPr rtl="0"/>
            <a:r>
              <a:rPr lang="en-US" sz="3600" kern="1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3600" kern="1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стола </a:t>
            </a:r>
            <a:r>
              <a:rPr lang="ru-RU" sz="3600" kern="10" spc="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600" kern="10" spc="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3600" kern="10" spc="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дм </a:t>
            </a:r>
            <a:endParaRPr lang="ru-RU" sz="3600" kern="10" spc="0" dirty="0">
              <a:ln w="9525">
                <a:solidFill>
                  <a:srgbClr val="005C00"/>
                </a:solidFill>
                <a:round/>
                <a:headEnd/>
                <a:tailEnd/>
              </a:ln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71472" y="285728"/>
            <a:ext cx="8143932" cy="621510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99" name="WordArt 3"/>
          <p:cNvSpPr>
            <a:spLocks noChangeArrowheads="1" noChangeShapeType="1" noTextEdit="1"/>
          </p:cNvSpPr>
          <p:nvPr/>
        </p:nvSpPr>
        <p:spPr bwMode="auto">
          <a:xfrm>
            <a:off x="2357422" y="428604"/>
            <a:ext cx="4786346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Задача </a:t>
            </a:r>
            <a:r>
              <a:rPr lang="ru-RU" sz="3600" kern="10" spc="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см.с.72</a:t>
            </a:r>
            <a:endParaRPr lang="ru-RU" sz="3600" kern="10" spc="0" dirty="0">
              <a:ln w="9525">
                <a:solidFill>
                  <a:srgbClr val="0033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25" name="WordArt 3"/>
          <p:cNvSpPr>
            <a:spLocks noChangeArrowheads="1" noChangeShapeType="1" noTextEdit="1"/>
          </p:cNvSpPr>
          <p:nvPr/>
        </p:nvSpPr>
        <p:spPr bwMode="auto">
          <a:xfrm>
            <a:off x="4071934" y="857232"/>
            <a:ext cx="1000132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Impact"/>
              </a:rPr>
              <a:t>№3 (1)</a:t>
            </a:r>
            <a:endParaRPr lang="ru-RU" sz="3600" kern="10" spc="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2060"/>
              </a:solidFill>
              <a:latin typeface="Impact"/>
            </a:endParaRPr>
          </a:p>
        </p:txBody>
      </p:sp>
      <p:sp>
        <p:nvSpPr>
          <p:cNvPr id="7" name="WordArt 3"/>
          <p:cNvSpPr>
            <a:spLocks noChangeArrowheads="1" noChangeShapeType="1" noTextEdit="1"/>
          </p:cNvSpPr>
          <p:nvPr/>
        </p:nvSpPr>
        <p:spPr bwMode="auto">
          <a:xfrm>
            <a:off x="1071538" y="1357298"/>
            <a:ext cx="6715172" cy="92869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Высота стула 6дм, а стола 10 дм.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 сколько дециметров стол выше стула?</a:t>
            </a:r>
            <a:endParaRPr lang="ru-RU" sz="3600" kern="10" spc="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WordArt 3"/>
          <p:cNvSpPr>
            <a:spLocks noChangeArrowheads="1" noChangeShapeType="1" noTextEdit="1"/>
          </p:cNvSpPr>
          <p:nvPr/>
        </p:nvSpPr>
        <p:spPr bwMode="auto">
          <a:xfrm>
            <a:off x="857224" y="2500306"/>
            <a:ext cx="2786082" cy="128588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rtl="0"/>
            <a:r>
              <a:rPr lang="en-US" sz="3600" kern="10" spc="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3600" kern="10" spc="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стула – 6 дм </a:t>
            </a:r>
            <a:endParaRPr lang="ru-RU" sz="3600" kern="10" spc="0" dirty="0" smtClean="0">
              <a:ln w="9525">
                <a:solidFill>
                  <a:srgbClr val="005C00"/>
                </a:solidFill>
                <a:round/>
                <a:headEnd/>
                <a:tailEnd/>
              </a:ln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  <a:p>
            <a:pPr rtl="0"/>
            <a:r>
              <a:rPr lang="en-US" sz="3600" kern="1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3600" kern="1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стола </a:t>
            </a:r>
            <a:r>
              <a:rPr lang="ru-RU" sz="3600" kern="10" spc="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600" kern="10" spc="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3600" kern="10" spc="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дм</a:t>
            </a:r>
          </a:p>
        </p:txBody>
      </p:sp>
      <p:pic>
        <p:nvPicPr>
          <p:cNvPr id="10" name="Picture 4" descr="https://c7.hotpng.com/preview/104/834/327/arrow-curve-computer-icons-clip-art-two-way-arrow-cliparts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 flipV="1">
            <a:off x="3443838" y="2842650"/>
            <a:ext cx="928696" cy="815511"/>
          </a:xfrm>
          <a:prstGeom prst="rect">
            <a:avLst/>
          </a:prstGeom>
          <a:noFill/>
        </p:spPr>
      </p:pic>
      <p:sp>
        <p:nvSpPr>
          <p:cNvPr id="11" name="WordArt 3"/>
          <p:cNvSpPr>
            <a:spLocks noChangeArrowheads="1" noChangeShapeType="1" noTextEdit="1"/>
          </p:cNvSpPr>
          <p:nvPr/>
        </p:nvSpPr>
        <p:spPr bwMode="auto">
          <a:xfrm>
            <a:off x="4214810" y="3000372"/>
            <a:ext cx="1000132" cy="4286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rtl="0"/>
            <a:r>
              <a:rPr lang="ru-RU" sz="3600" kern="10" spc="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на? дм</a:t>
            </a:r>
            <a:endParaRPr lang="ru-RU" sz="3600" kern="10" spc="0" dirty="0">
              <a:ln w="9525">
                <a:solidFill>
                  <a:srgbClr val="005C00"/>
                </a:solidFill>
                <a:round/>
                <a:headEnd/>
                <a:tailEnd/>
              </a:ln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71472" y="285728"/>
            <a:ext cx="8143932" cy="621510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99" name="WordArt 3"/>
          <p:cNvSpPr>
            <a:spLocks noChangeArrowheads="1" noChangeShapeType="1" noTextEdit="1"/>
          </p:cNvSpPr>
          <p:nvPr/>
        </p:nvSpPr>
        <p:spPr bwMode="auto">
          <a:xfrm>
            <a:off x="2357422" y="428604"/>
            <a:ext cx="4786346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Задача </a:t>
            </a:r>
            <a:r>
              <a:rPr lang="ru-RU" sz="3600" kern="10" spc="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см.с.72</a:t>
            </a:r>
            <a:endParaRPr lang="ru-RU" sz="3600" kern="10" spc="0" dirty="0">
              <a:ln w="9525">
                <a:solidFill>
                  <a:srgbClr val="0033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25" name="WordArt 3"/>
          <p:cNvSpPr>
            <a:spLocks noChangeArrowheads="1" noChangeShapeType="1" noTextEdit="1"/>
          </p:cNvSpPr>
          <p:nvPr/>
        </p:nvSpPr>
        <p:spPr bwMode="auto">
          <a:xfrm>
            <a:off x="4071934" y="857232"/>
            <a:ext cx="1000132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Impact"/>
              </a:rPr>
              <a:t>№3 (1)</a:t>
            </a:r>
            <a:endParaRPr lang="ru-RU" sz="3600" kern="10" spc="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2060"/>
              </a:solidFill>
              <a:latin typeface="Impact"/>
            </a:endParaRPr>
          </a:p>
        </p:txBody>
      </p:sp>
      <p:sp>
        <p:nvSpPr>
          <p:cNvPr id="7" name="WordArt 3"/>
          <p:cNvSpPr>
            <a:spLocks noChangeArrowheads="1" noChangeShapeType="1" noTextEdit="1"/>
          </p:cNvSpPr>
          <p:nvPr/>
        </p:nvSpPr>
        <p:spPr bwMode="auto">
          <a:xfrm>
            <a:off x="1071538" y="1357298"/>
            <a:ext cx="6715172" cy="92869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Высота стула 6дм, а стола 10 дм.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 сколько дециметров стол выше стула?</a:t>
            </a:r>
            <a:endParaRPr lang="ru-RU" sz="3600" kern="10" spc="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WordArt 3"/>
          <p:cNvSpPr>
            <a:spLocks noChangeArrowheads="1" noChangeShapeType="1" noTextEdit="1"/>
          </p:cNvSpPr>
          <p:nvPr/>
        </p:nvSpPr>
        <p:spPr bwMode="auto">
          <a:xfrm>
            <a:off x="857224" y="2500306"/>
            <a:ext cx="5786478" cy="271464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rtl="0"/>
            <a:r>
              <a:rPr lang="en-US" sz="3600" kern="10" spc="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3600" kern="10" spc="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стула – 6 дм </a:t>
            </a:r>
            <a:endParaRPr lang="ru-RU" sz="3600" kern="10" spc="0" dirty="0" smtClean="0">
              <a:ln w="9525">
                <a:solidFill>
                  <a:srgbClr val="005C00"/>
                </a:solidFill>
                <a:round/>
                <a:headEnd/>
                <a:tailEnd/>
              </a:ln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  <a:p>
            <a:pPr rtl="0"/>
            <a:r>
              <a:rPr lang="en-US" sz="3600" kern="1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3600" kern="1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стола </a:t>
            </a:r>
            <a:r>
              <a:rPr lang="ru-RU" sz="3600" kern="10" spc="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600" kern="10" spc="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3600" kern="10" spc="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дм</a:t>
            </a:r>
          </a:p>
          <a:p>
            <a:pPr rtl="0"/>
            <a:r>
              <a:rPr lang="ru-RU" sz="3600" kern="1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10-6=4 (дм)</a:t>
            </a:r>
          </a:p>
          <a:p>
            <a:pPr rtl="0"/>
            <a:r>
              <a:rPr lang="ru-RU" sz="3600" kern="10" spc="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Ответ: на 4 дм стол выше стула </a:t>
            </a:r>
            <a:endParaRPr lang="ru-RU" sz="3600" kern="10" spc="0" dirty="0">
              <a:ln w="9525">
                <a:solidFill>
                  <a:srgbClr val="005C00"/>
                </a:solidFill>
                <a:round/>
                <a:headEnd/>
                <a:tailEnd/>
              </a:ln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4" descr="https://c7.hotpng.com/preview/104/834/327/arrow-curve-computer-icons-clip-art-two-way-arrow-cliparts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 flipV="1">
            <a:off x="3443838" y="2842650"/>
            <a:ext cx="928696" cy="815511"/>
          </a:xfrm>
          <a:prstGeom prst="rect">
            <a:avLst/>
          </a:prstGeom>
          <a:noFill/>
        </p:spPr>
      </p:pic>
      <p:sp>
        <p:nvSpPr>
          <p:cNvPr id="11" name="WordArt 3"/>
          <p:cNvSpPr>
            <a:spLocks noChangeArrowheads="1" noChangeShapeType="1" noTextEdit="1"/>
          </p:cNvSpPr>
          <p:nvPr/>
        </p:nvSpPr>
        <p:spPr bwMode="auto">
          <a:xfrm>
            <a:off x="4214810" y="3000372"/>
            <a:ext cx="1000132" cy="4286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rtl="0"/>
            <a:r>
              <a:rPr lang="ru-RU" sz="3600" kern="10" spc="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на? дм</a:t>
            </a:r>
            <a:endParaRPr lang="ru-RU" sz="3600" kern="10" spc="0" dirty="0">
              <a:ln w="9525">
                <a:solidFill>
                  <a:srgbClr val="005C00"/>
                </a:solidFill>
                <a:round/>
                <a:headEnd/>
                <a:tailEnd/>
              </a:ln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2883"/>
            <a:ext cx="9144000" cy="6870883"/>
          </a:xfrm>
          <a:prstGeom prst="rect">
            <a:avLst/>
          </a:prstGeom>
          <a:noFill/>
        </p:spPr>
      </p:pic>
      <p:sp>
        <p:nvSpPr>
          <p:cNvPr id="3" name="WordArt 3"/>
          <p:cNvSpPr>
            <a:spLocks noChangeArrowheads="1" noChangeShapeType="1" noTextEdit="1"/>
          </p:cNvSpPr>
          <p:nvPr/>
        </p:nvSpPr>
        <p:spPr bwMode="auto">
          <a:xfrm>
            <a:off x="3428992" y="1643050"/>
            <a:ext cx="1857388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Цели:</a:t>
            </a:r>
            <a:endParaRPr lang="ru-RU" sz="3600" kern="10" spc="0" dirty="0">
              <a:ln w="9525">
                <a:solidFill>
                  <a:srgbClr val="00206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5121" name="WordArt 1"/>
          <p:cNvSpPr>
            <a:spLocks noChangeArrowheads="1" noChangeShapeType="1" noTextEdit="1"/>
          </p:cNvSpPr>
          <p:nvPr/>
        </p:nvSpPr>
        <p:spPr bwMode="auto">
          <a:xfrm>
            <a:off x="2071670" y="2500306"/>
            <a:ext cx="5715040" cy="92869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latin typeface="Arial Black"/>
              </a:rPr>
              <a:t>*Знакомство с таблицей 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latin typeface="Arial Black"/>
              </a:rPr>
              <a:t>сложения</a:t>
            </a:r>
            <a:endParaRPr lang="ru-RU" sz="3600" kern="10" spc="0" dirty="0">
              <a:ln w="9525">
                <a:solidFill>
                  <a:srgbClr val="003300"/>
                </a:solidFill>
                <a:round/>
                <a:headEnd/>
                <a:tailEnd/>
              </a:ln>
              <a:solidFill>
                <a:schemeClr val="accent3">
                  <a:lumMod val="60000"/>
                  <a:lumOff val="40000"/>
                </a:schemeClr>
              </a:solidFill>
              <a:effectLst/>
              <a:latin typeface="Arial Black"/>
            </a:endParaRPr>
          </a:p>
        </p:txBody>
      </p:sp>
      <p:sp>
        <p:nvSpPr>
          <p:cNvPr id="5" name="WordArt 1"/>
          <p:cNvSpPr>
            <a:spLocks noChangeArrowheads="1" noChangeShapeType="1" noTextEdit="1"/>
          </p:cNvSpPr>
          <p:nvPr/>
        </p:nvSpPr>
        <p:spPr bwMode="auto">
          <a:xfrm>
            <a:off x="2071670" y="3857628"/>
            <a:ext cx="5500726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latin typeface="Arial Black"/>
              </a:rPr>
              <a:t>*Решение задач, изученного вида</a:t>
            </a:r>
            <a:endParaRPr lang="ru-RU" sz="3600" kern="10" spc="0" dirty="0">
              <a:ln w="9525">
                <a:solidFill>
                  <a:srgbClr val="003300"/>
                </a:solidFill>
                <a:round/>
                <a:headEnd/>
                <a:tailEnd/>
              </a:ln>
              <a:solidFill>
                <a:schemeClr val="accent3">
                  <a:lumMod val="60000"/>
                  <a:lumOff val="40000"/>
                </a:schemeClr>
              </a:solidFill>
              <a:effectLst/>
              <a:latin typeface="Arial Black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71472" y="285728"/>
            <a:ext cx="8143932" cy="621510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99" name="WordArt 3"/>
          <p:cNvSpPr>
            <a:spLocks noChangeArrowheads="1" noChangeShapeType="1" noTextEdit="1"/>
          </p:cNvSpPr>
          <p:nvPr/>
        </p:nvSpPr>
        <p:spPr bwMode="auto">
          <a:xfrm>
            <a:off x="2357422" y="428604"/>
            <a:ext cx="4786346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Задача </a:t>
            </a:r>
            <a:r>
              <a:rPr lang="ru-RU" sz="3600" kern="10" spc="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см.с.72</a:t>
            </a:r>
            <a:endParaRPr lang="ru-RU" sz="3600" kern="10" spc="0" dirty="0">
              <a:ln w="9525">
                <a:solidFill>
                  <a:srgbClr val="0033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25" name="WordArt 3"/>
          <p:cNvSpPr>
            <a:spLocks noChangeArrowheads="1" noChangeShapeType="1" noTextEdit="1"/>
          </p:cNvSpPr>
          <p:nvPr/>
        </p:nvSpPr>
        <p:spPr bwMode="auto">
          <a:xfrm>
            <a:off x="4071934" y="857232"/>
            <a:ext cx="1000132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Impact"/>
              </a:rPr>
              <a:t>№3 (2)</a:t>
            </a:r>
            <a:endParaRPr lang="ru-RU" sz="3600" kern="10" spc="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2060"/>
              </a:solidFill>
              <a:latin typeface="Impact"/>
            </a:endParaRPr>
          </a:p>
        </p:txBody>
      </p:sp>
      <p:sp>
        <p:nvSpPr>
          <p:cNvPr id="7" name="WordArt 3"/>
          <p:cNvSpPr>
            <a:spLocks noChangeArrowheads="1" noChangeShapeType="1" noTextEdit="1"/>
          </p:cNvSpPr>
          <p:nvPr/>
        </p:nvSpPr>
        <p:spPr bwMode="auto">
          <a:xfrm>
            <a:off x="1071538" y="1357298"/>
            <a:ext cx="6715172" cy="92869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Миша купил ручку за 5 р. </a:t>
            </a:r>
            <a:r>
              <a:rPr lang="ru-RU" sz="3600" kern="1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блокнот за 3р. </a:t>
            </a:r>
          </a:p>
          <a:p>
            <a:pPr algn="ctr" rtl="0"/>
            <a:r>
              <a:rPr lang="ru-RU" sz="3600" kern="1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Сколько рублей ему должны дать сдачи с 10 р.?</a:t>
            </a:r>
            <a:endParaRPr lang="ru-RU" sz="3600" kern="10" spc="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2" name="AutoShape 2" descr="http://www.mehtaphornyc.com/wp-content/uploads/2017/11/Easylovely-Students-Desks-And-Chairs-D17-On-Creative-Home-Design-Furniture-Decorating-with-Students-Desks-And-Chair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4" name="AutoShape 4" descr="http://www.mehtaphornyc.com/wp-content/uploads/2017/11/Easylovely-Students-Desks-And-Chairs-D17-On-Creative-Home-Design-Furniture-Decorating-with-Students-Desks-And-Chair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6" name="AutoShape 6" descr="http://www.mehtaphornyc.com/wp-content/uploads/2017/11/Easylovely-Students-Desks-And-Chairs-D17-On-Creative-Home-Design-Furniture-Decorating-with-Students-Desks-And-Chair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3250" name="Picture 2" descr="https://cdn4.vectorstock.com/i/1000x1000/84/03/boy-with-a-shopping-trolley-vector-2138403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 b="8863"/>
          <a:stretch>
            <a:fillRect/>
          </a:stretch>
        </p:blipFill>
        <p:spPr bwMode="auto">
          <a:xfrm>
            <a:off x="714348" y="2285992"/>
            <a:ext cx="3658144" cy="4143404"/>
          </a:xfrm>
          <a:prstGeom prst="rect">
            <a:avLst/>
          </a:prstGeom>
          <a:noFill/>
        </p:spPr>
      </p:pic>
      <p:pic>
        <p:nvPicPr>
          <p:cNvPr id="53252" name="Picture 4" descr="https://www.freepngimg.com/thumb/paper_sheet/48386-6-notebook-free-download-png-h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2714620"/>
            <a:ext cx="1553992" cy="1681888"/>
          </a:xfrm>
          <a:prstGeom prst="rect">
            <a:avLst/>
          </a:prstGeom>
          <a:noFill/>
        </p:spPr>
      </p:pic>
      <p:sp>
        <p:nvSpPr>
          <p:cNvPr id="53254" name="AutoShape 6" descr="https://static-eu.insales.ru/images/products/1/7142/177388518/P0033-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3256" name="Picture 8" descr="https://static-eu.insales.ru/images/products/1/7142/177388518/P0033-9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57884" y="2857496"/>
            <a:ext cx="1356967" cy="1356289"/>
          </a:xfrm>
          <a:prstGeom prst="rect">
            <a:avLst/>
          </a:prstGeom>
          <a:noFill/>
        </p:spPr>
      </p:pic>
      <p:sp>
        <p:nvSpPr>
          <p:cNvPr id="20" name="WordArt 3"/>
          <p:cNvSpPr>
            <a:spLocks noChangeArrowheads="1" noChangeShapeType="1" noTextEdit="1"/>
          </p:cNvSpPr>
          <p:nvPr/>
        </p:nvSpPr>
        <p:spPr bwMode="auto">
          <a:xfrm rot="20854742">
            <a:off x="3630289" y="2982123"/>
            <a:ext cx="857256" cy="2143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Блокнот</a:t>
            </a:r>
            <a:endParaRPr lang="ru-RU" sz="3600" kern="1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258" name="AutoShape 10" descr="https://skesov.ru/wp-content/uploads/2019/04/elektr-koshelki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60" name="AutoShape 12" descr="https://skesov.ru/wp-content/uploads/2019/04/elektr-koshelki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64" name="AutoShape 16" descr="https://gallery.yopriceville.com/var/albums/Free-Clipart-Pictures/Jewelry-and-Diamonds-PNG/Golden_Chain_PNG_Transparent_Clip_Art_Image.png?m=146189850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66" name="AutoShape 18" descr="https://gallery.yopriceville.com/var/albums/Free-Clipart-Pictures/Jewelry-and-Diamonds-PNG/Golden_Chain_PNG_Transparent_Clip_Art_Image.png?m=146189850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68" name="AutoShape 20" descr="https://gallery.yopriceville.com/var/albums/Free-Clipart-Pictures/Jewelry-and-Diamonds-PNG/Golden_Chain_PNG_Transparent_Clip_Art_Image.png?m=146189850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3270" name="Picture 22" descr="https://i.pinimg.com/736x/10/e1/6d/10e16dc3e68c9b92001b2026d5f551af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1244"/>
          <a:stretch>
            <a:fillRect/>
          </a:stretch>
        </p:blipFill>
        <p:spPr bwMode="auto">
          <a:xfrm>
            <a:off x="1500166" y="4929198"/>
            <a:ext cx="4714908" cy="1428760"/>
          </a:xfrm>
          <a:prstGeom prst="rect">
            <a:avLst/>
          </a:prstGeom>
          <a:noFill/>
        </p:spPr>
      </p:pic>
      <p:pic>
        <p:nvPicPr>
          <p:cNvPr id="53262" name="Picture 14" descr="https://img3.stockfresh.com/files/j/jossdiim/m/24/1627468_stock-photo-wallet-with-dollar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57884" y="4500570"/>
            <a:ext cx="1643074" cy="1544490"/>
          </a:xfrm>
          <a:prstGeom prst="rect">
            <a:avLst/>
          </a:prstGeom>
          <a:noFill/>
        </p:spPr>
      </p:pic>
      <p:sp>
        <p:nvSpPr>
          <p:cNvPr id="31" name="WordArt 3"/>
          <p:cNvSpPr>
            <a:spLocks noChangeArrowheads="1" noChangeShapeType="1" noTextEdit="1"/>
          </p:cNvSpPr>
          <p:nvPr/>
        </p:nvSpPr>
        <p:spPr bwMode="auto">
          <a:xfrm rot="482652">
            <a:off x="6108948" y="5186206"/>
            <a:ext cx="763113" cy="23415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 р.</a:t>
            </a:r>
            <a:endParaRPr lang="ru-RU" sz="3600" kern="1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71472" y="285728"/>
            <a:ext cx="8143932" cy="621510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99" name="WordArt 3"/>
          <p:cNvSpPr>
            <a:spLocks noChangeArrowheads="1" noChangeShapeType="1" noTextEdit="1"/>
          </p:cNvSpPr>
          <p:nvPr/>
        </p:nvSpPr>
        <p:spPr bwMode="auto">
          <a:xfrm>
            <a:off x="2357422" y="428604"/>
            <a:ext cx="4786346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Задача </a:t>
            </a:r>
            <a:r>
              <a:rPr lang="ru-RU" sz="3600" kern="10" spc="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см.с.72</a:t>
            </a:r>
            <a:endParaRPr lang="ru-RU" sz="3600" kern="10" spc="0" dirty="0">
              <a:ln w="9525">
                <a:solidFill>
                  <a:srgbClr val="0033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25" name="WordArt 3"/>
          <p:cNvSpPr>
            <a:spLocks noChangeArrowheads="1" noChangeShapeType="1" noTextEdit="1"/>
          </p:cNvSpPr>
          <p:nvPr/>
        </p:nvSpPr>
        <p:spPr bwMode="auto">
          <a:xfrm>
            <a:off x="4071934" y="857232"/>
            <a:ext cx="1000132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Impact"/>
              </a:rPr>
              <a:t>№3 (2)</a:t>
            </a:r>
            <a:endParaRPr lang="ru-RU" sz="3600" kern="10" spc="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2060"/>
              </a:solidFill>
              <a:latin typeface="Impact"/>
            </a:endParaRPr>
          </a:p>
        </p:txBody>
      </p:sp>
      <p:sp>
        <p:nvSpPr>
          <p:cNvPr id="7" name="WordArt 3"/>
          <p:cNvSpPr>
            <a:spLocks noChangeArrowheads="1" noChangeShapeType="1" noTextEdit="1"/>
          </p:cNvSpPr>
          <p:nvPr/>
        </p:nvSpPr>
        <p:spPr bwMode="auto">
          <a:xfrm>
            <a:off x="1071538" y="1357298"/>
            <a:ext cx="6715172" cy="92869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Миша купил ручку за 5 р. </a:t>
            </a:r>
            <a:r>
              <a:rPr lang="ru-RU" sz="3600" kern="1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блокнот за 3р. </a:t>
            </a:r>
          </a:p>
          <a:p>
            <a:pPr algn="ctr" rtl="0"/>
            <a:r>
              <a:rPr lang="ru-RU" sz="3600" kern="1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Сколько рублей ему должны дать сдачи с 10 р.?</a:t>
            </a:r>
            <a:endParaRPr lang="ru-RU" sz="3600" kern="10" spc="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2" name="AutoShape 2" descr="http://www.mehtaphornyc.com/wp-content/uploads/2017/11/Easylovely-Students-Desks-And-Chairs-D17-On-Creative-Home-Design-Furniture-Decorating-with-Students-Desks-And-Chair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4" name="AutoShape 4" descr="http://www.mehtaphornyc.com/wp-content/uploads/2017/11/Easylovely-Students-Desks-And-Chairs-D17-On-Creative-Home-Design-Furniture-Decorating-with-Students-Desks-And-Chair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6" name="AutoShape 6" descr="http://www.mehtaphornyc.com/wp-content/uploads/2017/11/Easylovely-Students-Desks-And-Chairs-D17-On-Creative-Home-Design-Furniture-Decorating-with-Students-Desks-And-Chair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4" name="AutoShape 6" descr="https://static-eu.insales.ru/images/products/1/7142/177388518/P0033-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8" name="AutoShape 10" descr="https://skesov.ru/wp-content/uploads/2019/04/elektr-koshelki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60" name="AutoShape 12" descr="https://skesov.ru/wp-content/uploads/2019/04/elektr-koshelki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64" name="AutoShape 16" descr="https://gallery.yopriceville.com/var/albums/Free-Clipart-Pictures/Jewelry-and-Diamonds-PNG/Golden_Chain_PNG_Transparent_Clip_Art_Image.png?m=146189850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66" name="AutoShape 18" descr="https://gallery.yopriceville.com/var/albums/Free-Clipart-Pictures/Jewelry-and-Diamonds-PNG/Golden_Chain_PNG_Transparent_Clip_Art_Image.png?m=146189850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68" name="AutoShape 20" descr="https://gallery.yopriceville.com/var/albums/Free-Clipart-Pictures/Jewelry-and-Diamonds-PNG/Golden_Chain_PNG_Transparent_Clip_Art_Image.png?m=146189850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" name="WordArt 3"/>
          <p:cNvSpPr>
            <a:spLocks noChangeArrowheads="1" noChangeShapeType="1" noTextEdit="1"/>
          </p:cNvSpPr>
          <p:nvPr/>
        </p:nvSpPr>
        <p:spPr bwMode="auto">
          <a:xfrm>
            <a:off x="857224" y="2500306"/>
            <a:ext cx="3357586" cy="164307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rtl="0"/>
            <a:r>
              <a:rPr lang="ru-RU" sz="3600" kern="10" spc="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Было – 10 р. </a:t>
            </a:r>
            <a:endParaRPr lang="ru-RU" sz="3600" kern="10" spc="0" dirty="0" smtClean="0">
              <a:ln w="9525">
                <a:solidFill>
                  <a:srgbClr val="005C00"/>
                </a:solidFill>
                <a:round/>
                <a:headEnd/>
                <a:tailEnd/>
              </a:ln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  <a:p>
            <a:pPr rtl="0"/>
            <a:r>
              <a:rPr lang="ru-RU" sz="3600" kern="1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Ист. </a:t>
            </a:r>
            <a:r>
              <a:rPr lang="ru-RU" sz="3600" kern="10" spc="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– 5р. и 3р.</a:t>
            </a:r>
          </a:p>
          <a:p>
            <a:pPr rtl="0"/>
            <a:r>
              <a:rPr lang="ru-RU" sz="3600" kern="1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Ост. -? р.</a:t>
            </a:r>
            <a:r>
              <a:rPr lang="ru-RU" sz="3600" kern="10" spc="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kern="10" spc="0" dirty="0">
              <a:ln w="9525">
                <a:solidFill>
                  <a:srgbClr val="005C00"/>
                </a:solidFill>
                <a:round/>
                <a:headEnd/>
                <a:tailEnd/>
              </a:ln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71472" y="285728"/>
            <a:ext cx="8143932" cy="621510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99" name="WordArt 3"/>
          <p:cNvSpPr>
            <a:spLocks noChangeArrowheads="1" noChangeShapeType="1" noTextEdit="1"/>
          </p:cNvSpPr>
          <p:nvPr/>
        </p:nvSpPr>
        <p:spPr bwMode="auto">
          <a:xfrm>
            <a:off x="2357422" y="428604"/>
            <a:ext cx="4786346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Задача </a:t>
            </a:r>
            <a:r>
              <a:rPr lang="ru-RU" sz="3600" kern="10" spc="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см.с.72</a:t>
            </a:r>
            <a:endParaRPr lang="ru-RU" sz="3600" kern="10" spc="0" dirty="0">
              <a:ln w="9525">
                <a:solidFill>
                  <a:srgbClr val="0033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25" name="WordArt 3"/>
          <p:cNvSpPr>
            <a:spLocks noChangeArrowheads="1" noChangeShapeType="1" noTextEdit="1"/>
          </p:cNvSpPr>
          <p:nvPr/>
        </p:nvSpPr>
        <p:spPr bwMode="auto">
          <a:xfrm>
            <a:off x="4071934" y="857232"/>
            <a:ext cx="785818" cy="2857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Impact"/>
              </a:rPr>
              <a:t>№3 (2)</a:t>
            </a:r>
            <a:endParaRPr lang="ru-RU" sz="3600" kern="10" spc="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2060"/>
              </a:solidFill>
              <a:latin typeface="Impact"/>
            </a:endParaRPr>
          </a:p>
        </p:txBody>
      </p:sp>
      <p:sp>
        <p:nvSpPr>
          <p:cNvPr id="7" name="WordArt 3"/>
          <p:cNvSpPr>
            <a:spLocks noChangeArrowheads="1" noChangeShapeType="1" noTextEdit="1"/>
          </p:cNvSpPr>
          <p:nvPr/>
        </p:nvSpPr>
        <p:spPr bwMode="auto">
          <a:xfrm>
            <a:off x="1428728" y="1142984"/>
            <a:ext cx="6286544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Миша купил ручку за 5 р. </a:t>
            </a:r>
            <a:r>
              <a:rPr lang="ru-RU" sz="3600" kern="1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блокнот за 3р. </a:t>
            </a:r>
          </a:p>
          <a:p>
            <a:pPr algn="ctr" rtl="0"/>
            <a:r>
              <a:rPr lang="ru-RU" sz="3600" kern="1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Сколько рублей ему должны дать сдачи с 10 р.?</a:t>
            </a:r>
            <a:endParaRPr lang="ru-RU" sz="3600" kern="10" spc="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2" name="AutoShape 2" descr="http://www.mehtaphornyc.com/wp-content/uploads/2017/11/Easylovely-Students-Desks-And-Chairs-D17-On-Creative-Home-Design-Furniture-Decorating-with-Students-Desks-And-Chair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4" name="AutoShape 4" descr="http://www.mehtaphornyc.com/wp-content/uploads/2017/11/Easylovely-Students-Desks-And-Chairs-D17-On-Creative-Home-Design-Furniture-Decorating-with-Students-Desks-And-Chair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6" name="AutoShape 6" descr="http://www.mehtaphornyc.com/wp-content/uploads/2017/11/Easylovely-Students-Desks-And-Chairs-D17-On-Creative-Home-Design-Furniture-Decorating-with-Students-Desks-And-Chair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4" name="AutoShape 6" descr="https://static-eu.insales.ru/images/products/1/7142/177388518/P0033-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8" name="AutoShape 10" descr="https://skesov.ru/wp-content/uploads/2019/04/elektr-koshelki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60" name="AutoShape 12" descr="https://skesov.ru/wp-content/uploads/2019/04/elektr-koshelki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64" name="AutoShape 16" descr="https://gallery.yopriceville.com/var/albums/Free-Clipart-Pictures/Jewelry-and-Diamonds-PNG/Golden_Chain_PNG_Transparent_Clip_Art_Image.png?m=146189850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66" name="AutoShape 18" descr="https://gallery.yopriceville.com/var/albums/Free-Clipart-Pictures/Jewelry-and-Diamonds-PNG/Golden_Chain_PNG_Transparent_Clip_Art_Image.png?m=146189850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68" name="AutoShape 20" descr="https://gallery.yopriceville.com/var/albums/Free-Clipart-Pictures/Jewelry-and-Diamonds-PNG/Golden_Chain_PNG_Transparent_Clip_Art_Image.png?m=146189850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" name="WordArt 3"/>
          <p:cNvSpPr>
            <a:spLocks noChangeArrowheads="1" noChangeShapeType="1" noTextEdit="1"/>
          </p:cNvSpPr>
          <p:nvPr/>
        </p:nvSpPr>
        <p:spPr bwMode="auto">
          <a:xfrm>
            <a:off x="857224" y="1714488"/>
            <a:ext cx="5643602" cy="464347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rtl="0"/>
            <a:r>
              <a:rPr lang="ru-RU" sz="3600" kern="10" spc="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Было – 10 р. </a:t>
            </a:r>
            <a:endParaRPr lang="ru-RU" sz="3600" kern="10" spc="0" dirty="0" smtClean="0">
              <a:ln w="9525">
                <a:solidFill>
                  <a:srgbClr val="005C00"/>
                </a:solidFill>
                <a:round/>
                <a:headEnd/>
                <a:tailEnd/>
              </a:ln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  <a:p>
            <a:pPr rtl="0"/>
            <a:r>
              <a:rPr lang="ru-RU" sz="3600" kern="1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Ист. </a:t>
            </a:r>
            <a:r>
              <a:rPr lang="ru-RU" sz="3600" kern="10" spc="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– 5р. и 3р.</a:t>
            </a:r>
          </a:p>
          <a:p>
            <a:pPr rtl="0"/>
            <a:r>
              <a:rPr lang="ru-RU" sz="3600" kern="1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Ост. -? р.</a:t>
            </a:r>
          </a:p>
          <a:p>
            <a:pPr rtl="0"/>
            <a:r>
              <a:rPr lang="en-US" sz="3600" u="sng" kern="10" spc="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3600" u="sng" kern="10" spc="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способ</a:t>
            </a:r>
          </a:p>
          <a:p>
            <a:pPr marL="742950" indent="-742950" rtl="0">
              <a:buAutoNum type="arabicParenR"/>
            </a:pPr>
            <a:r>
              <a:rPr lang="ru-RU" sz="3600" kern="1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5+3=8 (р.) – потратил всего.</a:t>
            </a:r>
          </a:p>
          <a:p>
            <a:pPr marL="742950" indent="-742950" rtl="0">
              <a:buAutoNum type="arabicParenR"/>
            </a:pPr>
            <a:r>
              <a:rPr lang="ru-RU" sz="3600" kern="10" spc="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10-8=2(р.) – ост.</a:t>
            </a:r>
          </a:p>
          <a:p>
            <a:pPr marL="742950" indent="-742950" rtl="0"/>
            <a:endParaRPr lang="ru-RU" sz="3600" kern="10" dirty="0" smtClean="0">
              <a:ln w="9525">
                <a:solidFill>
                  <a:srgbClr val="005C00"/>
                </a:solidFill>
                <a:round/>
                <a:headEnd/>
                <a:tailEnd/>
              </a:ln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indent="-742950" rtl="0"/>
            <a:r>
              <a:rPr lang="ru-RU" sz="3600" kern="10" spc="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10- (5+3)=8 (р.) – ост. </a:t>
            </a:r>
            <a:endParaRPr lang="ru-RU" sz="3600" kern="10" spc="0" dirty="0">
              <a:ln w="9525">
                <a:solidFill>
                  <a:srgbClr val="005C00"/>
                </a:solidFill>
                <a:round/>
                <a:headEnd/>
                <a:tailEnd/>
              </a:ln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WordArt 3"/>
          <p:cNvSpPr>
            <a:spLocks noChangeArrowheads="1" noChangeShapeType="1" noTextEdit="1"/>
          </p:cNvSpPr>
          <p:nvPr/>
        </p:nvSpPr>
        <p:spPr bwMode="auto">
          <a:xfrm>
            <a:off x="2714612" y="2357430"/>
            <a:ext cx="142876" cy="17161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ru-RU" sz="3600" kern="1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71472" y="285728"/>
            <a:ext cx="8143932" cy="621510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99" name="WordArt 3"/>
          <p:cNvSpPr>
            <a:spLocks noChangeArrowheads="1" noChangeShapeType="1" noTextEdit="1"/>
          </p:cNvSpPr>
          <p:nvPr/>
        </p:nvSpPr>
        <p:spPr bwMode="auto">
          <a:xfrm>
            <a:off x="2357422" y="428604"/>
            <a:ext cx="4786346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Задача </a:t>
            </a:r>
            <a:r>
              <a:rPr lang="ru-RU" sz="3600" kern="10" spc="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см.с.72</a:t>
            </a:r>
            <a:endParaRPr lang="ru-RU" sz="3600" kern="10" spc="0" dirty="0">
              <a:ln w="9525">
                <a:solidFill>
                  <a:srgbClr val="0033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25" name="WordArt 3"/>
          <p:cNvSpPr>
            <a:spLocks noChangeArrowheads="1" noChangeShapeType="1" noTextEdit="1"/>
          </p:cNvSpPr>
          <p:nvPr/>
        </p:nvSpPr>
        <p:spPr bwMode="auto">
          <a:xfrm>
            <a:off x="4071934" y="857232"/>
            <a:ext cx="785818" cy="2857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Impact"/>
              </a:rPr>
              <a:t>№3 (2)</a:t>
            </a:r>
            <a:endParaRPr lang="ru-RU" sz="3600" kern="10" spc="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2060"/>
              </a:solidFill>
              <a:latin typeface="Impact"/>
            </a:endParaRPr>
          </a:p>
        </p:txBody>
      </p:sp>
      <p:sp>
        <p:nvSpPr>
          <p:cNvPr id="7" name="WordArt 3"/>
          <p:cNvSpPr>
            <a:spLocks noChangeArrowheads="1" noChangeShapeType="1" noTextEdit="1"/>
          </p:cNvSpPr>
          <p:nvPr/>
        </p:nvSpPr>
        <p:spPr bwMode="auto">
          <a:xfrm>
            <a:off x="1428728" y="1142984"/>
            <a:ext cx="6286544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Миша купил ручку за 5 р. </a:t>
            </a:r>
            <a:r>
              <a:rPr lang="ru-RU" sz="3600" kern="1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блокнот за 3р. </a:t>
            </a:r>
          </a:p>
          <a:p>
            <a:pPr algn="ctr" rtl="0"/>
            <a:r>
              <a:rPr lang="ru-RU" sz="3600" kern="1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Сколько рублей ему должны дать сдачи с 10 р.?</a:t>
            </a:r>
            <a:endParaRPr lang="ru-RU" sz="3600" kern="10" spc="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2" name="AutoShape 2" descr="http://www.mehtaphornyc.com/wp-content/uploads/2017/11/Easylovely-Students-Desks-And-Chairs-D17-On-Creative-Home-Design-Furniture-Decorating-with-Students-Desks-And-Chair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4" name="AutoShape 4" descr="http://www.mehtaphornyc.com/wp-content/uploads/2017/11/Easylovely-Students-Desks-And-Chairs-D17-On-Creative-Home-Design-Furniture-Decorating-with-Students-Desks-And-Chair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6" name="AutoShape 6" descr="http://www.mehtaphornyc.com/wp-content/uploads/2017/11/Easylovely-Students-Desks-And-Chairs-D17-On-Creative-Home-Design-Furniture-Decorating-with-Students-Desks-And-Chair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4" name="AutoShape 6" descr="https://static-eu.insales.ru/images/products/1/7142/177388518/P0033-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8" name="AutoShape 10" descr="https://skesov.ru/wp-content/uploads/2019/04/elektr-koshelki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60" name="AutoShape 12" descr="https://skesov.ru/wp-content/uploads/2019/04/elektr-koshelki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64" name="AutoShape 16" descr="https://gallery.yopriceville.com/var/albums/Free-Clipart-Pictures/Jewelry-and-Diamonds-PNG/Golden_Chain_PNG_Transparent_Clip_Art_Image.png?m=146189850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66" name="AutoShape 18" descr="https://gallery.yopriceville.com/var/albums/Free-Clipart-Pictures/Jewelry-and-Diamonds-PNG/Golden_Chain_PNG_Transparent_Clip_Art_Image.png?m=146189850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68" name="AutoShape 20" descr="https://gallery.yopriceville.com/var/albums/Free-Clipart-Pictures/Jewelry-and-Diamonds-PNG/Golden_Chain_PNG_Transparent_Clip_Art_Image.png?m=146189850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" name="WordArt 3"/>
          <p:cNvSpPr>
            <a:spLocks noChangeArrowheads="1" noChangeShapeType="1" noTextEdit="1"/>
          </p:cNvSpPr>
          <p:nvPr/>
        </p:nvSpPr>
        <p:spPr bwMode="auto">
          <a:xfrm>
            <a:off x="857224" y="1714488"/>
            <a:ext cx="5643602" cy="464347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rtl="0"/>
            <a:r>
              <a:rPr lang="ru-RU" sz="3600" kern="10" spc="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Было – 10 р. </a:t>
            </a:r>
            <a:endParaRPr lang="ru-RU" sz="3600" kern="10" spc="0" dirty="0" smtClean="0">
              <a:ln w="9525">
                <a:solidFill>
                  <a:srgbClr val="005C00"/>
                </a:solidFill>
                <a:round/>
                <a:headEnd/>
                <a:tailEnd/>
              </a:ln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  <a:p>
            <a:pPr rtl="0"/>
            <a:r>
              <a:rPr lang="ru-RU" sz="3600" kern="1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Ист. </a:t>
            </a:r>
            <a:r>
              <a:rPr lang="ru-RU" sz="3600" kern="10" spc="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– 5р. и 3р.</a:t>
            </a:r>
          </a:p>
          <a:p>
            <a:pPr rtl="0"/>
            <a:r>
              <a:rPr lang="ru-RU" sz="3600" kern="1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Ост. -? р.</a:t>
            </a:r>
          </a:p>
          <a:p>
            <a:r>
              <a:rPr lang="en-US" sz="3600" u="sng" kern="1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3600" u="sng" kern="10" spc="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способ</a:t>
            </a:r>
          </a:p>
          <a:p>
            <a:pPr marL="742950" indent="-742950" rtl="0">
              <a:buAutoNum type="arabicParenR"/>
            </a:pPr>
            <a:r>
              <a:rPr lang="ru-RU" sz="3600" kern="1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10-5=5 (р.) – ост. после покупки ручки</a:t>
            </a:r>
          </a:p>
          <a:p>
            <a:pPr marL="742950" indent="-742950" rtl="0">
              <a:buAutoNum type="arabicParenR"/>
            </a:pPr>
            <a:r>
              <a:rPr lang="ru-RU" sz="3600" kern="1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3600" kern="10" spc="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-3=2(р.) – ост. всего</a:t>
            </a:r>
          </a:p>
          <a:p>
            <a:pPr marL="742950" indent="-742950" rtl="0"/>
            <a:endParaRPr lang="ru-RU" sz="3600" kern="10" dirty="0" smtClean="0">
              <a:ln w="9525">
                <a:solidFill>
                  <a:srgbClr val="005C00"/>
                </a:solidFill>
                <a:round/>
                <a:headEnd/>
                <a:tailEnd/>
              </a:ln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indent="-742950" rtl="0"/>
            <a:r>
              <a:rPr lang="ru-RU" sz="3600" kern="10" spc="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(10-5)-3=2  (р.) – ост. </a:t>
            </a:r>
            <a:endParaRPr lang="ru-RU" sz="3600" kern="10" spc="0" dirty="0">
              <a:ln w="9525">
                <a:solidFill>
                  <a:srgbClr val="005C00"/>
                </a:solidFill>
                <a:round/>
                <a:headEnd/>
                <a:tailEnd/>
              </a:ln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WordArt 3"/>
          <p:cNvSpPr>
            <a:spLocks noChangeArrowheads="1" noChangeShapeType="1" noTextEdit="1"/>
          </p:cNvSpPr>
          <p:nvPr/>
        </p:nvSpPr>
        <p:spPr bwMode="auto">
          <a:xfrm>
            <a:off x="2714612" y="2357430"/>
            <a:ext cx="142876" cy="17161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ru-RU" sz="3600" kern="1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71472" y="285728"/>
            <a:ext cx="8143932" cy="621510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99" name="WordArt 3"/>
          <p:cNvSpPr>
            <a:spLocks noChangeArrowheads="1" noChangeShapeType="1" noTextEdit="1"/>
          </p:cNvSpPr>
          <p:nvPr/>
        </p:nvSpPr>
        <p:spPr bwMode="auto">
          <a:xfrm>
            <a:off x="2357422" y="428604"/>
            <a:ext cx="4786346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Задача </a:t>
            </a:r>
            <a:r>
              <a:rPr lang="ru-RU" sz="3600" kern="10" spc="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см.с.72</a:t>
            </a:r>
            <a:endParaRPr lang="ru-RU" sz="3600" kern="10" spc="0" dirty="0">
              <a:ln w="9525">
                <a:solidFill>
                  <a:srgbClr val="0033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25" name="WordArt 3"/>
          <p:cNvSpPr>
            <a:spLocks noChangeArrowheads="1" noChangeShapeType="1" noTextEdit="1"/>
          </p:cNvSpPr>
          <p:nvPr/>
        </p:nvSpPr>
        <p:spPr bwMode="auto">
          <a:xfrm>
            <a:off x="4071934" y="857232"/>
            <a:ext cx="785818" cy="2857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Impact"/>
              </a:rPr>
              <a:t>№3 (2)</a:t>
            </a:r>
            <a:endParaRPr lang="ru-RU" sz="3600" kern="10" spc="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2060"/>
              </a:solidFill>
              <a:latin typeface="Impact"/>
            </a:endParaRPr>
          </a:p>
        </p:txBody>
      </p:sp>
      <p:sp>
        <p:nvSpPr>
          <p:cNvPr id="7" name="WordArt 3"/>
          <p:cNvSpPr>
            <a:spLocks noChangeArrowheads="1" noChangeShapeType="1" noTextEdit="1"/>
          </p:cNvSpPr>
          <p:nvPr/>
        </p:nvSpPr>
        <p:spPr bwMode="auto">
          <a:xfrm>
            <a:off x="1428728" y="1142984"/>
            <a:ext cx="6286544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Миша купил ручку за 5 р. </a:t>
            </a:r>
            <a:r>
              <a:rPr lang="ru-RU" sz="3600" kern="1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блокнот за 3р. </a:t>
            </a:r>
          </a:p>
          <a:p>
            <a:pPr algn="ctr" rtl="0"/>
            <a:r>
              <a:rPr lang="ru-RU" sz="3600" kern="1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Сколько рублей ему должны дать сдачи с 10 р.?</a:t>
            </a:r>
            <a:endParaRPr lang="ru-RU" sz="3600" kern="10" spc="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2" name="AutoShape 2" descr="http://www.mehtaphornyc.com/wp-content/uploads/2017/11/Easylovely-Students-Desks-And-Chairs-D17-On-Creative-Home-Design-Furniture-Decorating-with-Students-Desks-And-Chair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4" name="AutoShape 4" descr="http://www.mehtaphornyc.com/wp-content/uploads/2017/11/Easylovely-Students-Desks-And-Chairs-D17-On-Creative-Home-Design-Furniture-Decorating-with-Students-Desks-And-Chair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6" name="AutoShape 6" descr="http://www.mehtaphornyc.com/wp-content/uploads/2017/11/Easylovely-Students-Desks-And-Chairs-D17-On-Creative-Home-Design-Furniture-Decorating-with-Students-Desks-And-Chair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4" name="AutoShape 6" descr="https://static-eu.insales.ru/images/products/1/7142/177388518/P0033-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8" name="AutoShape 10" descr="https://skesov.ru/wp-content/uploads/2019/04/elektr-koshelki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60" name="AutoShape 12" descr="https://skesov.ru/wp-content/uploads/2019/04/elektr-koshelki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64" name="AutoShape 16" descr="https://gallery.yopriceville.com/var/albums/Free-Clipart-Pictures/Jewelry-and-Diamonds-PNG/Golden_Chain_PNG_Transparent_Clip_Art_Image.png?m=146189850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66" name="AutoShape 18" descr="https://gallery.yopriceville.com/var/albums/Free-Clipart-Pictures/Jewelry-and-Diamonds-PNG/Golden_Chain_PNG_Transparent_Clip_Art_Image.png?m=146189850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68" name="AutoShape 20" descr="https://gallery.yopriceville.com/var/albums/Free-Clipart-Pictures/Jewelry-and-Diamonds-PNG/Golden_Chain_PNG_Transparent_Clip_Art_Image.png?m=146189850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" name="WordArt 3"/>
          <p:cNvSpPr>
            <a:spLocks noChangeArrowheads="1" noChangeShapeType="1" noTextEdit="1"/>
          </p:cNvSpPr>
          <p:nvPr/>
        </p:nvSpPr>
        <p:spPr bwMode="auto">
          <a:xfrm>
            <a:off x="857224" y="1714488"/>
            <a:ext cx="5643602" cy="464347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rtl="0"/>
            <a:r>
              <a:rPr lang="ru-RU" sz="3600" kern="10" spc="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Было – 10 р. </a:t>
            </a:r>
            <a:endParaRPr lang="ru-RU" sz="3600" kern="10" spc="0" dirty="0" smtClean="0">
              <a:ln w="9525">
                <a:solidFill>
                  <a:srgbClr val="005C00"/>
                </a:solidFill>
                <a:round/>
                <a:headEnd/>
                <a:tailEnd/>
              </a:ln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  <a:p>
            <a:pPr rtl="0"/>
            <a:r>
              <a:rPr lang="ru-RU" sz="3600" kern="1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Ист. </a:t>
            </a:r>
            <a:r>
              <a:rPr lang="ru-RU" sz="3600" kern="10" spc="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– 5р. и 3р.</a:t>
            </a:r>
          </a:p>
          <a:p>
            <a:pPr rtl="0"/>
            <a:r>
              <a:rPr lang="ru-RU" sz="3600" kern="1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Ост. -? р.</a:t>
            </a:r>
          </a:p>
          <a:p>
            <a:r>
              <a:rPr lang="en-US" sz="3600" u="sng" kern="1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en-US" sz="3600" u="sng" kern="1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3600" u="sng" kern="10" spc="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способ</a:t>
            </a:r>
          </a:p>
          <a:p>
            <a:pPr marL="742950" indent="-742950" rtl="0">
              <a:buAutoNum type="arabicParenR"/>
            </a:pPr>
            <a:r>
              <a:rPr lang="ru-RU" sz="3600" kern="1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10-3=7 (р.) – ост. после покупки блокнота</a:t>
            </a:r>
          </a:p>
          <a:p>
            <a:pPr marL="742950" indent="-742950" rtl="0">
              <a:buAutoNum type="arabicParenR"/>
            </a:pPr>
            <a:r>
              <a:rPr lang="ru-RU" sz="3600" kern="1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3600" kern="10" spc="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-5=2(р.) – ост. всего</a:t>
            </a:r>
          </a:p>
          <a:p>
            <a:pPr marL="742950" indent="-742950" rtl="0"/>
            <a:endParaRPr lang="ru-RU" sz="3600" kern="10" dirty="0" smtClean="0">
              <a:ln w="9525">
                <a:solidFill>
                  <a:srgbClr val="005C00"/>
                </a:solidFill>
                <a:round/>
                <a:headEnd/>
                <a:tailEnd/>
              </a:ln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indent="-742950" rtl="0"/>
            <a:r>
              <a:rPr lang="ru-RU" sz="3600" kern="10" spc="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(10-3)-5=2  (р.) – ост. </a:t>
            </a:r>
            <a:endParaRPr lang="ru-RU" sz="3600" kern="10" spc="0" dirty="0">
              <a:ln w="9525">
                <a:solidFill>
                  <a:srgbClr val="005C00"/>
                </a:solidFill>
                <a:round/>
                <a:headEnd/>
                <a:tailEnd/>
              </a:ln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WordArt 3"/>
          <p:cNvSpPr>
            <a:spLocks noChangeArrowheads="1" noChangeShapeType="1" noTextEdit="1"/>
          </p:cNvSpPr>
          <p:nvPr/>
        </p:nvSpPr>
        <p:spPr bwMode="auto">
          <a:xfrm>
            <a:off x="2714612" y="2357430"/>
            <a:ext cx="142876" cy="17161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ru-RU" sz="3600" kern="1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71472" y="285728"/>
            <a:ext cx="8143932" cy="621510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99" name="WordArt 3"/>
          <p:cNvSpPr>
            <a:spLocks noChangeArrowheads="1" noChangeShapeType="1" noTextEdit="1"/>
          </p:cNvSpPr>
          <p:nvPr/>
        </p:nvSpPr>
        <p:spPr bwMode="auto">
          <a:xfrm>
            <a:off x="2786050" y="357166"/>
            <a:ext cx="3714776" cy="2857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Задача </a:t>
            </a:r>
            <a:r>
              <a:rPr lang="ru-RU" sz="3600" kern="10" spc="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см.с.72</a:t>
            </a:r>
            <a:endParaRPr lang="ru-RU" sz="3600" kern="10" spc="0" dirty="0">
              <a:ln w="9525">
                <a:solidFill>
                  <a:srgbClr val="0033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25" name="WordArt 3"/>
          <p:cNvSpPr>
            <a:spLocks noChangeArrowheads="1" noChangeShapeType="1" noTextEdit="1"/>
          </p:cNvSpPr>
          <p:nvPr/>
        </p:nvSpPr>
        <p:spPr bwMode="auto">
          <a:xfrm>
            <a:off x="4071934" y="714356"/>
            <a:ext cx="785818" cy="2857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Impact"/>
              </a:rPr>
              <a:t>№3 (2)</a:t>
            </a:r>
            <a:endParaRPr lang="ru-RU" sz="3600" kern="10" spc="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2060"/>
              </a:solidFill>
              <a:latin typeface="Impact"/>
            </a:endParaRPr>
          </a:p>
        </p:txBody>
      </p:sp>
      <p:sp>
        <p:nvSpPr>
          <p:cNvPr id="15362" name="AutoShape 2" descr="http://www.mehtaphornyc.com/wp-content/uploads/2017/11/Easylovely-Students-Desks-And-Chairs-D17-On-Creative-Home-Design-Furniture-Decorating-with-Students-Desks-And-Chair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4" name="AutoShape 4" descr="http://www.mehtaphornyc.com/wp-content/uploads/2017/11/Easylovely-Students-Desks-And-Chairs-D17-On-Creative-Home-Design-Furniture-Decorating-with-Students-Desks-And-Chair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6" name="AutoShape 6" descr="http://www.mehtaphornyc.com/wp-content/uploads/2017/11/Easylovely-Students-Desks-And-Chairs-D17-On-Creative-Home-Design-Furniture-Decorating-with-Students-Desks-And-Chair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4" name="AutoShape 6" descr="https://static-eu.insales.ru/images/products/1/7142/177388518/P0033-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8" name="AutoShape 10" descr="https://skesov.ru/wp-content/uploads/2019/04/elektr-koshelki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60" name="AutoShape 12" descr="https://skesov.ru/wp-content/uploads/2019/04/elektr-koshelki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64" name="AutoShape 16" descr="https://gallery.yopriceville.com/var/albums/Free-Clipart-Pictures/Jewelry-and-Diamonds-PNG/Golden_Chain_PNG_Transparent_Clip_Art_Image.png?m=146189850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66" name="AutoShape 18" descr="https://gallery.yopriceville.com/var/albums/Free-Clipart-Pictures/Jewelry-and-Diamonds-PNG/Golden_Chain_PNG_Transparent_Clip_Art_Image.png?m=146189850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68" name="AutoShape 20" descr="https://gallery.yopriceville.com/var/albums/Free-Clipart-Pictures/Jewelry-and-Diamonds-PNG/Golden_Chain_PNG_Transparent_Clip_Art_Image.png?m=146189850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" name="WordArt 3"/>
          <p:cNvSpPr>
            <a:spLocks noChangeArrowheads="1" noChangeShapeType="1" noTextEdit="1"/>
          </p:cNvSpPr>
          <p:nvPr/>
        </p:nvSpPr>
        <p:spPr bwMode="auto">
          <a:xfrm>
            <a:off x="857224" y="1000108"/>
            <a:ext cx="6572296" cy="5429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rtl="0"/>
            <a:r>
              <a:rPr lang="ru-RU" sz="3600" kern="10" spc="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Было – 10 р. </a:t>
            </a:r>
            <a:endParaRPr lang="ru-RU" sz="3600" kern="10" spc="0" dirty="0" smtClean="0">
              <a:ln w="9525">
                <a:solidFill>
                  <a:srgbClr val="005C00"/>
                </a:solidFill>
                <a:round/>
                <a:headEnd/>
                <a:tailEnd/>
              </a:ln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  <a:p>
            <a:pPr rtl="0"/>
            <a:r>
              <a:rPr lang="ru-RU" sz="3600" kern="1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Ист. </a:t>
            </a:r>
            <a:r>
              <a:rPr lang="ru-RU" sz="3600" kern="10" spc="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– 5р. и 3р.</a:t>
            </a:r>
          </a:p>
          <a:p>
            <a:pPr rtl="0"/>
            <a:r>
              <a:rPr lang="ru-RU" sz="3600" kern="1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Ост. -? р.</a:t>
            </a:r>
          </a:p>
          <a:p>
            <a:r>
              <a:rPr lang="en-US" sz="3600" u="sng" kern="1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3600" u="sng" kern="1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способ</a:t>
            </a:r>
          </a:p>
          <a:p>
            <a:pPr marL="742950" indent="-742950">
              <a:buAutoNum type="arabicParenR"/>
            </a:pPr>
            <a:r>
              <a:rPr lang="ru-RU" sz="3600" kern="1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5+3=8 (р.) – потратил всего.</a:t>
            </a:r>
          </a:p>
          <a:p>
            <a:pPr marL="742950" indent="-742950">
              <a:buAutoNum type="arabicParenR"/>
            </a:pPr>
            <a:r>
              <a:rPr lang="ru-RU" sz="3600" kern="1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10-8=2(р.) – ост.</a:t>
            </a:r>
          </a:p>
          <a:p>
            <a:pPr marL="742950" indent="-742950"/>
            <a:endParaRPr lang="ru-RU" sz="3600" kern="10" dirty="0" smtClean="0">
              <a:ln w="9525">
                <a:solidFill>
                  <a:srgbClr val="005C00"/>
                </a:solidFill>
                <a:round/>
                <a:headEnd/>
                <a:tailEnd/>
              </a:ln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indent="-742950"/>
            <a:r>
              <a:rPr lang="ru-RU" sz="3600" kern="1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10- (5+3)=8 (р.) – ост</a:t>
            </a:r>
            <a:r>
              <a:rPr lang="ru-RU" sz="3600" kern="1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742950" indent="-742950"/>
            <a:endParaRPr lang="ru-RU" sz="3600" kern="10" dirty="0" smtClean="0">
              <a:ln w="9525">
                <a:solidFill>
                  <a:srgbClr val="005C00"/>
                </a:solidFill>
                <a:round/>
                <a:headEnd/>
                <a:tailEnd/>
              </a:ln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u="sng" kern="1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3600" u="sng" kern="1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способ</a:t>
            </a:r>
          </a:p>
          <a:p>
            <a:pPr marL="742950" indent="-742950">
              <a:buAutoNum type="arabicParenR"/>
            </a:pPr>
            <a:r>
              <a:rPr lang="ru-RU" sz="3600" kern="1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10-5=5 (р.) – ост. после покупки ручки</a:t>
            </a:r>
          </a:p>
          <a:p>
            <a:pPr marL="742950" indent="-742950">
              <a:buAutoNum type="arabicParenR"/>
            </a:pPr>
            <a:r>
              <a:rPr lang="ru-RU" sz="3600" kern="1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5-3=2(р.) – ост. всего</a:t>
            </a:r>
          </a:p>
          <a:p>
            <a:pPr marL="742950" indent="-742950"/>
            <a:endParaRPr lang="ru-RU" sz="3600" kern="10" dirty="0" smtClean="0">
              <a:ln w="9525">
                <a:solidFill>
                  <a:srgbClr val="005C00"/>
                </a:solidFill>
                <a:round/>
                <a:headEnd/>
                <a:tailEnd/>
              </a:ln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indent="-742950"/>
            <a:r>
              <a:rPr lang="ru-RU" sz="3600" kern="1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(10-5)-3=2  (р.) – ост</a:t>
            </a:r>
            <a:r>
              <a:rPr lang="ru-RU" sz="3600" kern="1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742950" indent="-742950"/>
            <a:endParaRPr lang="ru-RU" sz="3600" kern="10" dirty="0" smtClean="0">
              <a:ln w="9525">
                <a:solidFill>
                  <a:srgbClr val="005C00"/>
                </a:solidFill>
                <a:round/>
                <a:headEnd/>
                <a:tailEnd/>
              </a:ln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u="sng" kern="1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en-US" sz="3600" u="sng" kern="1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3600" u="sng" kern="10" spc="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способ</a:t>
            </a:r>
          </a:p>
          <a:p>
            <a:pPr marL="742950" indent="-742950" rtl="0">
              <a:buAutoNum type="arabicParenR"/>
            </a:pPr>
            <a:r>
              <a:rPr lang="ru-RU" sz="3600" kern="1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10-3=7 (р.) – ост. после покупки блокнота</a:t>
            </a:r>
          </a:p>
          <a:p>
            <a:pPr marL="742950" indent="-742950" rtl="0">
              <a:buAutoNum type="arabicParenR"/>
            </a:pPr>
            <a:r>
              <a:rPr lang="ru-RU" sz="3600" kern="1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3600" kern="10" spc="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-5=2(р.) – ост. всего</a:t>
            </a:r>
          </a:p>
          <a:p>
            <a:pPr marL="742950" indent="-742950" rtl="0"/>
            <a:endParaRPr lang="ru-RU" sz="3600" kern="10" dirty="0" smtClean="0">
              <a:ln w="9525">
                <a:solidFill>
                  <a:srgbClr val="005C00"/>
                </a:solidFill>
                <a:round/>
                <a:headEnd/>
                <a:tailEnd/>
              </a:ln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indent="-742950" rtl="0"/>
            <a:r>
              <a:rPr lang="ru-RU" sz="3600" kern="10" spc="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(10-3)-5=2  (р.) – ост. </a:t>
            </a:r>
          </a:p>
          <a:p>
            <a:pPr marL="742950" indent="-742950" rtl="0"/>
            <a:r>
              <a:rPr lang="ru-RU" sz="3600" kern="10" dirty="0" smtClean="0">
                <a:ln w="9525">
                  <a:solidFill>
                    <a:srgbClr val="005C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Ответ: 2 рубля ему должны дать сдачи с 10 р.</a:t>
            </a:r>
            <a:endParaRPr lang="ru-RU" sz="3600" kern="10" spc="0" dirty="0">
              <a:ln w="9525">
                <a:solidFill>
                  <a:srgbClr val="005C00"/>
                </a:solidFill>
                <a:round/>
                <a:headEnd/>
                <a:tailEnd/>
              </a:ln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WordArt 3"/>
          <p:cNvSpPr>
            <a:spLocks noChangeArrowheads="1" noChangeShapeType="1" noTextEdit="1"/>
          </p:cNvSpPr>
          <p:nvPr/>
        </p:nvSpPr>
        <p:spPr bwMode="auto">
          <a:xfrm>
            <a:off x="2714612" y="2357430"/>
            <a:ext cx="142876" cy="17161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ru-RU" sz="3600" kern="1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2883"/>
            <a:ext cx="9144000" cy="6870883"/>
          </a:xfrm>
          <a:prstGeom prst="rect">
            <a:avLst/>
          </a:prstGeom>
          <a:noFill/>
        </p:spPr>
      </p:pic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2000232" y="3357562"/>
            <a:ext cx="5715040" cy="8572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Спасибо за внимание!</a:t>
            </a:r>
            <a:endParaRPr lang="ru-RU" sz="3600" kern="10" spc="0" dirty="0">
              <a:ln w="9525">
                <a:solidFill>
                  <a:srgbClr val="00206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71472" y="357166"/>
            <a:ext cx="8001056" cy="60722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1146935"/>
            <a:ext cx="75724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Бабушка связала внуку 3 пары носков. Сколько носков связала бабушка? 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WordArt 3"/>
          <p:cNvSpPr>
            <a:spLocks noChangeArrowheads="1" noChangeShapeType="1" noTextEdit="1"/>
          </p:cNvSpPr>
          <p:nvPr/>
        </p:nvSpPr>
        <p:spPr bwMode="auto">
          <a:xfrm>
            <a:off x="3214678" y="428604"/>
            <a:ext cx="3071834" cy="4286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Разминка </a:t>
            </a:r>
            <a:endParaRPr lang="ru-RU" sz="3600" kern="10" spc="0" dirty="0">
              <a:ln w="9525">
                <a:solidFill>
                  <a:srgbClr val="0033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pic>
        <p:nvPicPr>
          <p:cNvPr id="27650" name="Picture 2" descr="http://petelky.ru/wp-content/uploads/2015/12/1413459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2143116"/>
            <a:ext cx="2714644" cy="4190732"/>
          </a:xfrm>
          <a:prstGeom prst="rect">
            <a:avLst/>
          </a:prstGeom>
          <a:noFill/>
        </p:spPr>
      </p:pic>
      <p:sp>
        <p:nvSpPr>
          <p:cNvPr id="27652" name="AutoShape 4" descr="https://img-fotki.yandex.ru/get/5642/16969765.103/0_6fce9_7f5b6a88_orig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4" name="AutoShape 6" descr="https://img-fotki.yandex.ru/get/5642/16969765.103/0_6fce9_7f5b6a88_orig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10" descr="odeg2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4314556" y="2856402"/>
            <a:ext cx="4091890" cy="2148242"/>
          </a:xfrm>
          <a:prstGeom prst="rect">
            <a:avLst/>
          </a:prstGeom>
        </p:spPr>
      </p:pic>
      <p:pic>
        <p:nvPicPr>
          <p:cNvPr id="12" name="Рисунок 11" descr="odeg2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4886060" y="2757750"/>
            <a:ext cx="4091890" cy="21482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odeg2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2528606" y="3043502"/>
            <a:ext cx="4091890" cy="2148242"/>
          </a:xfrm>
          <a:prstGeom prst="rect">
            <a:avLst/>
          </a:prstGeom>
        </p:spPr>
      </p:pic>
      <p:pic>
        <p:nvPicPr>
          <p:cNvPr id="14" name="Рисунок 13" descr="odeg2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2957234" y="3114940"/>
            <a:ext cx="4091890" cy="21482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71472" y="357166"/>
            <a:ext cx="8001056" cy="60722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99" name="WordArt 3"/>
          <p:cNvSpPr>
            <a:spLocks noChangeArrowheads="1" noChangeShapeType="1" noTextEdit="1"/>
          </p:cNvSpPr>
          <p:nvPr/>
        </p:nvSpPr>
        <p:spPr bwMode="auto">
          <a:xfrm>
            <a:off x="2714612" y="428604"/>
            <a:ext cx="4071966" cy="4286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Разминка</a:t>
            </a:r>
            <a:endParaRPr lang="ru-RU" sz="3600" kern="10" spc="0" dirty="0">
              <a:ln w="9525">
                <a:solidFill>
                  <a:srgbClr val="0033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7" name="WordArt 1"/>
          <p:cNvSpPr>
            <a:spLocks noChangeArrowheads="1" noChangeShapeType="1" noTextEdit="1"/>
          </p:cNvSpPr>
          <p:nvPr/>
        </p:nvSpPr>
        <p:spPr bwMode="auto">
          <a:xfrm>
            <a:off x="1071538" y="1071546"/>
            <a:ext cx="6786610" cy="92869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dirty="0" smtClean="0"/>
              <a:t>На тарелке лежит 1 пирожное, 2 конфеты и 3 </a:t>
            </a:r>
            <a:r>
              <a:rPr lang="ru-RU" sz="3600" dirty="0" smtClean="0"/>
              <a:t>груши.</a:t>
            </a:r>
          </a:p>
          <a:p>
            <a:pPr algn="ctr"/>
            <a:r>
              <a:rPr lang="ru-RU" sz="3600" dirty="0" smtClean="0"/>
              <a:t> </a:t>
            </a:r>
            <a:r>
              <a:rPr lang="ru-RU" sz="3600" dirty="0" smtClean="0"/>
              <a:t>Сколько всего фруктов находится на тарелке?</a:t>
            </a:r>
            <a:endParaRPr lang="ru-RU" sz="3600" kern="10" spc="0" dirty="0">
              <a:ln w="9525">
                <a:solidFill>
                  <a:srgbClr val="003300"/>
                </a:solidFill>
                <a:round/>
                <a:headEnd/>
                <a:tailEnd/>
              </a:ln>
              <a:solidFill>
                <a:srgbClr val="003300"/>
              </a:solidFill>
              <a:effectLst/>
              <a:latin typeface="Arial Black"/>
            </a:endParaRPr>
          </a:p>
        </p:txBody>
      </p:sp>
      <p:pic>
        <p:nvPicPr>
          <p:cNvPr id="26626" name="Picture 2" descr="http://pngimg.com/uploads/plate/plate_PNG532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3000372"/>
            <a:ext cx="6964147" cy="3309872"/>
          </a:xfrm>
          <a:prstGeom prst="rect">
            <a:avLst/>
          </a:prstGeom>
          <a:noFill/>
        </p:spPr>
      </p:pic>
      <p:pic>
        <p:nvPicPr>
          <p:cNvPr id="12" name="Picture 8" descr="https://im0-tub-ru.yandex.net/i?id=523679709005da6f79e67fd1f9c18479&amp;n=33&amp;w=382&amp;h=15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370770">
            <a:off x="3659385" y="4780397"/>
            <a:ext cx="2365074" cy="928694"/>
          </a:xfrm>
          <a:prstGeom prst="rect">
            <a:avLst/>
          </a:prstGeom>
          <a:noFill/>
        </p:spPr>
      </p:pic>
      <p:pic>
        <p:nvPicPr>
          <p:cNvPr id="26628" name="Picture 4" descr="https://pngicon.ru/file/uploads/pirozhno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3108" y="3143248"/>
            <a:ext cx="1878031" cy="2347539"/>
          </a:xfrm>
          <a:prstGeom prst="rect">
            <a:avLst/>
          </a:prstGeom>
          <a:noFill/>
        </p:spPr>
      </p:pic>
      <p:pic>
        <p:nvPicPr>
          <p:cNvPr id="26634" name="Picture 10" descr="https://pngicon.ru/file/uploads/grushi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3357554" y="2131119"/>
            <a:ext cx="3571900" cy="2726641"/>
          </a:xfrm>
          <a:prstGeom prst="rect">
            <a:avLst/>
          </a:prstGeom>
          <a:noFill/>
        </p:spPr>
      </p:pic>
      <p:pic>
        <p:nvPicPr>
          <p:cNvPr id="26632" name="Picture 8" descr="https://im0-tub-ru.yandex.net/i?id=523679709005da6f79e67fd1f9c18479&amp;n=33&amp;w=382&amp;h=15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9058" y="4572008"/>
            <a:ext cx="2365074" cy="9286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71472" y="357166"/>
            <a:ext cx="8001056" cy="60722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1146935"/>
            <a:ext cx="75724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Весной Даша и Наташа были одинакового роста. За лето Даша выросла на 5см, а Наташа – на 2 см. На сколько сантиметров одна девочка стала выше другой? Назови её имя. 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WordArt 3"/>
          <p:cNvSpPr>
            <a:spLocks noChangeArrowheads="1" noChangeShapeType="1" noTextEdit="1"/>
          </p:cNvSpPr>
          <p:nvPr/>
        </p:nvSpPr>
        <p:spPr bwMode="auto">
          <a:xfrm>
            <a:off x="3214678" y="428604"/>
            <a:ext cx="3071834" cy="4286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Разминка </a:t>
            </a:r>
            <a:endParaRPr lang="ru-RU" sz="3600" kern="10" spc="0" dirty="0">
              <a:ln w="9525">
                <a:solidFill>
                  <a:srgbClr val="0033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27652" name="AutoShape 4" descr="https://img-fotki.yandex.ru/get/5642/16969765.103/0_6fce9_7f5b6a88_orig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4" name="AutoShape 6" descr="https://img-fotki.yandex.ru/get/5642/16969765.103/0_6fce9_7f5b6a88_orig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5060" name="Picture 4" descr="https://avatars.mds.yandex.net/get-pdb/2845838/5e122946-a2bd-4e96-86de-46cc17f68e60/s12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2934578"/>
            <a:ext cx="2286016" cy="3437618"/>
          </a:xfrm>
          <a:prstGeom prst="rect">
            <a:avLst/>
          </a:prstGeom>
          <a:noFill/>
        </p:spPr>
      </p:pic>
      <p:pic>
        <p:nvPicPr>
          <p:cNvPr id="45062" name="Picture 6" descr="https://i.pinimg.com/originals/ad/16/13/ad16138ebba51d912472daf96638d1ef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2" y="2859132"/>
            <a:ext cx="3133727" cy="3591665"/>
          </a:xfrm>
          <a:prstGeom prst="rect">
            <a:avLst/>
          </a:prstGeom>
          <a:noFill/>
        </p:spPr>
      </p:pic>
      <p:sp>
        <p:nvSpPr>
          <p:cNvPr id="16" name="WordArt 3"/>
          <p:cNvSpPr>
            <a:spLocks noChangeArrowheads="1" noChangeShapeType="1" noTextEdit="1"/>
          </p:cNvSpPr>
          <p:nvPr/>
        </p:nvSpPr>
        <p:spPr bwMode="auto">
          <a:xfrm>
            <a:off x="1428728" y="4857760"/>
            <a:ext cx="500066" cy="2143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Даша</a:t>
            </a:r>
            <a:endParaRPr lang="ru-RU" sz="3600" b="1" kern="10" dirty="0">
              <a:ln w="1270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WordArt 3"/>
          <p:cNvSpPr>
            <a:spLocks noChangeArrowheads="1" noChangeShapeType="1" noTextEdit="1"/>
          </p:cNvSpPr>
          <p:nvPr/>
        </p:nvSpPr>
        <p:spPr bwMode="auto">
          <a:xfrm>
            <a:off x="4357686" y="4643446"/>
            <a:ext cx="571504" cy="2143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Нат</a:t>
            </a:r>
            <a:r>
              <a:rPr lang="ru-RU" sz="3600" b="1" kern="10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аша</a:t>
            </a:r>
            <a:endParaRPr lang="ru-RU" sz="3600" b="1" kern="10" dirty="0">
              <a:ln w="1270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71472" y="357166"/>
            <a:ext cx="8001056" cy="60722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99" name="WordArt 3"/>
          <p:cNvSpPr>
            <a:spLocks noChangeArrowheads="1" noChangeShapeType="1" noTextEdit="1"/>
          </p:cNvSpPr>
          <p:nvPr/>
        </p:nvSpPr>
        <p:spPr bwMode="auto">
          <a:xfrm>
            <a:off x="2500298" y="428604"/>
            <a:ext cx="4286280" cy="5000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Разминка</a:t>
            </a:r>
            <a:endParaRPr lang="ru-RU" sz="3600" kern="10" spc="0" dirty="0">
              <a:ln w="9525">
                <a:solidFill>
                  <a:srgbClr val="0033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7" name="WordArt 1"/>
          <p:cNvSpPr>
            <a:spLocks noChangeArrowheads="1" noChangeShapeType="1" noTextEdit="1"/>
          </p:cNvSpPr>
          <p:nvPr/>
        </p:nvSpPr>
        <p:spPr bwMode="auto">
          <a:xfrm>
            <a:off x="1071538" y="1071546"/>
            <a:ext cx="6786610" cy="92869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Переложите одну спичку так, 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чтобы получилось верное равенство.</a:t>
            </a:r>
            <a:endParaRPr lang="ru-RU" sz="3600" b="1" kern="10" spc="0" dirty="0">
              <a:ln w="9525">
                <a:solidFill>
                  <a:srgbClr val="003300"/>
                </a:solidFill>
                <a:round/>
                <a:headEnd/>
                <a:tailEnd/>
              </a:ln>
              <a:solidFill>
                <a:srgbClr val="0033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6" name="AutoShape 8" descr="https://www.zastavki.com/pictures/originals/2013/Animals___Dogs_Funny_puppy_on_a_white_background_041650_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02" name="AutoShape 2" descr="https://xn--e1abcgakjmf3afc5c8g.xn--p1ai/upload/main/dec/deca8ac940e6dd1f94a52bed4b791b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604" name="Picture 4" descr="https://xn--e1abcgakjmf3afc5c8g.xn--p1ai/upload/main/dec/deca8ac940e6dd1f94a52bed4b791b40.jpg"/>
          <p:cNvPicPr>
            <a:picLocks noChangeAspect="1" noChangeArrowheads="1"/>
          </p:cNvPicPr>
          <p:nvPr/>
        </p:nvPicPr>
        <p:blipFill>
          <a:blip r:embed="rId3">
            <a:lum bright="-20000" contrast="40000"/>
          </a:blip>
          <a:srcRect/>
          <a:stretch>
            <a:fillRect/>
          </a:stretch>
        </p:blipFill>
        <p:spPr bwMode="auto">
          <a:xfrm>
            <a:off x="1285852" y="3071810"/>
            <a:ext cx="6667500" cy="2857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71472" y="357166"/>
            <a:ext cx="8001056" cy="60722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99" name="WordArt 3"/>
          <p:cNvSpPr>
            <a:spLocks noChangeArrowheads="1" noChangeShapeType="1" noTextEdit="1"/>
          </p:cNvSpPr>
          <p:nvPr/>
        </p:nvSpPr>
        <p:spPr bwMode="auto">
          <a:xfrm>
            <a:off x="2500298" y="428604"/>
            <a:ext cx="4286280" cy="5000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Разминка</a:t>
            </a:r>
            <a:endParaRPr lang="ru-RU" sz="3600" kern="10" spc="0" dirty="0">
              <a:ln w="9525">
                <a:solidFill>
                  <a:srgbClr val="0033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7" name="WordArt 1"/>
          <p:cNvSpPr>
            <a:spLocks noChangeArrowheads="1" noChangeShapeType="1" noTextEdit="1"/>
          </p:cNvSpPr>
          <p:nvPr/>
        </p:nvSpPr>
        <p:spPr bwMode="auto">
          <a:xfrm>
            <a:off x="1071538" y="1071546"/>
            <a:ext cx="6786610" cy="92869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Переложи 3 спички так, </a:t>
            </a:r>
            <a:r>
              <a:rPr lang="ru-RU" sz="3600" b="1" kern="10" spc="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/>
                <a:latin typeface="Times New Roman" pitchFamily="18" charset="0"/>
                <a:cs typeface="Times New Roman" pitchFamily="18" charset="0"/>
              </a:rPr>
              <a:t>чтобы</a:t>
            </a:r>
          </a:p>
          <a:p>
            <a:pPr algn="ctr"/>
            <a:r>
              <a:rPr lang="ru-RU" sz="3600" b="1" kern="10" spc="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/>
                <a:latin typeface="Times New Roman" pitchFamily="18" charset="0"/>
                <a:cs typeface="Times New Roman" pitchFamily="18" charset="0"/>
              </a:rPr>
              <a:t> получилось 4 одинаковых квадрата. </a:t>
            </a:r>
            <a:endParaRPr lang="ru-RU" sz="3600" b="1" kern="10" spc="0" dirty="0">
              <a:ln w="9525">
                <a:solidFill>
                  <a:srgbClr val="003300"/>
                </a:solidFill>
                <a:round/>
                <a:headEnd/>
                <a:tailEnd/>
              </a:ln>
              <a:solidFill>
                <a:srgbClr val="0033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6" name="AutoShape 8" descr="https://www.zastavki.com/pictures/originals/2013/Animals___Dogs_Funny_puppy_on_a_white_background_041650_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578" name="Picture 2" descr="https://avatars.mds.yandex.net/get-pdb/2305117/c9e1e4e9-e0d0-493c-bdd9-294c179fad15/s1200"/>
          <p:cNvPicPr>
            <a:picLocks noChangeAspect="1" noChangeArrowheads="1"/>
          </p:cNvPicPr>
          <p:nvPr/>
        </p:nvPicPr>
        <p:blipFill>
          <a:blip r:embed="rId3">
            <a:lum bright="-20000" contrast="40000"/>
          </a:blip>
          <a:srcRect l="21875" t="19792" r="21094" b="22916"/>
          <a:stretch>
            <a:fillRect/>
          </a:stretch>
        </p:blipFill>
        <p:spPr bwMode="auto">
          <a:xfrm>
            <a:off x="2000232" y="2214554"/>
            <a:ext cx="5214974" cy="39290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71472" y="357166"/>
            <a:ext cx="8001056" cy="60722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99" name="WordArt 3"/>
          <p:cNvSpPr>
            <a:spLocks noChangeArrowheads="1" noChangeShapeType="1" noTextEdit="1"/>
          </p:cNvSpPr>
          <p:nvPr/>
        </p:nvSpPr>
        <p:spPr bwMode="auto">
          <a:xfrm>
            <a:off x="2500298" y="428604"/>
            <a:ext cx="4286280" cy="5000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Таблица сложения</a:t>
            </a:r>
            <a:endParaRPr lang="ru-RU" sz="3600" kern="10" spc="0" dirty="0">
              <a:ln w="9525">
                <a:solidFill>
                  <a:srgbClr val="0033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17416" name="AutoShape 8" descr="https://www.zastavki.com/pictures/originals/2013/Animals___Dogs_Funny_puppy_on_a_white_background_041650_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10" name="AutoShape 2" descr="https://samshkola.ru/wp-content/uploads/2020/03/tablica-slozhenija-1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 descr="tablica-slozhenija-1.png"/>
          <p:cNvPicPr>
            <a:picLocks noChangeAspect="1"/>
          </p:cNvPicPr>
          <p:nvPr/>
        </p:nvPicPr>
        <p:blipFill>
          <a:blip r:embed="rId3"/>
          <a:srcRect t="12733"/>
          <a:stretch>
            <a:fillRect/>
          </a:stretch>
        </p:blipFill>
        <p:spPr>
          <a:xfrm>
            <a:off x="1600219" y="1000108"/>
            <a:ext cx="5686425" cy="535306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71472" y="357166"/>
            <a:ext cx="8001056" cy="60722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99" name="WordArt 3"/>
          <p:cNvSpPr>
            <a:spLocks noChangeArrowheads="1" noChangeShapeType="1" noTextEdit="1"/>
          </p:cNvSpPr>
          <p:nvPr/>
        </p:nvSpPr>
        <p:spPr bwMode="auto">
          <a:xfrm>
            <a:off x="2500298" y="428604"/>
            <a:ext cx="4286280" cy="5000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Таблица сложения</a:t>
            </a:r>
            <a:endParaRPr lang="ru-RU" sz="3600" kern="10" spc="0" dirty="0">
              <a:ln w="9525">
                <a:solidFill>
                  <a:srgbClr val="0033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17416" name="AutoShape 8" descr="https://www.zastavki.com/pictures/originals/2013/Animals___Dogs_Funny_puppy_on_a_white_background_041650_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10" name="AutoShape 2" descr="https://samshkola.ru/wp-content/uploads/2020/03/tablica-slozhenija-1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 descr="tablica-slozhenija-1.png"/>
          <p:cNvPicPr>
            <a:picLocks noChangeAspect="1"/>
          </p:cNvPicPr>
          <p:nvPr/>
        </p:nvPicPr>
        <p:blipFill>
          <a:blip r:embed="rId3"/>
          <a:srcRect t="12733"/>
          <a:stretch>
            <a:fillRect/>
          </a:stretch>
        </p:blipFill>
        <p:spPr>
          <a:xfrm>
            <a:off x="2214546" y="1571612"/>
            <a:ext cx="4477318" cy="4214842"/>
          </a:xfrm>
          <a:prstGeom prst="rect">
            <a:avLst/>
          </a:prstGeom>
        </p:spPr>
      </p:pic>
      <p:cxnSp>
        <p:nvCxnSpPr>
          <p:cNvPr id="11" name="Прямая со стрелкой 10"/>
          <p:cNvCxnSpPr/>
          <p:nvPr/>
        </p:nvCxnSpPr>
        <p:spPr>
          <a:xfrm>
            <a:off x="928662" y="1714488"/>
            <a:ext cx="928694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5400000">
            <a:off x="643704" y="2571744"/>
            <a:ext cx="1285090" cy="79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WordArt 3"/>
          <p:cNvSpPr>
            <a:spLocks noChangeArrowheads="1" noChangeShapeType="1" noTextEdit="1"/>
          </p:cNvSpPr>
          <p:nvPr/>
        </p:nvSpPr>
        <p:spPr bwMode="auto">
          <a:xfrm>
            <a:off x="714348" y="1428736"/>
            <a:ext cx="1285884" cy="2143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горизонтали</a:t>
            </a:r>
            <a:endParaRPr lang="ru-RU" sz="3600" kern="10" spc="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WordArt 3"/>
          <p:cNvSpPr>
            <a:spLocks noChangeArrowheads="1" noChangeShapeType="1" noTextEdit="1"/>
          </p:cNvSpPr>
          <p:nvPr/>
        </p:nvSpPr>
        <p:spPr bwMode="auto">
          <a:xfrm rot="16200000">
            <a:off x="464315" y="2393149"/>
            <a:ext cx="1285884" cy="2143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вертикали</a:t>
            </a:r>
            <a:endParaRPr lang="ru-RU" sz="3600" kern="10" spc="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4034" name="Picture 2" descr="https://otvet.imgsmail.ru/download/1784930_54c0daecb18d577e1bf9876c911a8d4d_80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475315">
            <a:off x="6429388" y="1714488"/>
            <a:ext cx="1714512" cy="2857520"/>
          </a:xfrm>
          <a:prstGeom prst="rect">
            <a:avLst/>
          </a:prstGeom>
          <a:noFill/>
        </p:spPr>
      </p:pic>
      <p:pic>
        <p:nvPicPr>
          <p:cNvPr id="18" name="Picture 2" descr="https://otvet.imgsmail.ru/download/1784930_54c0daecb18d577e1bf9876c911a8d4d_80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948690" flipH="1">
            <a:off x="571472" y="3000372"/>
            <a:ext cx="1714512" cy="2857520"/>
          </a:xfrm>
          <a:prstGeom prst="rect">
            <a:avLst/>
          </a:prstGeom>
          <a:noFill/>
        </p:spPr>
      </p:pic>
      <p:sp>
        <p:nvSpPr>
          <p:cNvPr id="19" name="WordArt 3"/>
          <p:cNvSpPr>
            <a:spLocks noChangeArrowheads="1" noChangeShapeType="1" noTextEdit="1"/>
          </p:cNvSpPr>
          <p:nvPr/>
        </p:nvSpPr>
        <p:spPr bwMode="auto">
          <a:xfrm>
            <a:off x="6858016" y="2143116"/>
            <a:ext cx="1285884" cy="2143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горизонтали</a:t>
            </a:r>
            <a:endParaRPr lang="ru-RU" sz="3600" kern="10" spc="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WordArt 3"/>
          <p:cNvSpPr>
            <a:spLocks noChangeArrowheads="1" noChangeShapeType="1" noTextEdit="1"/>
          </p:cNvSpPr>
          <p:nvPr/>
        </p:nvSpPr>
        <p:spPr bwMode="auto">
          <a:xfrm>
            <a:off x="714348" y="3571876"/>
            <a:ext cx="1143008" cy="2857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вертикали</a:t>
            </a:r>
            <a:endParaRPr lang="ru-RU" sz="3600" kern="10" spc="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WordArt 3"/>
          <p:cNvSpPr>
            <a:spLocks noChangeArrowheads="1" noChangeShapeType="1" noTextEdit="1"/>
          </p:cNvSpPr>
          <p:nvPr/>
        </p:nvSpPr>
        <p:spPr bwMode="auto">
          <a:xfrm>
            <a:off x="7143768" y="3429000"/>
            <a:ext cx="857256" cy="2143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правая</a:t>
            </a:r>
            <a:endParaRPr lang="ru-RU" sz="3600" kern="1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WordArt 3"/>
          <p:cNvSpPr>
            <a:spLocks noChangeArrowheads="1" noChangeShapeType="1" noTextEdit="1"/>
          </p:cNvSpPr>
          <p:nvPr/>
        </p:nvSpPr>
        <p:spPr bwMode="auto">
          <a:xfrm>
            <a:off x="857224" y="4572008"/>
            <a:ext cx="785818" cy="14287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левая</a:t>
            </a:r>
            <a:endParaRPr lang="ru-RU" sz="3600" kern="1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770</Words>
  <Application>Microsoft Office PowerPoint</Application>
  <PresentationFormat>Экран (4:3)</PresentationFormat>
  <Paragraphs>154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Сашенька</dc:creator>
  <cp:lastModifiedBy>Сашенька</cp:lastModifiedBy>
  <cp:revision>20</cp:revision>
  <dcterms:created xsi:type="dcterms:W3CDTF">2020-04-20T18:52:47Z</dcterms:created>
  <dcterms:modified xsi:type="dcterms:W3CDTF">2020-04-21T09:45:39Z</dcterms:modified>
</cp:coreProperties>
</file>