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wma" ContentType="audio/x-ms-wma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4" r:id="rId3"/>
    <p:sldId id="263" r:id="rId4"/>
    <p:sldId id="257" r:id="rId5"/>
    <p:sldId id="280" r:id="rId6"/>
    <p:sldId id="267" r:id="rId7"/>
    <p:sldId id="275" r:id="rId8"/>
    <p:sldId id="266" r:id="rId9"/>
    <p:sldId id="274" r:id="rId10"/>
    <p:sldId id="273" r:id="rId11"/>
    <p:sldId id="272" r:id="rId12"/>
    <p:sldId id="268" r:id="rId13"/>
    <p:sldId id="269" r:id="rId14"/>
    <p:sldId id="265" r:id="rId15"/>
    <p:sldId id="277" r:id="rId16"/>
    <p:sldId id="276" r:id="rId17"/>
    <p:sldId id="260" r:id="rId18"/>
    <p:sldId id="278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040" autoAdjust="0"/>
    <p:restoredTop sz="94660"/>
  </p:normalViewPr>
  <p:slideViewPr>
    <p:cSldViewPr>
      <p:cViewPr varScale="1">
        <p:scale>
          <a:sx n="65" d="100"/>
          <a:sy n="65" d="100"/>
        </p:scale>
        <p:origin x="1304" y="4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3BA92F-EAB1-4BF5-8CF9-EA105D5B20B2}" type="datetimeFigureOut">
              <a:rPr lang="ru-RU" smtClean="0"/>
              <a:pPr/>
              <a:t>09.03.2022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5F42EF-0A5A-4529-B745-A23AF0A5157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3BA92F-EAB1-4BF5-8CF9-EA105D5B20B2}" type="datetimeFigureOut">
              <a:rPr lang="ru-RU" smtClean="0"/>
              <a:pPr/>
              <a:t>09.03.2022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5F42EF-0A5A-4529-B745-A23AF0A5157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3BA92F-EAB1-4BF5-8CF9-EA105D5B20B2}" type="datetimeFigureOut">
              <a:rPr lang="ru-RU" smtClean="0"/>
              <a:pPr/>
              <a:t>09.03.2022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5F42EF-0A5A-4529-B745-A23AF0A5157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3BA92F-EAB1-4BF5-8CF9-EA105D5B20B2}" type="datetimeFigureOut">
              <a:rPr lang="ru-RU" smtClean="0"/>
              <a:pPr/>
              <a:t>09.03.2022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5F42EF-0A5A-4529-B745-A23AF0A5157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3BA92F-EAB1-4BF5-8CF9-EA105D5B20B2}" type="datetimeFigureOut">
              <a:rPr lang="ru-RU" smtClean="0"/>
              <a:pPr/>
              <a:t>09.03.2022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5F42EF-0A5A-4529-B745-A23AF0A5157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3BA92F-EAB1-4BF5-8CF9-EA105D5B20B2}" type="datetimeFigureOut">
              <a:rPr lang="ru-RU" smtClean="0"/>
              <a:pPr/>
              <a:t>09.03.2022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5F42EF-0A5A-4529-B745-A23AF0A5157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3BA92F-EAB1-4BF5-8CF9-EA105D5B20B2}" type="datetimeFigureOut">
              <a:rPr lang="ru-RU" smtClean="0"/>
              <a:pPr/>
              <a:t>09.03.2022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5F42EF-0A5A-4529-B745-A23AF0A5157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3BA92F-EAB1-4BF5-8CF9-EA105D5B20B2}" type="datetimeFigureOut">
              <a:rPr lang="ru-RU" smtClean="0"/>
              <a:pPr/>
              <a:t>09.03.2022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5F42EF-0A5A-4529-B745-A23AF0A5157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3BA92F-EAB1-4BF5-8CF9-EA105D5B20B2}" type="datetimeFigureOut">
              <a:rPr lang="ru-RU" smtClean="0"/>
              <a:pPr/>
              <a:t>09.03.2022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5F42EF-0A5A-4529-B745-A23AF0A5157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3BA92F-EAB1-4BF5-8CF9-EA105D5B20B2}" type="datetimeFigureOut">
              <a:rPr lang="ru-RU" smtClean="0"/>
              <a:pPr/>
              <a:t>09.03.2022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5F42EF-0A5A-4529-B745-A23AF0A5157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3BA92F-EAB1-4BF5-8CF9-EA105D5B20B2}" type="datetimeFigureOut">
              <a:rPr lang="ru-RU" smtClean="0"/>
              <a:pPr/>
              <a:t>09.03.2022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5F42EF-0A5A-4529-B745-A23AF0A5157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3BA92F-EAB1-4BF5-8CF9-EA105D5B20B2}" type="datetimeFigureOut">
              <a:rPr lang="ru-RU" smtClean="0"/>
              <a:pPr/>
              <a:t>09.03.2022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95F42EF-0A5A-4529-B745-A23AF0A5157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20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19.png"/><Relationship Id="rId5" Type="http://schemas.openxmlformats.org/officeDocument/2006/relationships/slide" Target="slide3.xml"/><Relationship Id="rId4" Type="http://schemas.openxmlformats.org/officeDocument/2006/relationships/image" Target="../media/image2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wma"/><Relationship Id="rId1" Type="http://schemas.microsoft.com/office/2007/relationships/media" Target="../media/media2.wma"/><Relationship Id="rId6" Type="http://schemas.openxmlformats.org/officeDocument/2006/relationships/image" Target="../media/image25.png"/><Relationship Id="rId5" Type="http://schemas.openxmlformats.org/officeDocument/2006/relationships/image" Target="../media/image24.gif"/><Relationship Id="rId4" Type="http://schemas.openxmlformats.org/officeDocument/2006/relationships/image" Target="../media/image23.jpe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hyperlink" Target="http://otkrytkigif.ru/_ph/44/2/371257444.gif" TargetMode="External"/><Relationship Id="rId13" Type="http://schemas.openxmlformats.org/officeDocument/2006/relationships/hyperlink" Target="http://www.andrill.org/iceberg/blogs/betty/images/antarctica-06-009-b.jpg" TargetMode="External"/><Relationship Id="rId18" Type="http://schemas.openxmlformats.org/officeDocument/2006/relationships/hyperlink" Target="http://i.allday2.com/7e/9e/1f/1359307784_017.jpg" TargetMode="External"/><Relationship Id="rId26" Type="http://schemas.openxmlformats.org/officeDocument/2006/relationships/hyperlink" Target="http://www.restorate.ru/imgnews/2013/4/7/text-9951-35276-sm.jpg" TargetMode="External"/><Relationship Id="rId3" Type="http://schemas.openxmlformats.org/officeDocument/2006/relationships/hyperlink" Target="http://easyen.ru/load/metodika/k_prezentacijam/23_fevralja/277-1-0-11501" TargetMode="External"/><Relationship Id="rId21" Type="http://schemas.openxmlformats.org/officeDocument/2006/relationships/hyperlink" Target="http://www.mor-club.ru/wp-content/uploads/2013/03/13062012003.jpg" TargetMode="External"/><Relationship Id="rId7" Type="http://schemas.openxmlformats.org/officeDocument/2006/relationships/hyperlink" Target="http://bestmultik.ru/photo/den_zashhitnika_otechestva/otkrytka_k_23_fevralja/7-0-155" TargetMode="External"/><Relationship Id="rId12" Type="http://schemas.openxmlformats.org/officeDocument/2006/relationships/hyperlink" Target="http://www.gilmorekramer.com/more_info/ships_ladder/images/0093.jpg" TargetMode="External"/><Relationship Id="rId17" Type="http://schemas.openxmlformats.org/officeDocument/2006/relationships/hyperlink" Target="http://www.morbox.ru/uploads/posts/2008-10/thumbs/1224417351_bip_3.jpg" TargetMode="External"/><Relationship Id="rId25" Type="http://schemas.openxmlformats.org/officeDocument/2006/relationships/hyperlink" Target="http://mp3prima.com/dl.php?dl=9296370" TargetMode="External"/><Relationship Id="rId2" Type="http://schemas.openxmlformats.org/officeDocument/2006/relationships/image" Target="../media/image23.jpeg"/><Relationship Id="rId16" Type="http://schemas.openxmlformats.org/officeDocument/2006/relationships/hyperlink" Target="http://s0alex.ru/img/abc9-5.jpg" TargetMode="External"/><Relationship Id="rId20" Type="http://schemas.openxmlformats.org/officeDocument/2006/relationships/hyperlink" Target="http://www.motherjones.com/files/5510143520_d6abd4181b_z.jp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nsportal.ru/nachalnaya-shkola/stsenarii-prazdnikov/23-fevralya-pozdravlenie-malchikov-0" TargetMode="External"/><Relationship Id="rId11" Type="http://schemas.openxmlformats.org/officeDocument/2006/relationships/hyperlink" Target="http://www.modeli-korablei.ru/published/publicdata/HOST1221964MODELIKO/attachments/SC/products_pictures/323003.jpg" TargetMode="External"/><Relationship Id="rId24" Type="http://schemas.openxmlformats.org/officeDocument/2006/relationships/hyperlink" Target="http://muzofon.com/search/%D0%91%D0%B5%D1%81%D0%BA%D0%BE%D0%B7%D1%8B%D1%80%D0%BA%D0%B0%20%D0%B1%D0%B5%D0%BB%D0%B0%D1%8F" TargetMode="External"/><Relationship Id="rId5" Type="http://schemas.openxmlformats.org/officeDocument/2006/relationships/hyperlink" Target="http://detochki-doma.ru/stihi-pozdravleniya-malchikam-na-utrennik-k-23-fevralya/" TargetMode="External"/><Relationship Id="rId15" Type="http://schemas.openxmlformats.org/officeDocument/2006/relationships/hyperlink" Target="http://www.dive-and-cruise.ru/IMG/jpg/-dajving-safari-mal_pelo-kolumbiya-kojba-panama-kokos-yemaya-18.jpg" TargetMode="External"/><Relationship Id="rId23" Type="http://schemas.openxmlformats.org/officeDocument/2006/relationships/hyperlink" Target="http://www.divelife.ru/sadm_images/vnutri_.JPG" TargetMode="External"/><Relationship Id="rId10" Type="http://schemas.openxmlformats.org/officeDocument/2006/relationships/hyperlink" Target="http://en.coolreferat.com/ref-2_352285786-6609.coolpic" TargetMode="External"/><Relationship Id="rId19" Type="http://schemas.openxmlformats.org/officeDocument/2006/relationships/hyperlink" Target="http://www.wwalls.ru/mini/201307/65245.jpg" TargetMode="External"/><Relationship Id="rId4" Type="http://schemas.openxmlformats.org/officeDocument/2006/relationships/hyperlink" Target="http://www.yarmama.ru/forum/index.php?PHPSESSID=527a68a994c7fa9a89c271afdc20f86f&amp;topic=13287.0" TargetMode="External"/><Relationship Id="rId9" Type="http://schemas.openxmlformats.org/officeDocument/2006/relationships/hyperlink" Target="http://www.img3.imgbb.ru/8/8/d/88d71bc99de5848dbfc9bf6aad4c297d.gif" TargetMode="External"/><Relationship Id="rId14" Type="http://schemas.openxmlformats.org/officeDocument/2006/relationships/hyperlink" Target="http://img1.liveinternet.ru/images/attach/b/3/41/798/41798987_f_17437648.jpg" TargetMode="External"/><Relationship Id="rId22" Type="http://schemas.openxmlformats.org/officeDocument/2006/relationships/hyperlink" Target="http://www.deita.ru/files/Image/news/823032_l.jpg" TargetMode="External"/><Relationship Id="rId27" Type="http://schemas.openxmlformats.org/officeDocument/2006/relationships/hyperlink" Target="http://praxis-regulative-medizin.de/tl_files/images/webseite-basis/bilder_webseiten/konfliktcoaching_meditation/fotolia_21457204_confliktcoaching_meditation.jpg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13.xml"/><Relationship Id="rId3" Type="http://schemas.openxmlformats.org/officeDocument/2006/relationships/slide" Target="slide4.xml"/><Relationship Id="rId7" Type="http://schemas.openxmlformats.org/officeDocument/2006/relationships/slide" Target="slide5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slide" Target="slide14.xml"/><Relationship Id="rId11" Type="http://schemas.openxmlformats.org/officeDocument/2006/relationships/slide" Target="slide15.xml"/><Relationship Id="rId5" Type="http://schemas.openxmlformats.org/officeDocument/2006/relationships/slide" Target="slide7.xml"/><Relationship Id="rId10" Type="http://schemas.openxmlformats.org/officeDocument/2006/relationships/slide" Target="slide16.xml"/><Relationship Id="rId4" Type="http://schemas.openxmlformats.org/officeDocument/2006/relationships/slide" Target="slide6.xml"/><Relationship Id="rId9" Type="http://schemas.openxmlformats.org/officeDocument/2006/relationships/slide" Target="slide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slide" Target="slide3.xml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sz="6000" b="1" dirty="0" smtClean="0">
                <a:latin typeface="Times New Roman" pitchFamily="18" charset="0"/>
                <a:cs typeface="Times New Roman" pitchFamily="18" charset="0"/>
              </a:rPr>
              <a:t>По морям, по волнам</a:t>
            </a:r>
            <a:endParaRPr lang="ru-RU" sz="6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187624" y="3573016"/>
            <a:ext cx="6984776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/>
              <a:t>Внеклассное мероприятие для 4 класса,</a:t>
            </a:r>
          </a:p>
          <a:p>
            <a:pPr algn="ctr"/>
            <a:r>
              <a:rPr lang="ru-RU" sz="2800" b="1" dirty="0"/>
              <a:t>п</a:t>
            </a:r>
            <a:r>
              <a:rPr lang="ru-RU" sz="2800" b="1" dirty="0" smtClean="0"/>
              <a:t>освящённое Дню защитника Отечества</a:t>
            </a:r>
          </a:p>
          <a:p>
            <a:pPr algn="ctr"/>
            <a:r>
              <a:rPr lang="ru-RU" sz="2800" b="1" dirty="0" smtClean="0"/>
              <a:t>Выполнила: </a:t>
            </a:r>
            <a:r>
              <a:rPr lang="ru-RU" sz="2800" b="1" dirty="0" err="1" smtClean="0"/>
              <a:t>Шушвал</a:t>
            </a:r>
            <a:r>
              <a:rPr lang="ru-RU" sz="2800" b="1" dirty="0" smtClean="0"/>
              <a:t> Н.В., </a:t>
            </a:r>
          </a:p>
          <a:p>
            <a:pPr algn="ctr"/>
            <a:r>
              <a:rPr lang="ru-RU" sz="2800" b="1" dirty="0" smtClean="0"/>
              <a:t>Учитель начальных классов, </a:t>
            </a:r>
          </a:p>
          <a:p>
            <a:pPr algn="ctr"/>
            <a:r>
              <a:rPr lang="ru-RU" sz="2800" b="1" dirty="0" smtClean="0"/>
              <a:t>МОАУ Лицей</a:t>
            </a:r>
          </a:p>
          <a:p>
            <a:pPr algn="ctr"/>
            <a:r>
              <a:rPr lang="ru-RU" sz="2800" b="1" smtClean="0"/>
              <a:t>2022 </a:t>
            </a:r>
            <a:r>
              <a:rPr lang="ru-RU" sz="2800" b="1" dirty="0" smtClean="0"/>
              <a:t>год</a:t>
            </a:r>
            <a:endParaRPr lang="ru-RU" sz="2800" b="1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5-конечная звезда 1">
            <a:hlinkClick r:id="rId3" action="ppaction://hlinksldjump"/>
          </p:cNvPr>
          <p:cNvSpPr/>
          <p:nvPr/>
        </p:nvSpPr>
        <p:spPr>
          <a:xfrm>
            <a:off x="251520" y="6076553"/>
            <a:ext cx="504056" cy="432048"/>
          </a:xfrm>
          <a:prstGeom prst="star5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Заголовок 1"/>
          <p:cNvSpPr>
            <a:spLocks noGrp="1"/>
          </p:cNvSpPr>
          <p:nvPr>
            <p:ph type="title"/>
          </p:nvPr>
        </p:nvSpPr>
        <p:spPr>
          <a:xfrm>
            <a:off x="3131840" y="0"/>
            <a:ext cx="6012160" cy="1143000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МОРСКОЙ СЛОВАРЬ</a:t>
            </a:r>
            <a:endParaRPr lang="ru-RU" b="1" dirty="0">
              <a:solidFill>
                <a:srgbClr val="002060"/>
              </a:solidFill>
            </a:endParaRPr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81648" y="887873"/>
            <a:ext cx="4564820" cy="27571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-1408" y="1954697"/>
            <a:ext cx="410445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Aft>
                <a:spcPts val="0"/>
              </a:spcAft>
              <a:tabLst>
                <a:tab pos="457200" algn="l"/>
              </a:tabLst>
            </a:pPr>
            <a:r>
              <a:rPr lang="ru-RU" sz="3200" b="1" dirty="0" smtClean="0">
                <a:solidFill>
                  <a:srgbClr val="000000"/>
                </a:solidFill>
                <a:latin typeface="+mj-lt"/>
                <a:ea typeface="Times New Roman"/>
                <a:cs typeface="Times New Roman"/>
              </a:rPr>
              <a:t>7) Жилое помещение</a:t>
            </a:r>
          </a:p>
          <a:p>
            <a:pPr lvl="0">
              <a:spcAft>
                <a:spcPts val="0"/>
              </a:spcAft>
              <a:tabLst>
                <a:tab pos="457200" algn="l"/>
              </a:tabLst>
            </a:pPr>
            <a:r>
              <a:rPr lang="ru-RU" sz="3200" b="1" dirty="0">
                <a:solidFill>
                  <a:srgbClr val="000000"/>
                </a:solidFill>
                <a:latin typeface="+mj-lt"/>
                <a:ea typeface="Times New Roman"/>
                <a:cs typeface="Times New Roman"/>
              </a:rPr>
              <a:t> </a:t>
            </a:r>
            <a:r>
              <a:rPr lang="ru-RU" sz="3200" b="1" dirty="0" smtClean="0">
                <a:solidFill>
                  <a:srgbClr val="000000"/>
                </a:solidFill>
                <a:latin typeface="+mj-lt"/>
                <a:ea typeface="Times New Roman"/>
                <a:cs typeface="Times New Roman"/>
              </a:rPr>
              <a:t>            для </a:t>
            </a:r>
            <a:r>
              <a:rPr lang="ru-RU" sz="3200" b="1" dirty="0">
                <a:solidFill>
                  <a:srgbClr val="000000"/>
                </a:solidFill>
                <a:latin typeface="+mj-lt"/>
                <a:ea typeface="Times New Roman"/>
                <a:cs typeface="Times New Roman"/>
              </a:rPr>
              <a:t>матросов.</a:t>
            </a:r>
            <a:r>
              <a:rPr lang="ru-RU" sz="3200" b="1" dirty="0">
                <a:solidFill>
                  <a:srgbClr val="000000"/>
                </a:solidFill>
                <a:latin typeface="Calibri" panose="020F0502020204030204" pitchFamily="34" charset="0"/>
                <a:ea typeface="Times New Roman"/>
                <a:cs typeface="Times New Roman"/>
              </a:rPr>
              <a:t> </a:t>
            </a:r>
            <a:endParaRPr lang="ru-RU" sz="3200" b="1" dirty="0">
              <a:latin typeface="Calibri" panose="020F0502020204030204" pitchFamily="34" charset="0"/>
              <a:ea typeface="Calibri"/>
              <a:cs typeface="Times New Roman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875354" y="3713262"/>
            <a:ext cx="1469057" cy="6586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lvl="0" indent="-342900">
              <a:lnSpc>
                <a:spcPct val="115000"/>
              </a:lnSpc>
              <a:tabLst>
                <a:tab pos="457200" algn="l"/>
              </a:tabLst>
            </a:pPr>
            <a:r>
              <a:rPr lang="ru-RU" sz="3200" b="1" dirty="0">
                <a:solidFill>
                  <a:srgbClr val="C00000"/>
                </a:solidFill>
                <a:latin typeface="+mj-lt"/>
                <a:ea typeface="Times New Roman"/>
                <a:cs typeface="Times New Roman"/>
              </a:rPr>
              <a:t>Кубрик</a:t>
            </a:r>
            <a:endParaRPr lang="ru-RU" sz="3200" b="1" dirty="0">
              <a:solidFill>
                <a:srgbClr val="C00000"/>
              </a:solidFill>
              <a:latin typeface="+mj-lt"/>
              <a:ea typeface="Calibri"/>
              <a:cs typeface="Times New Roman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-1409" y="2862235"/>
            <a:ext cx="465204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3200" b="1" dirty="0" smtClean="0"/>
              <a:t>8) Корабельный </a:t>
            </a:r>
            <a:r>
              <a:rPr lang="ru-RU" sz="3200" b="1" dirty="0"/>
              <a:t>подвал. 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2535188" y="6273225"/>
            <a:ext cx="118891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3200" b="1" dirty="0">
                <a:solidFill>
                  <a:srgbClr val="C00000"/>
                </a:solidFill>
              </a:rPr>
              <a:t>Трюм</a:t>
            </a:r>
          </a:p>
        </p:txBody>
      </p:sp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01454" y="3700289"/>
            <a:ext cx="3456384" cy="259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023475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5-конечная звезда 1">
            <a:hlinkClick r:id="rId3" action="ppaction://hlinksldjump"/>
          </p:cNvPr>
          <p:cNvSpPr/>
          <p:nvPr/>
        </p:nvSpPr>
        <p:spPr>
          <a:xfrm>
            <a:off x="251520" y="6076553"/>
            <a:ext cx="504056" cy="432048"/>
          </a:xfrm>
          <a:prstGeom prst="star5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Заголовок 1"/>
          <p:cNvSpPr>
            <a:spLocks noGrp="1"/>
          </p:cNvSpPr>
          <p:nvPr>
            <p:ph type="title"/>
          </p:nvPr>
        </p:nvSpPr>
        <p:spPr>
          <a:xfrm>
            <a:off x="3131840" y="0"/>
            <a:ext cx="6012160" cy="1143000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МОРСКОЙ СЛОВАРЬ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-22187" y="1947551"/>
            <a:ext cx="4680520" cy="6586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15000"/>
              </a:lnSpc>
              <a:spcAft>
                <a:spcPts val="0"/>
              </a:spcAft>
            </a:pPr>
            <a:r>
              <a:rPr lang="ru-RU" sz="3200" b="1" dirty="0" smtClean="0">
                <a:solidFill>
                  <a:srgbClr val="000000"/>
                </a:solidFill>
                <a:latin typeface="+mj-lt"/>
                <a:ea typeface="Times New Roman"/>
                <a:cs typeface="Times New Roman"/>
              </a:rPr>
              <a:t>9) Сильная </a:t>
            </a:r>
            <a:r>
              <a:rPr lang="ru-RU" sz="3200" b="1" dirty="0">
                <a:solidFill>
                  <a:srgbClr val="000000"/>
                </a:solidFill>
                <a:latin typeface="+mj-lt"/>
                <a:ea typeface="Times New Roman"/>
                <a:cs typeface="Times New Roman"/>
              </a:rPr>
              <a:t>буря на море. </a:t>
            </a:r>
            <a:endParaRPr lang="ru-RU" sz="1400" dirty="0">
              <a:ea typeface="Calibri"/>
              <a:cs typeface="Times New Roman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094787" y="3573017"/>
            <a:ext cx="1444434" cy="6586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15000"/>
              </a:lnSpc>
            </a:pPr>
            <a:r>
              <a:rPr lang="ru-RU" sz="3200" b="1" dirty="0">
                <a:solidFill>
                  <a:srgbClr val="C00000"/>
                </a:solidFill>
                <a:ea typeface="Times New Roman"/>
                <a:cs typeface="Times New Roman"/>
              </a:rPr>
              <a:t>Шторм</a:t>
            </a:r>
            <a:endParaRPr lang="ru-RU" sz="3200" b="1" dirty="0">
              <a:solidFill>
                <a:srgbClr val="C00000"/>
              </a:solidFill>
              <a:ea typeface="Calibri"/>
              <a:cs typeface="Times New Roman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636636" y="5963256"/>
            <a:ext cx="1362874" cy="6586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15000"/>
              </a:lnSpc>
            </a:pPr>
            <a:r>
              <a:rPr lang="ru-RU" sz="3200" b="1" dirty="0">
                <a:solidFill>
                  <a:srgbClr val="C00000"/>
                </a:solidFill>
                <a:ea typeface="Times New Roman"/>
                <a:cs typeface="Times New Roman"/>
              </a:rPr>
              <a:t>Штиль</a:t>
            </a:r>
            <a:endParaRPr lang="ru-RU" sz="3200" b="1" dirty="0">
              <a:solidFill>
                <a:srgbClr val="C00000"/>
              </a:solidFill>
              <a:ea typeface="Calibri"/>
              <a:cs typeface="Times New Roman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-22187" y="2492896"/>
            <a:ext cx="4341253" cy="6586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15000"/>
              </a:lnSpc>
            </a:pPr>
            <a:r>
              <a:rPr lang="ru-RU" sz="3200" b="1" dirty="0">
                <a:solidFill>
                  <a:srgbClr val="000000"/>
                </a:solidFill>
                <a:ea typeface="Times New Roman"/>
                <a:cs typeface="Times New Roman"/>
              </a:rPr>
              <a:t>10) Полное безветрие. </a:t>
            </a:r>
            <a:r>
              <a:rPr lang="ru-RU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 </a:t>
            </a:r>
            <a:endParaRPr lang="ru-RU" sz="1400" dirty="0">
              <a:solidFill>
                <a:prstClr val="black"/>
              </a:solidFill>
              <a:ea typeface="Calibri"/>
              <a:cs typeface="Times New Roman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19293" y="980728"/>
            <a:ext cx="4595422" cy="25922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3568" y="3160520"/>
            <a:ext cx="3752802" cy="28168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584295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5-конечная звезда 1">
            <a:hlinkClick r:id="rId5" action="ppaction://hlinksldjump"/>
          </p:cNvPr>
          <p:cNvSpPr/>
          <p:nvPr/>
        </p:nvSpPr>
        <p:spPr>
          <a:xfrm>
            <a:off x="251520" y="6076553"/>
            <a:ext cx="504056" cy="432048"/>
          </a:xfrm>
          <a:prstGeom prst="star5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Заголовок 1"/>
          <p:cNvSpPr>
            <a:spLocks noGrp="1"/>
          </p:cNvSpPr>
          <p:nvPr>
            <p:ph type="title"/>
          </p:nvPr>
        </p:nvSpPr>
        <p:spPr>
          <a:xfrm>
            <a:off x="3131840" y="0"/>
            <a:ext cx="6012160" cy="1143000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КАЮТ-КОМПАНИЯ</a:t>
            </a:r>
            <a:endParaRPr lang="ru-RU" b="1" dirty="0">
              <a:solidFill>
                <a:srgbClr val="002060"/>
              </a:solidFill>
            </a:endParaRPr>
          </a:p>
        </p:txBody>
      </p:sp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03849" y="1018310"/>
            <a:ext cx="4752528" cy="31780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artekovskie-beskozyrka-belaya(muzofon.com) (2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 cstate="print"/>
          <a:stretch>
            <a:fillRect/>
          </a:stretch>
        </p:blipFill>
        <p:spPr>
          <a:xfrm>
            <a:off x="1403648" y="4653136"/>
            <a:ext cx="609600" cy="6096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51520" y="5229200"/>
            <a:ext cx="381899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Песня «Бескозырка белая»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40661132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433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5-конечная звезда 1">
            <a:hlinkClick r:id="rId3" action="ppaction://hlinksldjump"/>
          </p:cNvPr>
          <p:cNvSpPr/>
          <p:nvPr/>
        </p:nvSpPr>
        <p:spPr>
          <a:xfrm>
            <a:off x="251520" y="6076553"/>
            <a:ext cx="504056" cy="432048"/>
          </a:xfrm>
          <a:prstGeom prst="star5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Заголовок 1"/>
          <p:cNvSpPr>
            <a:spLocks noGrp="1"/>
          </p:cNvSpPr>
          <p:nvPr>
            <p:ph type="title"/>
          </p:nvPr>
        </p:nvSpPr>
        <p:spPr>
          <a:xfrm>
            <a:off x="3131840" y="0"/>
            <a:ext cx="6012160" cy="1143000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ЧЕЛОВЕК ЗА БОРТОМ!</a:t>
            </a:r>
            <a:endParaRPr lang="ru-RU" b="1" dirty="0">
              <a:solidFill>
                <a:srgbClr val="002060"/>
              </a:solidFill>
            </a:endParaRPr>
          </a:p>
        </p:txBody>
      </p:sp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31640" y="2156765"/>
            <a:ext cx="5976664" cy="36698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648901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5-конечная звезда 1">
            <a:hlinkClick r:id="rId3" action="ppaction://hlinksldjump"/>
          </p:cNvPr>
          <p:cNvSpPr/>
          <p:nvPr/>
        </p:nvSpPr>
        <p:spPr>
          <a:xfrm>
            <a:off x="251520" y="6076553"/>
            <a:ext cx="504056" cy="432048"/>
          </a:xfrm>
          <a:prstGeom prst="star5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Заголовок 1"/>
          <p:cNvSpPr>
            <a:spLocks noGrp="1"/>
          </p:cNvSpPr>
          <p:nvPr>
            <p:ph type="title"/>
          </p:nvPr>
        </p:nvSpPr>
        <p:spPr>
          <a:xfrm>
            <a:off x="3131840" y="0"/>
            <a:ext cx="6012160" cy="1143000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КАМБУЗ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14480" y="2276872"/>
            <a:ext cx="125233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dirty="0" smtClean="0">
                <a:solidFill>
                  <a:prstClr val="black"/>
                </a:solidFill>
              </a:rPr>
              <a:t>вода</a:t>
            </a:r>
            <a:endParaRPr lang="ru-RU" sz="40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2211401" y="2285724"/>
            <a:ext cx="1625766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dirty="0">
                <a:solidFill>
                  <a:prstClr val="black"/>
                </a:solidFill>
              </a:rPr>
              <a:t>лапша</a:t>
            </a:r>
            <a:endParaRPr lang="ru-RU" sz="40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4476108" y="2276870"/>
            <a:ext cx="118898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dirty="0">
                <a:solidFill>
                  <a:prstClr val="black"/>
                </a:solidFill>
              </a:rPr>
              <a:t>соль</a:t>
            </a:r>
            <a:endParaRPr lang="ru-RU" sz="4000" b="1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6687450" y="2276869"/>
            <a:ext cx="196060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>
                <a:solidFill>
                  <a:prstClr val="black"/>
                </a:solidFill>
              </a:rPr>
              <a:t> </a:t>
            </a:r>
            <a:r>
              <a:rPr lang="ru-RU" sz="4000" b="1" dirty="0">
                <a:solidFill>
                  <a:prstClr val="black"/>
                </a:solidFill>
              </a:rPr>
              <a:t>капуста</a:t>
            </a:r>
            <a:endParaRPr lang="ru-RU" sz="4000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405692" y="3721386"/>
            <a:ext cx="168668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dirty="0">
                <a:solidFill>
                  <a:prstClr val="black"/>
                </a:solidFill>
              </a:rPr>
              <a:t>свёкла</a:t>
            </a:r>
            <a:endParaRPr lang="ru-RU" sz="4000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2411760" y="3721386"/>
            <a:ext cx="164968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dirty="0">
                <a:solidFill>
                  <a:prstClr val="black"/>
                </a:solidFill>
              </a:rPr>
              <a:t>гречка</a:t>
            </a:r>
            <a:endParaRPr lang="ru-RU" sz="4000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4449606" y="3721384"/>
            <a:ext cx="95090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dirty="0">
                <a:solidFill>
                  <a:prstClr val="black"/>
                </a:solidFill>
              </a:rPr>
              <a:t>лук</a:t>
            </a:r>
            <a:endParaRPr lang="ru-RU" sz="4000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5580112" y="3727164"/>
            <a:ext cx="255089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dirty="0">
                <a:solidFill>
                  <a:prstClr val="black"/>
                </a:solidFill>
              </a:rPr>
              <a:t>картофель</a:t>
            </a:r>
            <a:endParaRPr lang="ru-RU" sz="4000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299910" y="4991685"/>
            <a:ext cx="222131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>
                <a:solidFill>
                  <a:prstClr val="black"/>
                </a:solidFill>
              </a:rPr>
              <a:t> </a:t>
            </a:r>
            <a:r>
              <a:rPr lang="ru-RU" sz="4000" b="1" dirty="0">
                <a:solidFill>
                  <a:prstClr val="black"/>
                </a:solidFill>
              </a:rPr>
              <a:t>морковь</a:t>
            </a:r>
            <a:endParaRPr lang="ru-RU" sz="4000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2854814" y="4954234"/>
            <a:ext cx="170751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smtClean="0">
                <a:solidFill>
                  <a:prstClr val="black"/>
                </a:solidFill>
              </a:rPr>
              <a:t>огурец</a:t>
            </a:r>
            <a:endParaRPr lang="ru-RU" sz="4000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4810418" y="4991685"/>
            <a:ext cx="259539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4000" b="1" dirty="0">
                <a:solidFill>
                  <a:prstClr val="black"/>
                </a:solidFill>
              </a:rPr>
              <a:t>помидоры</a:t>
            </a:r>
          </a:p>
        </p:txBody>
      </p:sp>
    </p:spTree>
    <p:extLst>
      <p:ext uri="{BB962C8B-B14F-4D97-AF65-F5344CB8AC3E}">
        <p14:creationId xmlns:p14="http://schemas.microsoft.com/office/powerpoint/2010/main" val="35495392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  <p:bldLst>
      <p:bldP spid="7" grpId="0"/>
      <p:bldP spid="12" grpId="0"/>
      <p:bldP spid="1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5-конечная звезда 1">
            <a:hlinkClick r:id="rId3" action="ppaction://hlinksldjump"/>
          </p:cNvPr>
          <p:cNvSpPr/>
          <p:nvPr/>
        </p:nvSpPr>
        <p:spPr>
          <a:xfrm>
            <a:off x="251520" y="6076553"/>
            <a:ext cx="504056" cy="432048"/>
          </a:xfrm>
          <a:prstGeom prst="star5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Заголовок 1"/>
          <p:cNvSpPr>
            <a:spLocks noGrp="1"/>
          </p:cNvSpPr>
          <p:nvPr>
            <p:ph type="title"/>
          </p:nvPr>
        </p:nvSpPr>
        <p:spPr>
          <a:xfrm>
            <a:off x="3131840" y="0"/>
            <a:ext cx="6012160" cy="1143000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МОРСКИЕ ВЫРАЖЕНИЯ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11560" y="2420888"/>
            <a:ext cx="6984776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AutoNum type="arabicParenR"/>
            </a:pPr>
            <a:r>
              <a:rPr lang="ru-RU" sz="4000" b="1" dirty="0" smtClean="0"/>
              <a:t> «</a:t>
            </a:r>
            <a:r>
              <a:rPr lang="ru-RU" sz="4000" b="1" dirty="0"/>
              <a:t>Склянки бьют» </a:t>
            </a:r>
            <a:endParaRPr lang="ru-RU" sz="4000" b="1" dirty="0" smtClean="0"/>
          </a:p>
          <a:p>
            <a:pPr marL="342900" indent="-342900">
              <a:buAutoNum type="arabicParenR"/>
            </a:pPr>
            <a:r>
              <a:rPr lang="ru-RU" sz="4000" b="1" dirty="0" smtClean="0"/>
              <a:t> «</a:t>
            </a:r>
            <a:r>
              <a:rPr lang="ru-RU" sz="4000" b="1" dirty="0"/>
              <a:t>Семь футов под килем» </a:t>
            </a:r>
          </a:p>
          <a:p>
            <a:pPr marL="342900" indent="-342900">
              <a:buAutoNum type="arabicParenR"/>
            </a:pPr>
            <a:r>
              <a:rPr lang="ru-RU" sz="4000" b="1" dirty="0" smtClean="0"/>
              <a:t> «Лечь </a:t>
            </a:r>
            <a:r>
              <a:rPr lang="ru-RU" sz="4000" b="1" dirty="0"/>
              <a:t>в дрейф» </a:t>
            </a:r>
            <a:endParaRPr lang="ru-RU" sz="4000" b="1" dirty="0" smtClean="0"/>
          </a:p>
          <a:p>
            <a:pPr marL="342900" indent="-342900">
              <a:buAutoNum type="arabicParenR"/>
            </a:pPr>
            <a:r>
              <a:rPr lang="ru-RU" sz="4000" b="1" smtClean="0"/>
              <a:t> </a:t>
            </a:r>
            <a:r>
              <a:rPr lang="ru-RU" sz="4000" b="1" dirty="0" smtClean="0"/>
              <a:t>«Отдать </a:t>
            </a:r>
            <a:r>
              <a:rPr lang="ru-RU" sz="4000" b="1" dirty="0"/>
              <a:t>швартовые</a:t>
            </a:r>
            <a:r>
              <a:rPr lang="ru-RU" sz="4000" b="1" dirty="0" smtClean="0"/>
              <a:t>»</a:t>
            </a:r>
            <a:endParaRPr lang="ru-RU" sz="4000" b="1" dirty="0"/>
          </a:p>
        </p:txBody>
      </p:sp>
    </p:spTree>
    <p:extLst>
      <p:ext uri="{BB962C8B-B14F-4D97-AF65-F5344CB8AC3E}">
        <p14:creationId xmlns:p14="http://schemas.microsoft.com/office/powerpoint/2010/main" val="1146835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5-конечная звезда 1">
            <a:hlinkClick r:id="rId3" action="ppaction://hlinksldjump"/>
          </p:cNvPr>
          <p:cNvSpPr/>
          <p:nvPr/>
        </p:nvSpPr>
        <p:spPr>
          <a:xfrm>
            <a:off x="251520" y="6076553"/>
            <a:ext cx="504056" cy="432048"/>
          </a:xfrm>
          <a:prstGeom prst="star5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TextBox 2"/>
          <p:cNvSpPr txBox="1"/>
          <p:nvPr/>
        </p:nvSpPr>
        <p:spPr>
          <a:xfrm rot="20360466">
            <a:off x="711750" y="2510869"/>
            <a:ext cx="7735644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9600" b="1" dirty="0" smtClean="0">
                <a:solidFill>
                  <a:srgbClr val="FF0000"/>
                </a:solidFill>
              </a:rPr>
              <a:t>МОЛОДЦЫ !!!</a:t>
            </a:r>
            <a:endParaRPr lang="ru-RU" sz="9600" b="1" dirty="0">
              <a:solidFill>
                <a:srgbClr val="FF0000"/>
              </a:solidFill>
            </a:endParaRPr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3165048" y="44624"/>
            <a:ext cx="6012160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КАПИТАНСКИЙ МОСТИК</a:t>
            </a:r>
            <a:endParaRPr lang="ru-RU" b="1" dirty="0">
              <a:solidFill>
                <a:srgbClr val="002060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88943" y="1484784"/>
            <a:ext cx="2857500" cy="190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87624" y="3068960"/>
            <a:ext cx="2857500" cy="190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947709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3528" y="332656"/>
            <a:ext cx="6477000" cy="4857750"/>
          </a:xfrm>
          <a:prstGeom prst="rect">
            <a:avLst/>
          </a:prstGeom>
        </p:spPr>
      </p:pic>
      <p:pic>
        <p:nvPicPr>
          <p:cNvPr id="2" name="Частушки много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6228184" y="5373216"/>
            <a:ext cx="406400" cy="406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13887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4978896" cy="490066"/>
          </a:xfrm>
        </p:spPr>
        <p:txBody>
          <a:bodyPr>
            <a:normAutofit/>
          </a:bodyPr>
          <a:lstStyle/>
          <a:p>
            <a:r>
              <a:rPr lang="ru-RU" altLang="ru-RU" sz="20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Список использованных источников</a:t>
            </a:r>
            <a:endParaRPr lang="ru-RU" sz="20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marL="228600" indent="-228600">
              <a:buAutoNum type="arabicParenR"/>
            </a:pPr>
            <a:r>
              <a:rPr lang="en-US" sz="1200" dirty="0" smtClean="0">
                <a:hlinkClick r:id="rId3"/>
              </a:rPr>
              <a:t>http</a:t>
            </a:r>
            <a:r>
              <a:rPr lang="en-US" sz="1200" dirty="0">
                <a:hlinkClick r:id="rId3"/>
              </a:rPr>
              <a:t>://</a:t>
            </a:r>
            <a:r>
              <a:rPr lang="en-US" sz="1200" dirty="0" smtClean="0">
                <a:hlinkClick r:id="rId3"/>
              </a:rPr>
              <a:t>easyen.ru/load/metodika/k_prezentacijam/23_fevralja/277-1-0-11501</a:t>
            </a:r>
            <a:r>
              <a:rPr lang="ru-RU" sz="1200" dirty="0"/>
              <a:t> - Шаблоны презентаций "23 </a:t>
            </a:r>
            <a:r>
              <a:rPr lang="ru-RU" sz="1200" dirty="0" smtClean="0"/>
              <a:t>февраля</a:t>
            </a:r>
            <a:r>
              <a:rPr lang="ru-RU" sz="1200" dirty="0"/>
              <a:t>«, автор Алимбаева Алина </a:t>
            </a:r>
            <a:r>
              <a:rPr lang="ru-RU" sz="1200" dirty="0" err="1" smtClean="0"/>
              <a:t>Кажирахимовна</a:t>
            </a:r>
            <a:endParaRPr lang="ru-RU" sz="1200" dirty="0" smtClean="0"/>
          </a:p>
          <a:p>
            <a:pPr marL="228600" indent="-228600">
              <a:buAutoNum type="arabicParenR"/>
            </a:pPr>
            <a:r>
              <a:rPr lang="en-US" sz="1200" dirty="0">
                <a:hlinkClick r:id="rId4"/>
              </a:rPr>
              <a:t>http://</a:t>
            </a:r>
            <a:r>
              <a:rPr lang="en-US" sz="1200" dirty="0" smtClean="0">
                <a:hlinkClick r:id="rId4"/>
              </a:rPr>
              <a:t>www.yarmama.ru/forum/index.php?PHPSESSID=527a68a994c7fa9a89c271afdc20f86f&amp;topic=13287.0</a:t>
            </a:r>
            <a:r>
              <a:rPr lang="ru-RU" sz="1200" dirty="0" smtClean="0"/>
              <a:t> – частушки к 23 февраля</a:t>
            </a:r>
          </a:p>
          <a:p>
            <a:pPr marL="228600" indent="-228600">
              <a:buAutoNum type="arabicParenR"/>
            </a:pPr>
            <a:r>
              <a:rPr lang="en-US" sz="1200" dirty="0">
                <a:hlinkClick r:id="rId5"/>
              </a:rPr>
              <a:t>http://detochki-doma.ru/stihi-pozdravleniya-malchikam-na-utrennik-k-23-fevralya</a:t>
            </a:r>
            <a:r>
              <a:rPr lang="en-US" sz="1200" dirty="0" smtClean="0">
                <a:hlinkClick r:id="rId5"/>
              </a:rPr>
              <a:t>/</a:t>
            </a:r>
            <a:r>
              <a:rPr lang="ru-RU" sz="1200" dirty="0" smtClean="0"/>
              <a:t> - стихи про Армию</a:t>
            </a:r>
          </a:p>
          <a:p>
            <a:pPr marL="228600" indent="-228600">
              <a:buAutoNum type="arabicParenR"/>
            </a:pPr>
            <a:r>
              <a:rPr lang="en-US" sz="1200" dirty="0">
                <a:hlinkClick r:id="rId6"/>
              </a:rPr>
              <a:t>http://</a:t>
            </a:r>
            <a:r>
              <a:rPr lang="en-US" sz="1200" dirty="0" smtClean="0">
                <a:hlinkClick r:id="rId6"/>
              </a:rPr>
              <a:t>nsportal.ru/nachalnaya-shkola/stsenarii-prazdnikov/23-fevralya-pozdravlenie-malchikov-0</a:t>
            </a:r>
            <a:r>
              <a:rPr lang="ru-RU" sz="1200" dirty="0"/>
              <a:t> - 23 февраля - поздравление </a:t>
            </a:r>
            <a:r>
              <a:rPr lang="ru-RU" sz="1200" dirty="0" smtClean="0"/>
              <a:t>мальчиков</a:t>
            </a:r>
            <a:r>
              <a:rPr lang="ru-RU" sz="1200" dirty="0"/>
              <a:t>, автор Процко Людмила </a:t>
            </a:r>
            <a:r>
              <a:rPr lang="ru-RU" sz="1200" dirty="0" smtClean="0"/>
              <a:t>Викторовна</a:t>
            </a:r>
          </a:p>
          <a:p>
            <a:pPr marL="228600" indent="-228600">
              <a:buAutoNum type="arabicParenR"/>
            </a:pPr>
            <a:r>
              <a:rPr lang="en-US" sz="1200" dirty="0">
                <a:hlinkClick r:id="rId7"/>
              </a:rPr>
              <a:t>http://</a:t>
            </a:r>
            <a:r>
              <a:rPr lang="en-US" sz="1200" dirty="0" smtClean="0">
                <a:hlinkClick r:id="rId7"/>
              </a:rPr>
              <a:t>bestmultik.ru/photo/den_zashhitnika_otechestva/otkrytka_k_23_fevralja/7-0-155</a:t>
            </a:r>
            <a:r>
              <a:rPr lang="ru-RU" sz="1200" dirty="0" smtClean="0"/>
              <a:t> - анимационная открытка с 23 февраля</a:t>
            </a:r>
          </a:p>
          <a:p>
            <a:pPr marL="228600" indent="-228600">
              <a:buFont typeface="Arial" pitchFamily="34" charset="0"/>
              <a:buAutoNum type="arabicParenR"/>
            </a:pPr>
            <a:r>
              <a:rPr lang="en-US" sz="1200" dirty="0">
                <a:hlinkClick r:id="rId8"/>
              </a:rPr>
              <a:t>http://otkrytkigif.ru/_</a:t>
            </a:r>
            <a:r>
              <a:rPr lang="en-US" sz="1200" dirty="0" smtClean="0">
                <a:hlinkClick r:id="rId8"/>
              </a:rPr>
              <a:t>ph/44/2/371257444.gif</a:t>
            </a:r>
            <a:r>
              <a:rPr lang="ru-RU" sz="1200" dirty="0" smtClean="0"/>
              <a:t>  - </a:t>
            </a:r>
            <a:r>
              <a:rPr lang="ru-RU" sz="1200" dirty="0"/>
              <a:t>анимационная открытка </a:t>
            </a:r>
            <a:r>
              <a:rPr lang="ru-RU" sz="1200" dirty="0" smtClean="0"/>
              <a:t>№2 с </a:t>
            </a:r>
            <a:r>
              <a:rPr lang="ru-RU" sz="1200" dirty="0"/>
              <a:t>23 </a:t>
            </a:r>
            <a:r>
              <a:rPr lang="ru-RU" sz="1200" dirty="0" smtClean="0"/>
              <a:t>февраля</a:t>
            </a:r>
          </a:p>
          <a:p>
            <a:pPr marL="228600" indent="-228600">
              <a:buAutoNum type="arabicParenR"/>
            </a:pPr>
            <a:r>
              <a:rPr lang="en-US" sz="1200" dirty="0" smtClean="0">
                <a:hlinkClick r:id="rId9"/>
              </a:rPr>
              <a:t>http</a:t>
            </a:r>
            <a:r>
              <a:rPr lang="en-US" sz="1200" dirty="0">
                <a:hlinkClick r:id="rId9"/>
              </a:rPr>
              <a:t>://</a:t>
            </a:r>
            <a:r>
              <a:rPr lang="en-US" sz="1200" dirty="0" smtClean="0">
                <a:hlinkClick r:id="rId9"/>
              </a:rPr>
              <a:t>www.img3.imgbb.ru/8/8/d/88d71bc99de5848dbfc9bf6aad4c297d.gif</a:t>
            </a:r>
            <a:r>
              <a:rPr lang="ru-RU" sz="1200" dirty="0" smtClean="0"/>
              <a:t> - изображение оригами лодочка 1</a:t>
            </a:r>
          </a:p>
          <a:p>
            <a:pPr marL="228600" indent="-228600">
              <a:buAutoNum type="arabicParenR"/>
            </a:pPr>
            <a:r>
              <a:rPr lang="en-US" sz="1200" dirty="0">
                <a:hlinkClick r:id="rId10"/>
              </a:rPr>
              <a:t>http://</a:t>
            </a:r>
            <a:r>
              <a:rPr lang="en-US" sz="1200" dirty="0" smtClean="0">
                <a:hlinkClick r:id="rId10"/>
              </a:rPr>
              <a:t>en.coolreferat.com/ref-2_352285786-6609.coolpic</a:t>
            </a:r>
            <a:r>
              <a:rPr lang="ru-RU" sz="1200" dirty="0" smtClean="0"/>
              <a:t> - изображение оригами лодочка 2</a:t>
            </a:r>
          </a:p>
          <a:p>
            <a:pPr marL="228600" indent="-228600">
              <a:buAutoNum type="arabicParenR"/>
            </a:pPr>
            <a:r>
              <a:rPr lang="en-US" sz="1200" dirty="0">
                <a:hlinkClick r:id="rId11"/>
              </a:rPr>
              <a:t>http://</a:t>
            </a:r>
            <a:r>
              <a:rPr lang="en-US" sz="1200" dirty="0" smtClean="0">
                <a:hlinkClick r:id="rId11"/>
              </a:rPr>
              <a:t>www.modeli-korablei.ru/published/publicdata/HOST1221964MODELIKO/attachments/SC/products_pictures/323003.jpg</a:t>
            </a:r>
            <a:r>
              <a:rPr lang="ru-RU" sz="1200" dirty="0" smtClean="0"/>
              <a:t> - изображение штурвала корабля</a:t>
            </a:r>
          </a:p>
          <a:p>
            <a:pPr marL="228600" indent="-228600">
              <a:buAutoNum type="arabicParenR"/>
            </a:pPr>
            <a:r>
              <a:rPr lang="en-US" sz="1200" dirty="0">
                <a:hlinkClick r:id="rId12"/>
              </a:rPr>
              <a:t>http://</a:t>
            </a:r>
            <a:r>
              <a:rPr lang="en-US" sz="1200" dirty="0" smtClean="0">
                <a:hlinkClick r:id="rId12"/>
              </a:rPr>
              <a:t>www.gilmorekramer.com/more_info/ships_ladder/images/0093.jpg</a:t>
            </a:r>
            <a:r>
              <a:rPr lang="ru-RU" sz="1200" dirty="0" smtClean="0"/>
              <a:t> - изображение трапа корабля</a:t>
            </a:r>
          </a:p>
          <a:p>
            <a:pPr marL="228600" indent="-228600">
              <a:buAutoNum type="arabicParenR"/>
            </a:pPr>
            <a:r>
              <a:rPr lang="en-US" sz="1200" dirty="0">
                <a:hlinkClick r:id="rId13"/>
              </a:rPr>
              <a:t>http://</a:t>
            </a:r>
            <a:r>
              <a:rPr lang="en-US" sz="1200" dirty="0" smtClean="0">
                <a:hlinkClick r:id="rId13"/>
              </a:rPr>
              <a:t>www.andrill.org/iceberg/blogs/betty/images/antarctica-06-009-b.jpg</a:t>
            </a:r>
            <a:r>
              <a:rPr lang="ru-RU" sz="1200" dirty="0" smtClean="0"/>
              <a:t> - изображение камбуза</a:t>
            </a:r>
          </a:p>
          <a:p>
            <a:pPr marL="228600" indent="-228600">
              <a:buAutoNum type="arabicParenR"/>
            </a:pPr>
            <a:r>
              <a:rPr lang="en-US" sz="1200" dirty="0">
                <a:hlinkClick r:id="rId14"/>
              </a:rPr>
              <a:t>http://</a:t>
            </a:r>
            <a:r>
              <a:rPr lang="en-US" sz="1200" dirty="0" smtClean="0">
                <a:hlinkClick r:id="rId14"/>
              </a:rPr>
              <a:t>img1.liveinternet.ru/images/attach/b/3/41/798/41798987_f_17437648.jpg</a:t>
            </a:r>
            <a:r>
              <a:rPr lang="ru-RU" sz="1200" dirty="0" smtClean="0"/>
              <a:t> - изображение кока</a:t>
            </a:r>
          </a:p>
          <a:p>
            <a:pPr marL="228600" indent="-228600">
              <a:buAutoNum type="arabicParenR"/>
            </a:pPr>
            <a:r>
              <a:rPr lang="en-US" sz="1200" dirty="0">
                <a:hlinkClick r:id="rId15"/>
              </a:rPr>
              <a:t>http://www.dive-and-cruise.ru/IMG/jpg/-</a:t>
            </a:r>
            <a:r>
              <a:rPr lang="en-US" sz="1200" dirty="0" smtClean="0">
                <a:hlinkClick r:id="rId15"/>
              </a:rPr>
              <a:t>dajving-safari-mal_pelo-kolumbiya-kojba-panama-kokos-yemaya-18.jpg</a:t>
            </a:r>
            <a:r>
              <a:rPr lang="ru-RU" sz="1200" dirty="0" smtClean="0"/>
              <a:t> – изображение каюты</a:t>
            </a:r>
          </a:p>
          <a:p>
            <a:pPr marL="228600" indent="-228600">
              <a:buAutoNum type="arabicParenR"/>
            </a:pPr>
            <a:r>
              <a:rPr lang="en-US" sz="1200" dirty="0">
                <a:hlinkClick r:id="rId16"/>
              </a:rPr>
              <a:t>http://</a:t>
            </a:r>
            <a:r>
              <a:rPr lang="en-US" sz="1200" dirty="0" smtClean="0">
                <a:hlinkClick r:id="rId16"/>
              </a:rPr>
              <a:t>s0alex.ru/img/abc9-5.jpg</a:t>
            </a:r>
            <a:r>
              <a:rPr lang="ru-RU" sz="1200" dirty="0" smtClean="0"/>
              <a:t> - изображение иллюминатора</a:t>
            </a:r>
          </a:p>
          <a:p>
            <a:pPr marL="228600" indent="-228600">
              <a:buAutoNum type="arabicParenR"/>
            </a:pPr>
            <a:r>
              <a:rPr lang="en-US" sz="1200" dirty="0">
                <a:hlinkClick r:id="rId17"/>
              </a:rPr>
              <a:t>http://</a:t>
            </a:r>
            <a:r>
              <a:rPr lang="en-US" sz="1200" dirty="0" smtClean="0">
                <a:hlinkClick r:id="rId17"/>
              </a:rPr>
              <a:t>www.morbox.ru/uploads/posts/2008-10/thumbs/1224417351_bip_3.jpg</a:t>
            </a:r>
            <a:r>
              <a:rPr lang="ru-RU" sz="1200" dirty="0" smtClean="0"/>
              <a:t> - изображение кубрика</a:t>
            </a:r>
          </a:p>
          <a:p>
            <a:pPr marL="228600" indent="-228600">
              <a:buAutoNum type="arabicParenR"/>
            </a:pPr>
            <a:r>
              <a:rPr lang="en-US" sz="1200" dirty="0">
                <a:hlinkClick r:id="rId18"/>
              </a:rPr>
              <a:t>http://</a:t>
            </a:r>
            <a:r>
              <a:rPr lang="en-US" sz="1200" dirty="0" smtClean="0">
                <a:hlinkClick r:id="rId18"/>
              </a:rPr>
              <a:t>i.allday2.com/7e/9e/1f/1359307784_017.jpg</a:t>
            </a:r>
            <a:r>
              <a:rPr lang="ru-RU" sz="1200" dirty="0" smtClean="0"/>
              <a:t> - изображение трюма</a:t>
            </a:r>
          </a:p>
          <a:p>
            <a:pPr marL="228600" indent="-228600">
              <a:buAutoNum type="arabicParenR"/>
            </a:pPr>
            <a:r>
              <a:rPr lang="en-US" sz="1200" dirty="0">
                <a:hlinkClick r:id="rId19"/>
              </a:rPr>
              <a:t>http://</a:t>
            </a:r>
            <a:r>
              <a:rPr lang="en-US" sz="1200" dirty="0" smtClean="0">
                <a:hlinkClick r:id="rId19"/>
              </a:rPr>
              <a:t>www.wwalls.ru/mini/201307/65245.jpg</a:t>
            </a:r>
            <a:r>
              <a:rPr lang="ru-RU" sz="1200" dirty="0" smtClean="0"/>
              <a:t> - изображение шторма на море</a:t>
            </a:r>
          </a:p>
          <a:p>
            <a:pPr marL="228600" indent="-228600">
              <a:buAutoNum type="arabicParenR"/>
            </a:pPr>
            <a:r>
              <a:rPr lang="en-US" sz="1200" dirty="0">
                <a:hlinkClick r:id="rId20"/>
              </a:rPr>
              <a:t>http://</a:t>
            </a:r>
            <a:r>
              <a:rPr lang="en-US" sz="1200" dirty="0" smtClean="0">
                <a:hlinkClick r:id="rId20"/>
              </a:rPr>
              <a:t>www.motherjones.com/files/5510143520_d6abd4181b_z.jpg</a:t>
            </a:r>
            <a:r>
              <a:rPr lang="ru-RU" sz="1200" dirty="0" smtClean="0"/>
              <a:t> - изображение штиля на море</a:t>
            </a:r>
          </a:p>
          <a:p>
            <a:pPr marL="228600" indent="-228600">
              <a:buAutoNum type="arabicParenR"/>
            </a:pPr>
            <a:r>
              <a:rPr lang="en-US" sz="1200" dirty="0">
                <a:hlinkClick r:id="rId21"/>
              </a:rPr>
              <a:t>http://</a:t>
            </a:r>
            <a:r>
              <a:rPr lang="en-US" sz="1200" dirty="0" smtClean="0">
                <a:hlinkClick r:id="rId21"/>
              </a:rPr>
              <a:t>www.mor-club.ru/wp-content/uploads/2013/03/13062012003.jpg</a:t>
            </a:r>
            <a:r>
              <a:rPr lang="ru-RU" sz="1200" dirty="0" smtClean="0"/>
              <a:t> - изображение аврала на корабле</a:t>
            </a:r>
          </a:p>
          <a:p>
            <a:pPr marL="228600" indent="-228600">
              <a:buAutoNum type="arabicParenR"/>
            </a:pPr>
            <a:r>
              <a:rPr lang="en-US" sz="1200" dirty="0">
                <a:hlinkClick r:id="rId22"/>
              </a:rPr>
              <a:t>http://</a:t>
            </a:r>
            <a:r>
              <a:rPr lang="en-US" sz="1200" dirty="0" smtClean="0">
                <a:hlinkClick r:id="rId22"/>
              </a:rPr>
              <a:t>www.deita.ru/files/Image/news/823032_l.jpg</a:t>
            </a:r>
            <a:r>
              <a:rPr lang="ru-RU" sz="1200" dirty="0" smtClean="0"/>
              <a:t> - изображение спасательного круга</a:t>
            </a:r>
          </a:p>
          <a:p>
            <a:pPr marL="228600" indent="-228600">
              <a:buAutoNum type="arabicParenR"/>
            </a:pPr>
            <a:r>
              <a:rPr lang="en-US" sz="1200" dirty="0">
                <a:hlinkClick r:id="rId23"/>
              </a:rPr>
              <a:t>http://www.divelife.ru/sadm_images/vnutri_.</a:t>
            </a:r>
            <a:r>
              <a:rPr lang="en-US" sz="1200" dirty="0" smtClean="0">
                <a:hlinkClick r:id="rId23"/>
              </a:rPr>
              <a:t>JPG</a:t>
            </a:r>
            <a:r>
              <a:rPr lang="ru-RU" sz="1200" dirty="0" smtClean="0"/>
              <a:t> - изображение кают-компании</a:t>
            </a:r>
          </a:p>
          <a:p>
            <a:pPr marL="228600" indent="-228600">
              <a:buAutoNum type="arabicParenR"/>
            </a:pPr>
            <a:r>
              <a:rPr lang="en-US" sz="1200" dirty="0">
                <a:hlinkClick r:id="rId24"/>
              </a:rPr>
              <a:t>http://muzofon.com/search/%</a:t>
            </a:r>
            <a:r>
              <a:rPr lang="en-US" sz="1200" dirty="0" smtClean="0">
                <a:hlinkClick r:id="rId24"/>
              </a:rPr>
              <a:t>D0%91%D0%B5%D1%81%D0%BA%D0%BE%D0%B7%D1%8B%D1%80%D0%BA%D0%B0%20%D0%B1%D0%B5%D0%BB%D0%B0%D1%8F</a:t>
            </a:r>
            <a:r>
              <a:rPr lang="ru-RU" sz="1200" dirty="0"/>
              <a:t> - Бескозырка </a:t>
            </a:r>
            <a:r>
              <a:rPr lang="ru-RU" sz="1200" dirty="0" smtClean="0"/>
              <a:t>белая mp3 </a:t>
            </a:r>
          </a:p>
          <a:p>
            <a:pPr marL="228600" indent="-228600">
              <a:buAutoNum type="arabicParenR"/>
            </a:pPr>
            <a:r>
              <a:rPr lang="en-US" sz="1200" dirty="0">
                <a:hlinkClick r:id="rId25"/>
              </a:rPr>
              <a:t>http://</a:t>
            </a:r>
            <a:r>
              <a:rPr lang="en-US" sz="1200" dirty="0" smtClean="0">
                <a:hlinkClick r:id="rId25"/>
              </a:rPr>
              <a:t>mp3prima.com/dl.php?dl=9296370</a:t>
            </a:r>
            <a:r>
              <a:rPr lang="ru-RU" sz="1200" dirty="0" smtClean="0"/>
              <a:t> – матросский танец Яблочко </a:t>
            </a:r>
            <a:r>
              <a:rPr lang="en-US" sz="1200" dirty="0" smtClean="0"/>
              <a:t>mp3</a:t>
            </a:r>
            <a:endParaRPr lang="ru-RU" sz="1200" dirty="0" smtClean="0"/>
          </a:p>
          <a:p>
            <a:pPr marL="228600" indent="-228600">
              <a:buAutoNum type="arabicParenR"/>
            </a:pPr>
            <a:r>
              <a:rPr lang="en-US" sz="1200" dirty="0" smtClean="0">
                <a:hlinkClick r:id="rId26"/>
              </a:rPr>
              <a:t>http</a:t>
            </a:r>
            <a:r>
              <a:rPr lang="en-US" sz="1200" dirty="0">
                <a:hlinkClick r:id="rId26"/>
              </a:rPr>
              <a:t>://</a:t>
            </a:r>
            <a:r>
              <a:rPr lang="en-US" sz="1200" dirty="0" smtClean="0">
                <a:hlinkClick r:id="rId26"/>
              </a:rPr>
              <a:t>www.restorate.ru/imgnews/2013/4/7/text-9951-35276-sm.jpg</a:t>
            </a:r>
            <a:r>
              <a:rPr lang="ru-RU" sz="1200" dirty="0" smtClean="0"/>
              <a:t> - изображение капитана</a:t>
            </a:r>
          </a:p>
          <a:p>
            <a:pPr marL="228600" indent="-228600">
              <a:buAutoNum type="arabicParenR"/>
            </a:pPr>
            <a:r>
              <a:rPr lang="en-US" sz="1200" dirty="0">
                <a:hlinkClick r:id="rId27"/>
              </a:rPr>
              <a:t>http://</a:t>
            </a:r>
            <a:r>
              <a:rPr lang="en-US" sz="1200" dirty="0" smtClean="0">
                <a:hlinkClick r:id="rId27"/>
              </a:rPr>
              <a:t>praxis-regulative-medizin.de/tl_files/images/webseite-basis/bilder_webseiten/konfliktcoaching_meditation/fotolia_21457204_confliktcoaching_meditation.jpg</a:t>
            </a:r>
            <a:r>
              <a:rPr lang="ru-RU" sz="1200" dirty="0" smtClean="0"/>
              <a:t> - изображение перетягивание каната</a:t>
            </a:r>
            <a:endParaRPr lang="en-US" sz="1200" dirty="0"/>
          </a:p>
          <a:p>
            <a:pPr marL="228600" indent="-228600">
              <a:buAutoNum type="arabicParenR"/>
            </a:pPr>
            <a:endParaRPr lang="ru-RU" sz="1200" dirty="0"/>
          </a:p>
        </p:txBody>
      </p:sp>
    </p:spTree>
    <p:extLst>
      <p:ext uri="{BB962C8B-B14F-4D97-AF65-F5344CB8AC3E}">
        <p14:creationId xmlns:p14="http://schemas.microsoft.com/office/powerpoint/2010/main" val="9674452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1560" y="2204864"/>
            <a:ext cx="6096000" cy="4343400"/>
          </a:xfrm>
          <a:prstGeom prst="rect">
            <a:avLst/>
          </a:prstGeom>
        </p:spPr>
      </p:pic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3131840" y="188640"/>
            <a:ext cx="6012160" cy="1143000"/>
          </a:xfrm>
        </p:spPr>
        <p:txBody>
          <a:bodyPr>
            <a:noAutofit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ПОЗДРАВЛЕНИЕ ДЕВОЧЕК</a:t>
            </a:r>
            <a:endParaRPr lang="ru-RU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45839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11760" y="-171400"/>
            <a:ext cx="6934789" cy="1143000"/>
          </a:xfrm>
        </p:spPr>
        <p:txBody>
          <a:bodyPr>
            <a:noAutofit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ПЛАН  БОЕВЫХ ДЕЙСТВИЙ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3" name="Блок-схема: перфолента 2"/>
          <p:cNvSpPr/>
          <p:nvPr/>
        </p:nvSpPr>
        <p:spPr>
          <a:xfrm>
            <a:off x="107504" y="1920475"/>
            <a:ext cx="3888432" cy="792088"/>
          </a:xfrm>
          <a:prstGeom prst="flowChartPunchedTape">
            <a:avLst/>
          </a:prstGeom>
          <a:solidFill>
            <a:schemeClr val="accent6"/>
          </a:solidFill>
          <a:ln w="3810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hlinkClick r:id="rId3" action="ppaction://hlinksldjump"/>
              </a:rPr>
              <a:t>ВИЗИТНАЯ КАРТОЧКА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4" name="Блок-схема: перфолента 3"/>
          <p:cNvSpPr/>
          <p:nvPr/>
        </p:nvSpPr>
        <p:spPr>
          <a:xfrm>
            <a:off x="130375" y="2852936"/>
            <a:ext cx="3859540" cy="792088"/>
          </a:xfrm>
          <a:prstGeom prst="flowChartPunchedTape">
            <a:avLst/>
          </a:prstGeom>
          <a:solidFill>
            <a:schemeClr val="accent6"/>
          </a:solidFill>
          <a:ln w="3810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hlinkClick r:id="rId4" action="ppaction://hlinksldjump"/>
              </a:rPr>
              <a:t>ОРИГАМИ «ЛОДОЧКА»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5" name="Блок-схема: перфолента 4"/>
          <p:cNvSpPr/>
          <p:nvPr/>
        </p:nvSpPr>
        <p:spPr>
          <a:xfrm>
            <a:off x="4644008" y="2636912"/>
            <a:ext cx="3856724" cy="792088"/>
          </a:xfrm>
          <a:prstGeom prst="flowChartPunchedTape">
            <a:avLst/>
          </a:prstGeom>
          <a:solidFill>
            <a:schemeClr val="accent6"/>
          </a:solidFill>
          <a:ln w="3810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hlinkClick r:id="rId5" action="ppaction://hlinksldjump"/>
              </a:rPr>
              <a:t>МОРСКОЙ СЛОВАРЬ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6" name="Блок-схема: перфолента 5"/>
          <p:cNvSpPr/>
          <p:nvPr/>
        </p:nvSpPr>
        <p:spPr>
          <a:xfrm>
            <a:off x="4644008" y="3717032"/>
            <a:ext cx="2134019" cy="792088"/>
          </a:xfrm>
          <a:prstGeom prst="flowChartPunchedTape">
            <a:avLst/>
          </a:prstGeom>
          <a:solidFill>
            <a:schemeClr val="accent6"/>
          </a:solidFill>
          <a:ln w="3810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hlinkClick r:id="rId6" action="ppaction://hlinksldjump"/>
              </a:rPr>
              <a:t>КАМБУЗ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8" name="Блок-схема: перфолента 7"/>
          <p:cNvSpPr/>
          <p:nvPr/>
        </p:nvSpPr>
        <p:spPr>
          <a:xfrm>
            <a:off x="3347864" y="692696"/>
            <a:ext cx="3672408" cy="792088"/>
          </a:xfrm>
          <a:prstGeom prst="flowChartPunchedTape">
            <a:avLst/>
          </a:prstGeom>
          <a:solidFill>
            <a:schemeClr val="accent6"/>
          </a:solidFill>
          <a:ln w="3810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hlinkClick r:id="rId7" action="ppaction://hlinksldjump"/>
              </a:rPr>
              <a:t>ПАТРИОТ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9" name="Блок-схема: перфолента 8"/>
          <p:cNvSpPr/>
          <p:nvPr/>
        </p:nvSpPr>
        <p:spPr>
          <a:xfrm>
            <a:off x="179512" y="3861048"/>
            <a:ext cx="3826519" cy="792088"/>
          </a:xfrm>
          <a:prstGeom prst="flowChartPunchedTape">
            <a:avLst/>
          </a:prstGeom>
          <a:solidFill>
            <a:schemeClr val="accent6"/>
          </a:solidFill>
          <a:ln w="3810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hlinkClick r:id="rId8" action="ppaction://hlinksldjump"/>
              </a:rPr>
              <a:t>ЧЕЛОВЕК ЗА БОРТОМ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10" name="Блок-схема: перфолента 9"/>
          <p:cNvSpPr/>
          <p:nvPr/>
        </p:nvSpPr>
        <p:spPr>
          <a:xfrm>
            <a:off x="2771800" y="5805264"/>
            <a:ext cx="3798064" cy="792088"/>
          </a:xfrm>
          <a:prstGeom prst="flowChartPunchedTape">
            <a:avLst/>
          </a:prstGeom>
          <a:solidFill>
            <a:schemeClr val="accent6"/>
          </a:solidFill>
          <a:ln w="3810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hlinkClick r:id="rId9" action="ppaction://hlinksldjump"/>
              </a:rPr>
              <a:t>КАЮТ-КОМПАНИЯ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11" name="Блок-схема: перфолента 10"/>
          <p:cNvSpPr/>
          <p:nvPr/>
        </p:nvSpPr>
        <p:spPr>
          <a:xfrm>
            <a:off x="179512" y="4869160"/>
            <a:ext cx="4268038" cy="792088"/>
          </a:xfrm>
          <a:prstGeom prst="flowChartPunchedTape">
            <a:avLst/>
          </a:prstGeom>
          <a:solidFill>
            <a:schemeClr val="accent6"/>
          </a:solidFill>
          <a:ln w="3810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hlinkClick r:id="rId10" action="ppaction://hlinksldjump"/>
              </a:rPr>
              <a:t>КАПИТАНСКИЙ МОСТИК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12" name="Блок-схема: перфолента 11"/>
          <p:cNvSpPr/>
          <p:nvPr/>
        </p:nvSpPr>
        <p:spPr>
          <a:xfrm>
            <a:off x="4567340" y="1524431"/>
            <a:ext cx="4075662" cy="792088"/>
          </a:xfrm>
          <a:prstGeom prst="flowChartPunchedTape">
            <a:avLst/>
          </a:prstGeom>
          <a:solidFill>
            <a:schemeClr val="accent6"/>
          </a:solidFill>
          <a:ln w="3810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hlinkClick r:id="rId11" action="ppaction://hlinksldjump"/>
              </a:rPr>
              <a:t>МОРСКИЕ ВЫРАЖЕНИЯ</a:t>
            </a:r>
            <a:endParaRPr lang="ru-RU" sz="28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03458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131840" y="0"/>
            <a:ext cx="5626968" cy="1143000"/>
          </a:xfrm>
        </p:spPr>
        <p:txBody>
          <a:bodyPr/>
          <a:lstStyle/>
          <a:p>
            <a:r>
              <a:rPr lang="ru-RU" b="1" dirty="0" smtClean="0">
                <a:solidFill>
                  <a:srgbClr val="002060"/>
                </a:solidFill>
              </a:rPr>
              <a:t>ВИЗИТНАЯ КАРТОЧКА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4" name="5-конечная звезда 3"/>
          <p:cNvSpPr/>
          <p:nvPr/>
        </p:nvSpPr>
        <p:spPr>
          <a:xfrm>
            <a:off x="3779912" y="764704"/>
            <a:ext cx="4824536" cy="3744416"/>
          </a:xfrm>
          <a:prstGeom prst="star5">
            <a:avLst/>
          </a:prstGeom>
          <a:solidFill>
            <a:srgbClr val="C00000"/>
          </a:solidFill>
          <a:ln w="3810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000" b="1" dirty="0" smtClean="0"/>
              <a:t>МОРСКИЕ ВОЛКИ</a:t>
            </a:r>
            <a:endParaRPr lang="ru-RU" sz="3000" b="1" dirty="0"/>
          </a:p>
        </p:txBody>
      </p:sp>
      <p:sp>
        <p:nvSpPr>
          <p:cNvPr id="5" name="5-конечная звезда 4"/>
          <p:cNvSpPr/>
          <p:nvPr/>
        </p:nvSpPr>
        <p:spPr>
          <a:xfrm>
            <a:off x="115662" y="2204864"/>
            <a:ext cx="4816378" cy="3672408"/>
          </a:xfrm>
          <a:prstGeom prst="star5">
            <a:avLst/>
          </a:prstGeom>
          <a:solidFill>
            <a:srgbClr val="C00000"/>
          </a:solidFill>
          <a:ln w="3810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000" b="1" dirty="0" smtClean="0"/>
              <a:t>МОРСКИЕ ТИГРЫ</a:t>
            </a:r>
            <a:endParaRPr lang="ru-RU" sz="3000" b="1" dirty="0"/>
          </a:p>
        </p:txBody>
      </p:sp>
      <p:sp>
        <p:nvSpPr>
          <p:cNvPr id="6" name="5-конечная звезда 5">
            <a:hlinkClick r:id="rId3" action="ppaction://hlinksldjump"/>
          </p:cNvPr>
          <p:cNvSpPr/>
          <p:nvPr/>
        </p:nvSpPr>
        <p:spPr>
          <a:xfrm>
            <a:off x="251520" y="6076553"/>
            <a:ext cx="504056" cy="432048"/>
          </a:xfrm>
          <a:prstGeom prst="star5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 animBg="1"/>
      <p:bldP spid="5" grpId="0" build="allAtOnce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131840" y="188640"/>
            <a:ext cx="5626968" cy="1143000"/>
          </a:xfrm>
        </p:spPr>
        <p:txBody>
          <a:bodyPr>
            <a:normAutofit/>
          </a:bodyPr>
          <a:lstStyle/>
          <a:p>
            <a:r>
              <a:rPr lang="ru-RU" sz="5400" b="1" dirty="0" smtClean="0"/>
              <a:t>ПАТРИОТ</a:t>
            </a:r>
            <a:endParaRPr lang="ru-RU" sz="5400" b="1" dirty="0"/>
          </a:p>
        </p:txBody>
      </p:sp>
      <p:sp>
        <p:nvSpPr>
          <p:cNvPr id="6" name="5-конечная звезда 5">
            <a:hlinkClick r:id="rId3" action="ppaction://hlinksldjump"/>
          </p:cNvPr>
          <p:cNvSpPr/>
          <p:nvPr/>
        </p:nvSpPr>
        <p:spPr>
          <a:xfrm>
            <a:off x="251520" y="6076553"/>
            <a:ext cx="504056" cy="432048"/>
          </a:xfrm>
          <a:prstGeom prst="star5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6" name="Picture 2" descr="C:\Documents and Settings\ws_34.WS34\Рабочий стол\Безымянный.JPG"/>
          <p:cNvPicPr>
            <a:picLocks noChangeAspect="1" noChangeArrowheads="1"/>
          </p:cNvPicPr>
          <p:nvPr/>
        </p:nvPicPr>
        <p:blipFill>
          <a:blip r:embed="rId4" cstate="print"/>
          <a:srcRect r="24723" b="67506"/>
          <a:stretch>
            <a:fillRect/>
          </a:stretch>
        </p:blipFill>
        <p:spPr bwMode="auto">
          <a:xfrm>
            <a:off x="0" y="0"/>
            <a:ext cx="3264736" cy="2204864"/>
          </a:xfrm>
          <a:prstGeom prst="rect">
            <a:avLst/>
          </a:prstGeom>
          <a:noFill/>
        </p:spPr>
      </p:pic>
      <p:pic>
        <p:nvPicPr>
          <p:cNvPr id="1027" name="Picture 3" descr="C:\Documents and Settings\ws_34.WS34\Рабочий стол\россия.jpe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79512" y="332656"/>
            <a:ext cx="4186932" cy="3140199"/>
          </a:xfrm>
          <a:prstGeom prst="rect">
            <a:avLst/>
          </a:prstGeom>
          <a:noFill/>
        </p:spPr>
      </p:pic>
      <p:pic>
        <p:nvPicPr>
          <p:cNvPr id="1028" name="Picture 4" descr="C:\Documents and Settings\ws_34.WS34\Рабочий стол\mdpk326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987824" y="3573016"/>
            <a:ext cx="4568552" cy="3040942"/>
          </a:xfrm>
          <a:prstGeom prst="rect">
            <a:avLst/>
          </a:prstGeom>
          <a:noFill/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072558" y="1844824"/>
            <a:ext cx="2857500" cy="16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58612" y="4365104"/>
            <a:ext cx="4457700" cy="1495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3131840" y="0"/>
            <a:ext cx="6012160" cy="1143000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ОРИГАМИ «ЛОДОЧКА»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2" name="5-конечная звезда 1">
            <a:hlinkClick r:id="rId5" action="ppaction://hlinksldjump"/>
          </p:cNvPr>
          <p:cNvSpPr/>
          <p:nvPr/>
        </p:nvSpPr>
        <p:spPr>
          <a:xfrm>
            <a:off x="251520" y="6076553"/>
            <a:ext cx="504056" cy="432048"/>
          </a:xfrm>
          <a:prstGeom prst="star5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490807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5-конечная звезда 1">
            <a:hlinkClick r:id="rId3" action="ppaction://hlinksldjump"/>
          </p:cNvPr>
          <p:cNvSpPr/>
          <p:nvPr/>
        </p:nvSpPr>
        <p:spPr>
          <a:xfrm>
            <a:off x="251520" y="6076553"/>
            <a:ext cx="504056" cy="432048"/>
          </a:xfrm>
          <a:prstGeom prst="star5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Заголовок 1"/>
          <p:cNvSpPr>
            <a:spLocks noGrp="1"/>
          </p:cNvSpPr>
          <p:nvPr>
            <p:ph type="title"/>
          </p:nvPr>
        </p:nvSpPr>
        <p:spPr>
          <a:xfrm>
            <a:off x="3131840" y="0"/>
            <a:ext cx="6012160" cy="1143000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МОРСКОЙ СЛОВАРЬ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-23500" y="1916832"/>
            <a:ext cx="561662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/>
              <a:t>1) Рулевое </a:t>
            </a:r>
            <a:r>
              <a:rPr lang="ru-RU" sz="3200" b="1" dirty="0"/>
              <a:t>колесо на </a:t>
            </a:r>
            <a:r>
              <a:rPr lang="ru-RU" sz="3200" b="1" dirty="0" smtClean="0"/>
              <a:t>корабле. </a:t>
            </a:r>
            <a:endParaRPr lang="ru-RU" sz="3200" b="1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12160" y="812118"/>
            <a:ext cx="2641476" cy="26414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6444040" y="3453594"/>
            <a:ext cx="174919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</a:rPr>
              <a:t>Штурвал</a:t>
            </a:r>
            <a:endParaRPr lang="ru-RU" sz="3200" b="1" dirty="0">
              <a:solidFill>
                <a:srgbClr val="C0000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-23500" y="2479359"/>
            <a:ext cx="458535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3200" b="1" dirty="0" smtClean="0"/>
              <a:t>2) Лестница </a:t>
            </a:r>
            <a:r>
              <a:rPr lang="ru-RU" sz="3200" b="1" dirty="0"/>
              <a:t>на корабле. 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2966077" y="6313748"/>
            <a:ext cx="100777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3200" b="1" dirty="0">
                <a:solidFill>
                  <a:srgbClr val="C00000"/>
                </a:solidFill>
              </a:rPr>
              <a:t>Трап</a:t>
            </a: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397411" y="3014711"/>
            <a:ext cx="2190750" cy="3333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698715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7" grpId="0"/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5-конечная звезда 1">
            <a:hlinkClick r:id="rId3" action="ppaction://hlinksldjump"/>
          </p:cNvPr>
          <p:cNvSpPr/>
          <p:nvPr/>
        </p:nvSpPr>
        <p:spPr>
          <a:xfrm>
            <a:off x="251520" y="6076553"/>
            <a:ext cx="504056" cy="432048"/>
          </a:xfrm>
          <a:prstGeom prst="star5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Заголовок 1"/>
          <p:cNvSpPr>
            <a:spLocks noGrp="1"/>
          </p:cNvSpPr>
          <p:nvPr>
            <p:ph type="title"/>
          </p:nvPr>
        </p:nvSpPr>
        <p:spPr>
          <a:xfrm>
            <a:off x="3131840" y="0"/>
            <a:ext cx="6012160" cy="1143000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МОРСКОЙ СЛОВАРЬ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-20704" y="1972076"/>
            <a:ext cx="426309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3200" b="1" dirty="0" smtClean="0"/>
              <a:t>3) Корабельная кухня. </a:t>
            </a:r>
            <a:endParaRPr lang="ru-RU" sz="3200" b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6310277" y="3589748"/>
            <a:ext cx="149226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3200" b="1" dirty="0">
                <a:solidFill>
                  <a:srgbClr val="C00000"/>
                </a:solidFill>
              </a:rPr>
              <a:t>Камбуз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92351" y="939180"/>
            <a:ext cx="3528121" cy="26505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-20704" y="2578915"/>
            <a:ext cx="400667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3200" b="1" dirty="0" smtClean="0"/>
              <a:t>4) Повар </a:t>
            </a:r>
            <a:r>
              <a:rPr lang="ru-RU" sz="3200" b="1" dirty="0"/>
              <a:t>на корабле. 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2790893" y="6216213"/>
            <a:ext cx="83445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3200" b="1" dirty="0">
                <a:solidFill>
                  <a:srgbClr val="C00000"/>
                </a:solidFill>
              </a:rPr>
              <a:t>Кок</a:t>
            </a: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84333" y="3204478"/>
            <a:ext cx="2447581" cy="30605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30292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5-конечная звезда 1">
            <a:hlinkClick r:id="rId3" action="ppaction://hlinksldjump"/>
          </p:cNvPr>
          <p:cNvSpPr/>
          <p:nvPr/>
        </p:nvSpPr>
        <p:spPr>
          <a:xfrm>
            <a:off x="251520" y="6076553"/>
            <a:ext cx="504056" cy="432048"/>
          </a:xfrm>
          <a:prstGeom prst="star5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Заголовок 1"/>
          <p:cNvSpPr>
            <a:spLocks noGrp="1"/>
          </p:cNvSpPr>
          <p:nvPr>
            <p:ph type="title"/>
          </p:nvPr>
        </p:nvSpPr>
        <p:spPr>
          <a:xfrm>
            <a:off x="3131840" y="0"/>
            <a:ext cx="6012160" cy="1143000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МОРСКОЙ СЛОВАРЬ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846" y="2204864"/>
            <a:ext cx="442613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3200" b="1" dirty="0" smtClean="0"/>
              <a:t>5) Комната </a:t>
            </a:r>
            <a:r>
              <a:rPr lang="ru-RU" sz="3200" b="1" dirty="0"/>
              <a:t>на корабле. </a:t>
            </a:r>
            <a:endParaRPr lang="ru-RU" sz="3200" b="1" dirty="0">
              <a:solidFill>
                <a:srgbClr val="C0000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259632" y="5657096"/>
            <a:ext cx="27398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3200" b="1" dirty="0">
                <a:solidFill>
                  <a:srgbClr val="C00000"/>
                </a:solidFill>
              </a:rPr>
              <a:t>Иллюминатор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1846" y="2767691"/>
            <a:ext cx="382874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3200" b="1" dirty="0" smtClean="0">
                <a:solidFill>
                  <a:prstClr val="black"/>
                </a:solidFill>
              </a:rPr>
              <a:t>6) Окно </a:t>
            </a:r>
            <a:r>
              <a:rPr lang="ru-RU" sz="3200" b="1" dirty="0">
                <a:solidFill>
                  <a:prstClr val="black"/>
                </a:solidFill>
              </a:rPr>
              <a:t>на корабле. </a:t>
            </a:r>
            <a:endParaRPr lang="ru-RU" sz="3200" b="1" dirty="0">
              <a:solidFill>
                <a:srgbClr val="C0000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017076" y="3772007"/>
            <a:ext cx="128631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3200" b="1" dirty="0">
                <a:solidFill>
                  <a:srgbClr val="C00000"/>
                </a:solidFill>
              </a:rPr>
              <a:t>Каюта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27985" y="798583"/>
            <a:ext cx="4464496" cy="29734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59632" y="3772007"/>
            <a:ext cx="2759543" cy="1885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810282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8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852</TotalTime>
  <Words>402</Words>
  <Application>Microsoft Office PowerPoint</Application>
  <PresentationFormat>Экран (4:3)</PresentationFormat>
  <Paragraphs>97</Paragraphs>
  <Slides>18</Slides>
  <Notes>0</Notes>
  <HiddenSlides>0</HiddenSlides>
  <MMClips>2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2" baseType="lpstr">
      <vt:lpstr>Arial</vt:lpstr>
      <vt:lpstr>Calibri</vt:lpstr>
      <vt:lpstr>Times New Roman</vt:lpstr>
      <vt:lpstr>Тема Office</vt:lpstr>
      <vt:lpstr>По морям, по волнам</vt:lpstr>
      <vt:lpstr>ПОЗДРАВЛЕНИЕ ДЕВОЧЕК</vt:lpstr>
      <vt:lpstr>ПЛАН  БОЕВЫХ ДЕЙСТВИЙ</vt:lpstr>
      <vt:lpstr>ВИЗИТНАЯ КАРТОЧКА</vt:lpstr>
      <vt:lpstr>ПАТРИОТ</vt:lpstr>
      <vt:lpstr>ОРИГАМИ «ЛОДОЧКА»</vt:lpstr>
      <vt:lpstr>МОРСКОЙ СЛОВАРЬ</vt:lpstr>
      <vt:lpstr>МОРСКОЙ СЛОВАРЬ</vt:lpstr>
      <vt:lpstr>МОРСКОЙ СЛОВАРЬ</vt:lpstr>
      <vt:lpstr>МОРСКОЙ СЛОВАРЬ</vt:lpstr>
      <vt:lpstr>МОРСКОЙ СЛОВАРЬ</vt:lpstr>
      <vt:lpstr>КАЮТ-КОМПАНИЯ</vt:lpstr>
      <vt:lpstr>ЧЕЛОВЕК ЗА БОРТОМ!</vt:lpstr>
      <vt:lpstr>КАМБУЗ</vt:lpstr>
      <vt:lpstr>МОРСКИЕ ВЫРАЖЕНИЯ</vt:lpstr>
      <vt:lpstr>КАПИТАНСКИЙ МОСТИК</vt:lpstr>
      <vt:lpstr>Презентация PowerPoint</vt:lpstr>
      <vt:lpstr>Список использованных источников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Alina</dc:creator>
  <cp:lastModifiedBy>uprav-5</cp:lastModifiedBy>
  <cp:revision>97</cp:revision>
  <dcterms:created xsi:type="dcterms:W3CDTF">2014-01-31T14:11:15Z</dcterms:created>
  <dcterms:modified xsi:type="dcterms:W3CDTF">2022-03-09T04:47:54Z</dcterms:modified>
</cp:coreProperties>
</file>