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83" r:id="rId6"/>
    <p:sldId id="274" r:id="rId7"/>
    <p:sldId id="28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60" r:id="rId17"/>
    <p:sldId id="262" r:id="rId18"/>
    <p:sldId id="263" r:id="rId19"/>
    <p:sldId id="264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</p:sldIdLst>
  <p:sldSz cx="9144000" cy="6858000" type="screen4x3"/>
  <p:notesSz cx="6735763" cy="98694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3309" autoAdjust="0"/>
    <p:restoredTop sz="94660"/>
  </p:normalViewPr>
  <p:slideViewPr>
    <p:cSldViewPr>
      <p:cViewPr varScale="1">
        <p:scale>
          <a:sx n="110" d="100"/>
          <a:sy n="110" d="100"/>
        </p:scale>
        <p:origin x="-17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1C195D-BDB9-4DE1-8D8F-E99A86339B20}" type="datetimeFigureOut">
              <a:rPr lang="ru-RU" smtClean="0"/>
              <a:pPr/>
              <a:t>26.08.2015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8007"/>
            <a:ext cx="5388610" cy="44412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EC556A-F89A-4BBC-986F-6853B74108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EC556A-F89A-4BBC-986F-6853B74108F7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352512-734B-428A-9C72-80642352C03A}" type="datetimeFigureOut">
              <a:rPr lang="ru-RU" smtClean="0"/>
              <a:pPr/>
              <a:t>26.08.2015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1FEE0D-094C-40A1-A4D4-414A33E64C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352512-734B-428A-9C72-80642352C03A}" type="datetimeFigureOut">
              <a:rPr lang="ru-RU" smtClean="0"/>
              <a:pPr/>
              <a:t>26.08.2015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1FEE0D-094C-40A1-A4D4-414A33E64C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352512-734B-428A-9C72-80642352C03A}" type="datetimeFigureOut">
              <a:rPr lang="ru-RU" smtClean="0"/>
              <a:pPr/>
              <a:t>26.08.2015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1FEE0D-094C-40A1-A4D4-414A33E64C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352512-734B-428A-9C72-80642352C03A}" type="datetimeFigureOut">
              <a:rPr lang="ru-RU" smtClean="0"/>
              <a:pPr/>
              <a:t>26.08.2015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1FEE0D-094C-40A1-A4D4-414A33E64C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352512-734B-428A-9C72-80642352C03A}" type="datetimeFigureOut">
              <a:rPr lang="ru-RU" smtClean="0"/>
              <a:pPr/>
              <a:t>26.08.2015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1FEE0D-094C-40A1-A4D4-414A33E64C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352512-734B-428A-9C72-80642352C03A}" type="datetimeFigureOut">
              <a:rPr lang="ru-RU" smtClean="0"/>
              <a:pPr/>
              <a:t>26.08.2015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1FEE0D-094C-40A1-A4D4-414A33E64C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352512-734B-428A-9C72-80642352C03A}" type="datetimeFigureOut">
              <a:rPr lang="ru-RU" smtClean="0"/>
              <a:pPr/>
              <a:t>26.08.2015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1FEE0D-094C-40A1-A4D4-414A33E64C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352512-734B-428A-9C72-80642352C03A}" type="datetimeFigureOut">
              <a:rPr lang="ru-RU" smtClean="0"/>
              <a:pPr/>
              <a:t>26.08.2015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1FEE0D-094C-40A1-A4D4-414A33E64C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352512-734B-428A-9C72-80642352C03A}" type="datetimeFigureOut">
              <a:rPr lang="ru-RU" smtClean="0"/>
              <a:pPr/>
              <a:t>26.08.2015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1FEE0D-094C-40A1-A4D4-414A33E64C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352512-734B-428A-9C72-80642352C03A}" type="datetimeFigureOut">
              <a:rPr lang="ru-RU" smtClean="0"/>
              <a:pPr/>
              <a:t>26.08.2015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1FEE0D-094C-40A1-A4D4-414A33E64C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352512-734B-428A-9C72-80642352C03A}" type="datetimeFigureOut">
              <a:rPr lang="ru-RU" smtClean="0"/>
              <a:pPr/>
              <a:t>26.08.2015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1FEE0D-094C-40A1-A4D4-414A33E64C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1352512-734B-428A-9C72-80642352C03A}" type="datetimeFigureOut">
              <a:rPr lang="ru-RU" smtClean="0"/>
              <a:pPr/>
              <a:t>26.08.2015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E61FEE0D-094C-40A1-A4D4-414A33E64C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359898"/>
            <a:ext cx="7858180" cy="4283548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Педагогические технологии, используемые в </a:t>
            </a:r>
            <a:b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</a:rPr>
              <a:t> поликультурном образовании школьников при обучении русскому языку как неродному.</a:t>
            </a:r>
            <a:endParaRPr lang="ru-RU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643446"/>
            <a:ext cx="8100392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04800"/>
            <a:ext cx="1676400" cy="2235200"/>
          </a:xfrm>
          <a:prstGeom prst="rect">
            <a:avLst/>
          </a:prstGeom>
          <a:ln w="15875">
            <a:solidFill>
              <a:srgbClr val="152D24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2438400" y="304800"/>
            <a:ext cx="60198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Так, например, Л.К. Муллагалиева и Л.Г. Саяхова в своем методическом руководстве к элективному курсу «Русский язык в диалоге культур» предлагают такой вид задания на реализацию концептного метода:</a:t>
            </a:r>
          </a:p>
        </p:txBody>
      </p:sp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2438400" y="1981200"/>
            <a:ext cx="6477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Сравните русские и иностранные пословицы со словом «душа» и объясните значение каждой:</a:t>
            </a:r>
          </a:p>
        </p:txBody>
      </p:sp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500034" y="3000372"/>
            <a:ext cx="327660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u="sng">
                <a:latin typeface="Times New Roman" pitchFamily="18" charset="0"/>
                <a:cs typeface="Times New Roman" pitchFamily="18" charset="0"/>
              </a:rPr>
              <a:t>Русские пословицы:</a:t>
            </a:r>
          </a:p>
          <a:p>
            <a:r>
              <a:rPr lang="ru-RU" sz="2200">
                <a:latin typeface="Times New Roman" pitchFamily="18" charset="0"/>
                <a:cs typeface="Times New Roman" pitchFamily="18" charset="0"/>
              </a:rPr>
              <a:t>Душа не одежда, наизнанку не вывернешь. </a:t>
            </a:r>
          </a:p>
          <a:p>
            <a:r>
              <a:rPr lang="ru-RU" sz="2200">
                <a:latin typeface="Times New Roman" pitchFamily="18" charset="0"/>
                <a:cs typeface="Times New Roman" pitchFamily="18" charset="0"/>
              </a:rPr>
              <a:t>Душа не яблоко, ее не разделишь. </a:t>
            </a:r>
          </a:p>
          <a:p>
            <a:r>
              <a:rPr lang="ru-RU" sz="2200">
                <a:latin typeface="Times New Roman" pitchFamily="18" charset="0"/>
                <a:cs typeface="Times New Roman" pitchFamily="18" charset="0"/>
              </a:rPr>
              <a:t>За чужую душу не распинайся.</a:t>
            </a:r>
          </a:p>
        </p:txBody>
      </p:sp>
      <p:sp>
        <p:nvSpPr>
          <p:cNvPr id="16390" name="TextBox 5"/>
          <p:cNvSpPr txBox="1">
            <a:spLocks noChangeArrowheads="1"/>
          </p:cNvSpPr>
          <p:nvPr/>
        </p:nvSpPr>
        <p:spPr bwMode="auto">
          <a:xfrm>
            <a:off x="3733800" y="2895600"/>
            <a:ext cx="5105400" cy="347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u="sng">
                <a:latin typeface="Times New Roman" pitchFamily="18" charset="0"/>
                <a:cs typeface="Times New Roman" pitchFamily="18" charset="0"/>
              </a:rPr>
              <a:t>Иностранные пословицы:</a:t>
            </a:r>
          </a:p>
          <a:p>
            <a:r>
              <a:rPr lang="ru-RU" sz="2200">
                <a:latin typeface="Times New Roman" pitchFamily="18" charset="0"/>
                <a:cs typeface="Times New Roman" pitchFamily="18" charset="0"/>
              </a:rPr>
              <a:t>Душа человека – стекло: если раз разобьётся, не надейся склеить (татарск.).</a:t>
            </a:r>
          </a:p>
          <a:p>
            <a:r>
              <a:rPr lang="ru-RU" sz="2200">
                <a:latin typeface="Times New Roman" pitchFamily="18" charset="0"/>
                <a:cs typeface="Times New Roman" pitchFamily="18" charset="0"/>
              </a:rPr>
              <a:t>Чужая душа – бездонный мир (татарск.).</a:t>
            </a:r>
          </a:p>
          <a:p>
            <a:r>
              <a:rPr lang="ru-RU" sz="2200">
                <a:latin typeface="Times New Roman" pitchFamily="18" charset="0"/>
                <a:cs typeface="Times New Roman" pitchFamily="18" charset="0"/>
              </a:rPr>
              <a:t>Здорова душа – не говори, что болен, здорово тело – не говори, что беден (башкирск.). </a:t>
            </a:r>
          </a:p>
          <a:p>
            <a:r>
              <a:rPr lang="ru-RU" sz="2200">
                <a:latin typeface="Times New Roman" pitchFamily="18" charset="0"/>
                <a:cs typeface="Times New Roman" pitchFamily="18" charset="0"/>
              </a:rPr>
              <a:t>Если душа не тянет, и кровь не вскипает (бакширск.).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1066800" y="762000"/>
            <a:ext cx="71628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Историко-культурологический комментарий</a:t>
            </a: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1357290" y="2133600"/>
            <a:ext cx="710091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Основывается на освещении исторической или культурологической информации, связанной с определенными языковыми единицами: словами, словосочетаниями, фразеологизмами,  пословицами и поговорками, предложениями и даже текстами.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304800" y="228600"/>
            <a:ext cx="8534400" cy="762000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kern="0" dirty="0">
                <a:latin typeface="Times New Roman" pitchFamily="18" charset="0"/>
                <a:ea typeface="+mj-ea"/>
                <a:cs typeface="Times New Roman" pitchFamily="18" charset="0"/>
              </a:rPr>
              <a:t>бить </a:t>
            </a:r>
            <a:r>
              <a:rPr lang="ru-RU" sz="4400" b="1" kern="0" dirty="0" err="1">
                <a:latin typeface="Times New Roman" pitchFamily="18" charset="0"/>
                <a:ea typeface="+mj-ea"/>
                <a:cs typeface="Times New Roman" pitchFamily="18" charset="0"/>
              </a:rPr>
              <a:t>баклу́ши</a:t>
            </a:r>
            <a:endParaRPr lang="ru-RU" sz="4400" b="1" kern="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81000" y="1066800"/>
            <a:ext cx="80010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3124200" y="1066800"/>
            <a:ext cx="1371600" cy="533400"/>
          </a:xfrm>
          <a:prstGeom prst="straightConnector1">
            <a:avLst/>
          </a:prstGeom>
          <a:ln w="76200">
            <a:solidFill>
              <a:schemeClr val="tx1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37" name="TextBox 7"/>
          <p:cNvSpPr txBox="1">
            <a:spLocks noChangeArrowheads="1"/>
          </p:cNvSpPr>
          <p:nvPr/>
        </p:nvSpPr>
        <p:spPr bwMode="auto">
          <a:xfrm>
            <a:off x="685800" y="1371600"/>
            <a:ext cx="28194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>
                <a:latin typeface="Times New Roman" pitchFamily="18" charset="0"/>
                <a:cs typeface="Times New Roman" pitchFamily="18" charset="0"/>
              </a:rPr>
              <a:t>бездельничать, </a:t>
            </a:r>
          </a:p>
          <a:p>
            <a:pPr algn="ctr"/>
            <a:r>
              <a:rPr lang="ru-RU" sz="2200">
                <a:latin typeface="Times New Roman" pitchFamily="18" charset="0"/>
                <a:cs typeface="Times New Roman" pitchFamily="18" charset="0"/>
              </a:rPr>
              <a:t>ничего не делать</a:t>
            </a:r>
          </a:p>
        </p:txBody>
      </p:sp>
      <p:pic>
        <p:nvPicPr>
          <p:cNvPr id="18438" name="Рисунок 15" descr="баклуши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9375" y="3590925"/>
            <a:ext cx="479742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Рисунок 17" descr="354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139950"/>
            <a:ext cx="3359150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0" name="TextBox 22"/>
          <p:cNvSpPr txBox="1">
            <a:spLocks noChangeArrowheads="1"/>
          </p:cNvSpPr>
          <p:nvPr/>
        </p:nvSpPr>
        <p:spPr bwMode="auto">
          <a:xfrm>
            <a:off x="3657600" y="2209800"/>
            <a:ext cx="50292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>
                <a:latin typeface="Times New Roman" pitchFamily="18" charset="0"/>
                <a:cs typeface="Times New Roman" pitchFamily="18" charset="0"/>
              </a:rPr>
              <a:t>Баклуши </a:t>
            </a:r>
            <a:r>
              <a:rPr lang="ru-RU" sz="2200">
                <a:latin typeface="Times New Roman" pitchFamily="18" charset="0"/>
                <a:cs typeface="Times New Roman" pitchFamily="18" charset="0"/>
              </a:rPr>
              <a:t>– это деревянные заготовки для последующего вырезания из них ложек, мисок и другой кухонной утвари.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1219200" y="2514600"/>
            <a:ext cx="2590800" cy="838200"/>
          </a:xfrm>
          <a:prstGeom prst="straightConnector1">
            <a:avLst/>
          </a:prstGeom>
          <a:ln w="76200">
            <a:solidFill>
              <a:srgbClr val="9A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2" name="TextBox 33"/>
          <p:cNvSpPr txBox="1">
            <a:spLocks noChangeArrowheads="1"/>
          </p:cNvSpPr>
          <p:nvPr/>
        </p:nvSpPr>
        <p:spPr bwMode="auto">
          <a:xfrm>
            <a:off x="395288" y="4724400"/>
            <a:ext cx="3429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200" b="1">
                <a:latin typeface="Times New Roman" pitchFamily="18" charset="0"/>
                <a:cs typeface="Times New Roman" pitchFamily="18" charset="0"/>
              </a:rPr>
              <a:t>Бить баклу́ши </a:t>
            </a:r>
            <a:r>
              <a:rPr lang="ru-RU" sz="2200">
                <a:latin typeface="Times New Roman" pitchFamily="18" charset="0"/>
                <a:cs typeface="Times New Roman" pitchFamily="18" charset="0"/>
              </a:rPr>
              <a:t>считалось в Древней Руси самой легкой работой!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1571604" y="549274"/>
            <a:ext cx="696120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Сравнительно-сопоставительный метод</a:t>
            </a:r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1643041" y="1916112"/>
            <a:ext cx="7286677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Основывается на сравнении как познавательном принципе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 данного метода 2 цели: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arenR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выявить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специфику изображения чего-нибудь в изучаемой культуре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514350" indent="-514350">
              <a:buAutoNum type="arabicParenR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установить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диалоговые отношения.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609600"/>
            <a:ext cx="7010400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Задание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найдите слова, указывающие на принадлежность пословицы чужой культуре. Объясните смысл иностранной пословицы.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Подберите схожую по смыслу русскую пословицу. </a:t>
            </a:r>
          </a:p>
        </p:txBody>
      </p:sp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990600" y="2514600"/>
            <a:ext cx="7453313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Свой хлеб лучше чужого плова</a:t>
            </a:r>
          </a:p>
          <a:p>
            <a:pPr algn="ctr">
              <a:lnSpc>
                <a:spcPct val="150000"/>
              </a:lnSpc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Злой язык разрушает горы</a:t>
            </a:r>
          </a:p>
          <a:p>
            <a:pPr algn="ctr">
              <a:lnSpc>
                <a:spcPct val="150000"/>
              </a:lnSpc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Даже курица пьет воду, глядя на Аллаха</a:t>
            </a:r>
          </a:p>
          <a:p>
            <a:pPr algn="ctr">
              <a:lnSpc>
                <a:spcPct val="150000"/>
              </a:lnSpc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И Конфуцию не всегда везло</a:t>
            </a:r>
          </a:p>
          <a:p>
            <a:pPr algn="ctr">
              <a:lnSpc>
                <a:spcPct val="150000"/>
              </a:lnSpc>
            </a:pPr>
            <a:r>
              <a:rPr lang="ru-RU" sz="3200">
                <a:latin typeface="Times New Roman" pitchFamily="18" charset="0"/>
                <a:cs typeface="Times New Roman" pitchFamily="18" charset="0"/>
              </a:rPr>
              <a:t>Народ – тело, царь - голова</a:t>
            </a:r>
          </a:p>
        </p:txBody>
      </p:sp>
      <p:pic>
        <p:nvPicPr>
          <p:cNvPr id="20484" name="Picture 2" descr="C:\Users\м.видео\Desktop\3549479673_9f302f3213_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25" y="2273300"/>
            <a:ext cx="1493838" cy="18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Рисунок 6" descr="кавказские гор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4900" y="2346325"/>
            <a:ext cx="1560513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Рисунок 7" descr="конфуций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125" y="4711700"/>
            <a:ext cx="1639888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Рисунок 8" descr="царь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02500" y="4645025"/>
            <a:ext cx="1560513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762000" y="1219200"/>
            <a:ext cx="78486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Times New Roman" pitchFamily="18" charset="0"/>
                <a:cs typeface="Times New Roman" pitchFamily="18" charset="0"/>
              </a:rPr>
              <a:t>В течение выполнения вышеприведенного задания предполагается также беседа о значении слов, указывающих на принадлежность пословиц к иной культуре (с иллюстрациями), а также поиск аналогичных явлений в русской культуре, например: </a:t>
            </a:r>
            <a:r>
              <a:rPr lang="ru-RU" sz="2800" i="1">
                <a:latin typeface="Times New Roman" pitchFamily="18" charset="0"/>
                <a:cs typeface="Times New Roman" pitchFamily="18" charset="0"/>
              </a:rPr>
              <a:t>узбекский плов – русские щи </a:t>
            </a:r>
            <a:r>
              <a:rPr lang="ru-RU" sz="2800">
                <a:latin typeface="Times New Roman" pitchFamily="18" charset="0"/>
                <a:cs typeface="Times New Roman" pitchFamily="18" charset="0"/>
              </a:rPr>
              <a:t>– что также осуществляет сравнительно-сопоставительный метод.</a:t>
            </a:r>
            <a:endParaRPr lang="ru-RU" sz="2800" i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Поликультурное образование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на уроках русского языка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2060848"/>
            <a:ext cx="7498080" cy="453650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Родной язык – </a:t>
            </a:r>
            <a:r>
              <a:rPr lang="ru-RU" sz="3600" b="1" dirty="0" err="1" smtClean="0">
                <a:solidFill>
                  <a:schemeClr val="accent3">
                    <a:lumMod val="75000"/>
                  </a:schemeClr>
                </a:solidFill>
              </a:rPr>
              <a:t>язык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 матери. Почему?</a:t>
            </a:r>
          </a:p>
          <a:p>
            <a:r>
              <a:rPr lang="en-US" sz="3600" b="1" dirty="0" err="1" smtClean="0"/>
              <a:t>Mothter</a:t>
            </a:r>
            <a:r>
              <a:rPr lang="en-US" sz="3600" b="1" dirty="0" smtClean="0"/>
              <a:t> tongue </a:t>
            </a:r>
            <a:r>
              <a:rPr lang="ru-RU" sz="3600" b="1" dirty="0" smtClean="0"/>
              <a:t>,</a:t>
            </a:r>
            <a:r>
              <a:rPr lang="en-US" sz="3600" b="1" dirty="0" smtClean="0"/>
              <a:t> native language</a:t>
            </a:r>
          </a:p>
          <a:p>
            <a:r>
              <a:rPr lang="en-US" sz="3600" b="1" dirty="0" err="1" smtClean="0"/>
              <a:t>Muttersprache</a:t>
            </a:r>
            <a:r>
              <a:rPr lang="en-US" sz="3600" b="1" dirty="0" smtClean="0"/>
              <a:t> </a:t>
            </a: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    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Какой признак родного языка подчёркивается?</a:t>
            </a:r>
            <a:endParaRPr lang="ru-RU" sz="36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753" y="4221088"/>
            <a:ext cx="3956850" cy="248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Сравните, сделайте вывод.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2976" y="1524000"/>
            <a:ext cx="4143404" cy="46634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dirty="0" smtClean="0"/>
              <a:t>  </a:t>
            </a:r>
            <a:r>
              <a:rPr lang="ru-RU" sz="2000" b="1" dirty="0" smtClean="0"/>
              <a:t>Словно светлый лесной родник, </a:t>
            </a:r>
          </a:p>
          <a:p>
            <a:pPr>
              <a:buNone/>
            </a:pPr>
            <a:r>
              <a:rPr lang="ru-RU" sz="2000" b="1" dirty="0" smtClean="0"/>
              <a:t>   по реке устремлённый к морю, чист и звучен родной язык.</a:t>
            </a:r>
          </a:p>
          <a:p>
            <a:pPr>
              <a:buNone/>
            </a:pPr>
            <a:r>
              <a:rPr lang="ru-RU" sz="2000" b="1" dirty="0" smtClean="0"/>
              <a:t>      Он звенит, </a:t>
            </a:r>
          </a:p>
          <a:p>
            <a:pPr>
              <a:buNone/>
            </a:pPr>
            <a:r>
              <a:rPr lang="ru-RU" sz="2000" b="1" dirty="0" smtClean="0"/>
              <a:t>     сквозь сердца струится </a:t>
            </a:r>
          </a:p>
          <a:p>
            <a:pPr>
              <a:buNone/>
            </a:pPr>
            <a:r>
              <a:rPr lang="ru-RU" sz="2000" b="1" dirty="0" smtClean="0"/>
              <a:t>      и зовёт, зовёт за собой…</a:t>
            </a:r>
          </a:p>
          <a:p>
            <a:pPr>
              <a:buNone/>
            </a:pPr>
            <a:r>
              <a:rPr lang="ru-RU" sz="2000" b="1" dirty="0" smtClean="0"/>
              <a:t>      Дал он имя звезде любой, зверю каждому, каждой птице.</a:t>
            </a:r>
          </a:p>
          <a:p>
            <a:pPr>
              <a:buNone/>
            </a:pPr>
            <a:r>
              <a:rPr lang="ru-RU" sz="2000" b="1" dirty="0" smtClean="0"/>
              <a:t>     Травам, тропам, ветру – всему подыскал он обозначенье.</a:t>
            </a:r>
          </a:p>
          <a:p>
            <a:pPr>
              <a:buNone/>
            </a:pPr>
            <a:r>
              <a:rPr lang="ru-RU" sz="2000" b="1" dirty="0" smtClean="0"/>
              <a:t>      Ты прислушайся к нему!</a:t>
            </a:r>
          </a:p>
          <a:p>
            <a:pPr algn="r">
              <a:buNone/>
            </a:pPr>
            <a:r>
              <a:rPr lang="ru-RU" sz="2000" b="1" dirty="0" smtClean="0"/>
              <a:t> М. </a:t>
            </a:r>
            <a:r>
              <a:rPr lang="ru-RU" sz="2000" b="1" dirty="0" err="1" smtClean="0"/>
              <a:t>Кильчичаков</a:t>
            </a:r>
            <a:endParaRPr lang="ru-RU" sz="20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/>
              <a:t>      Русский народ создал русский язык, яркий, как радуга после весеннего ливня, меткий, как стрела, певучий и богатый, задушевный, как песня над колыбелью.</a:t>
            </a:r>
          </a:p>
          <a:p>
            <a:pPr algn="r">
              <a:buNone/>
            </a:pPr>
            <a:r>
              <a:rPr lang="ru-RU" sz="2000" b="1" dirty="0" smtClean="0"/>
              <a:t>Л. Толстой</a:t>
            </a:r>
            <a:endParaRPr lang="ru-RU" sz="2000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04115" y="4221088"/>
            <a:ext cx="3312029" cy="2484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0412" y="285728"/>
            <a:ext cx="793358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Проанализируйте стихотворение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Текут две речки в сердце, не мелея,</a:t>
            </a:r>
          </a:p>
          <a:p>
            <a:pPr>
              <a:buNone/>
            </a:pPr>
            <a:r>
              <a:rPr lang="ru-RU" b="1" dirty="0" smtClean="0"/>
              <a:t>Становятся единою рекой…</a:t>
            </a:r>
          </a:p>
          <a:p>
            <a:pPr>
              <a:buNone/>
            </a:pPr>
            <a:r>
              <a:rPr lang="ru-RU" b="1" dirty="0" smtClean="0"/>
              <a:t>Забыв родной язык –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Я онемею,</a:t>
            </a:r>
          </a:p>
          <a:p>
            <a:pPr>
              <a:buNone/>
            </a:pPr>
            <a:r>
              <a:rPr lang="ru-RU" b="1" dirty="0" smtClean="0"/>
              <a:t>Утратив русский –</a:t>
            </a: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Стану я глухой.</a:t>
            </a:r>
          </a:p>
          <a:p>
            <a:pPr algn="r">
              <a:buNone/>
            </a:pPr>
            <a:r>
              <a:rPr lang="ru-RU" b="1" dirty="0" smtClean="0"/>
              <a:t>Г. </a:t>
            </a:r>
            <a:r>
              <a:rPr lang="ru-RU" b="1" dirty="0" err="1" smtClean="0"/>
              <a:t>Зумакулова</a:t>
            </a:r>
            <a:endParaRPr lang="ru-RU" b="1" dirty="0" smtClean="0"/>
          </a:p>
          <a:p>
            <a:pPr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    Когда вы обычно говорите на родном языке, а когда на русском?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3068960"/>
            <a:ext cx="2304256" cy="1536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Описание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268760"/>
            <a:ext cx="2592288" cy="3668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73016"/>
            <a:ext cx="4209445" cy="3151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124743"/>
            <a:ext cx="3513559" cy="2342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«Истинный патриотизм заключается в том, чтобы обогащать других, обогащаясь духовно самим.»</a:t>
            </a:r>
          </a:p>
          <a:p>
            <a:pPr algn="r">
              <a:buNone/>
            </a:pPr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</a:rPr>
              <a:t>Д. С. Лихачёв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14290"/>
            <a:ext cx="7498080" cy="16430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Поликультурное образование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на уроках литературы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Малые жанры фольклора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00100" y="2357430"/>
            <a:ext cx="3950232" cy="3286148"/>
          </a:xfrm>
        </p:spPr>
        <p:txBody>
          <a:bodyPr/>
          <a:lstStyle/>
          <a:p>
            <a:r>
              <a:rPr lang="ru-RU" b="1" dirty="0" smtClean="0"/>
              <a:t>Смолоду прорешка – к старости дыра. (рус.)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6" y="2428868"/>
            <a:ext cx="4218812" cy="3714776"/>
          </a:xfrm>
        </p:spPr>
        <p:txBody>
          <a:bodyPr/>
          <a:lstStyle/>
          <a:p>
            <a:r>
              <a:rPr lang="ru-RU" b="1" dirty="0" smtClean="0"/>
              <a:t>Не украшай платье, а украшай ум. (</a:t>
            </a:r>
            <a:r>
              <a:rPr lang="ru-RU" b="1" dirty="0" err="1" smtClean="0"/>
              <a:t>кир</a:t>
            </a:r>
            <a:r>
              <a:rPr lang="ru-RU" b="1" dirty="0" smtClean="0"/>
              <a:t>.)</a:t>
            </a:r>
          </a:p>
          <a:p>
            <a:r>
              <a:rPr lang="ru-RU" b="1" dirty="0" smtClean="0"/>
              <a:t>Грамотный человек, словно солнце, неграмотный, что чёрная ночь. (</a:t>
            </a:r>
            <a:r>
              <a:rPr lang="ru-RU" b="1" dirty="0" err="1" smtClean="0"/>
              <a:t>хак</a:t>
            </a:r>
            <a:r>
              <a:rPr lang="ru-RU" b="1" dirty="0" smtClean="0"/>
              <a:t>.)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320"/>
            <a:ext cx="864399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Какому народу принадлежит пословица? Почему?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728" y="1857364"/>
            <a:ext cx="3657600" cy="4663440"/>
          </a:xfrm>
        </p:spPr>
        <p:txBody>
          <a:bodyPr/>
          <a:lstStyle/>
          <a:p>
            <a:r>
              <a:rPr lang="ru-RU" b="1" dirty="0" smtClean="0"/>
              <a:t>Авось да небось – хоть брось.</a:t>
            </a:r>
          </a:p>
          <a:p>
            <a:r>
              <a:rPr lang="ru-RU" b="1" dirty="0" smtClean="0"/>
              <a:t>И готово, да бестолково.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14942" y="1785926"/>
            <a:ext cx="3657600" cy="4663440"/>
          </a:xfrm>
        </p:spPr>
        <p:txBody>
          <a:bodyPr/>
          <a:lstStyle/>
          <a:p>
            <a:r>
              <a:rPr lang="ru-RU" b="1" dirty="0" smtClean="0"/>
              <a:t>Быстрая лошадь быстрее устанет.</a:t>
            </a:r>
          </a:p>
          <a:p>
            <a:r>
              <a:rPr lang="ru-RU" b="1" dirty="0" smtClean="0"/>
              <a:t>За один удар дерева не срубишь.</a:t>
            </a:r>
          </a:p>
          <a:p>
            <a:r>
              <a:rPr lang="ru-RU" b="1" dirty="0" smtClean="0"/>
              <a:t>Из тощего мяса сала не вытопится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Сказки, предания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1643050"/>
            <a:ext cx="3905260" cy="3124208"/>
          </a:xfrm>
          <a:prstGeom prst="rect">
            <a:avLst/>
          </a:prstGeom>
          <a:ln>
            <a:noFill/>
            <a:prstDash val="sysDash"/>
            <a:miter lim="800000"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000240"/>
            <a:ext cx="2822893" cy="4215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23720" y="2785393"/>
            <a:ext cx="2520280" cy="40726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86578" y="1857364"/>
            <a:ext cx="1929719" cy="4800600"/>
          </a:xfrm>
        </p:spPr>
      </p:pic>
      <p:pic>
        <p:nvPicPr>
          <p:cNvPr id="5" name="Объект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5786" y="2214554"/>
            <a:ext cx="2612612" cy="3941763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285728"/>
            <a:ext cx="3003849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714356"/>
            <a:ext cx="4357718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620688"/>
            <a:ext cx="3910955" cy="566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42828"/>
            <a:ext cx="4143404" cy="6715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124744"/>
            <a:ext cx="4226421" cy="4597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5852" y="1214422"/>
            <a:ext cx="3240360" cy="42484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94" y="1285860"/>
            <a:ext cx="2952328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C:\Users\1\Desktop\Работа\5В\=_UTF-8_Q_=D0=A4=D0=BE=D1=82=D0=BE0074=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4643446"/>
            <a:ext cx="1475910" cy="196788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69283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Внеклассная работа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071546"/>
            <a:ext cx="7406640" cy="253111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</a:rPr>
              <a:t>Игры хакасского народа</a:t>
            </a:r>
          </a:p>
          <a:p>
            <a:endParaRPr lang="ru-RU" sz="40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/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</a:rPr>
              <a:t>Звучи, </a:t>
            </a:r>
            <a:r>
              <a:rPr lang="ru-RU" sz="4000" b="1" dirty="0" err="1" smtClean="0">
                <a:solidFill>
                  <a:schemeClr val="accent3">
                    <a:lumMod val="75000"/>
                  </a:schemeClr>
                </a:solidFill>
              </a:rPr>
              <a:t>хомыс</a:t>
            </a:r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</a:rPr>
              <a:t>!</a:t>
            </a:r>
          </a:p>
          <a:p>
            <a:endParaRPr lang="ru-RU" sz="40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</a:rPr>
              <a:t>Правнуки о прадедах.</a:t>
            </a:r>
            <a:endParaRPr lang="ru-RU" sz="4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1571612"/>
            <a:ext cx="15456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«</a:t>
            </a:r>
            <a:r>
              <a:rPr lang="ru-RU" sz="2000" b="1" dirty="0" err="1" smtClean="0">
                <a:solidFill>
                  <a:srgbClr val="FF0000"/>
                </a:solidFill>
              </a:rPr>
              <a:t>Саргычах</a:t>
            </a:r>
            <a:r>
              <a:rPr lang="ru-RU" sz="2000" b="1" dirty="0" smtClean="0">
                <a:solidFill>
                  <a:srgbClr val="FF0000"/>
                </a:solidFill>
              </a:rPr>
              <a:t>»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86050" y="1571612"/>
            <a:ext cx="14196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«</a:t>
            </a:r>
            <a:r>
              <a:rPr lang="ru-RU" sz="2000" b="1" dirty="0" err="1" smtClean="0">
                <a:solidFill>
                  <a:srgbClr val="FF0000"/>
                </a:solidFill>
              </a:rPr>
              <a:t>Чылгаях</a:t>
            </a:r>
            <a:r>
              <a:rPr lang="ru-RU" sz="2000" b="1" dirty="0" smtClean="0">
                <a:solidFill>
                  <a:srgbClr val="FF0000"/>
                </a:solidFill>
              </a:rPr>
              <a:t>»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43372" y="1571612"/>
            <a:ext cx="2749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«</a:t>
            </a:r>
            <a:r>
              <a:rPr lang="ru-RU" sz="2000" b="1" dirty="0" err="1" smtClean="0">
                <a:solidFill>
                  <a:srgbClr val="FF0000"/>
                </a:solidFill>
              </a:rPr>
              <a:t>Чуурана</a:t>
            </a:r>
            <a:r>
              <a:rPr lang="ru-RU" sz="2000" b="1" dirty="0" smtClean="0">
                <a:solidFill>
                  <a:srgbClr val="FF0000"/>
                </a:solidFill>
              </a:rPr>
              <a:t>» (</a:t>
            </a:r>
            <a:r>
              <a:rPr lang="ru-RU" sz="2000" b="1" dirty="0" err="1" smtClean="0">
                <a:solidFill>
                  <a:srgbClr val="FF0000"/>
                </a:solidFill>
              </a:rPr>
              <a:t>Чазынчах</a:t>
            </a:r>
            <a:r>
              <a:rPr lang="ru-RU" sz="2000" b="1" dirty="0" smtClean="0">
                <a:solidFill>
                  <a:srgbClr val="FF0000"/>
                </a:solidFill>
              </a:rPr>
              <a:t>)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29454" y="1571612"/>
            <a:ext cx="17219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«</a:t>
            </a:r>
            <a:r>
              <a:rPr lang="ru-RU" sz="2000" b="1" dirty="0" err="1" smtClean="0">
                <a:solidFill>
                  <a:srgbClr val="FF0000"/>
                </a:solidFill>
              </a:rPr>
              <a:t>Киик-nÿÿpi</a:t>
            </a:r>
            <a:r>
              <a:rPr lang="ru-RU" sz="2000" b="1" dirty="0" smtClean="0">
                <a:solidFill>
                  <a:srgbClr val="FF0000"/>
                </a:solidFill>
              </a:rPr>
              <a:t>»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143116"/>
            <a:ext cx="1675225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C:\Users\1\Desktop\Работа\5В\=_UTF-8_Q_=D0=A4=D0=BE=D1=82=D0=BE0073=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714884"/>
            <a:ext cx="1458162" cy="1944216"/>
          </a:xfrm>
          <a:prstGeom prst="rect">
            <a:avLst/>
          </a:prstGeom>
          <a:noFill/>
        </p:spPr>
      </p:pic>
      <p:pic>
        <p:nvPicPr>
          <p:cNvPr id="7172" name="Picture 4" descr="C:\Users\1\Desktop\Работа\5В\=_UTF-8_Q_=D0=A4=D0=BE=D1=82=D0=BE0071=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4214818"/>
            <a:ext cx="1853952" cy="2471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5640870"/>
          </a:xfrm>
        </p:spPr>
        <p:txBody>
          <a:bodyPr>
            <a:normAutofit/>
          </a:bodyPr>
          <a:lstStyle/>
          <a:p>
            <a:pPr algn="ctr"/>
            <a:r>
              <a:rPr lang="ru-RU" sz="5300" b="1" dirty="0" err="1" smtClean="0">
                <a:solidFill>
                  <a:srgbClr val="FF0000"/>
                </a:solidFill>
              </a:rPr>
              <a:t>Поликультурность</a:t>
            </a:r>
            <a:r>
              <a:rPr lang="ru-RU" sz="5300" b="1" dirty="0" smtClean="0">
                <a:solidFill>
                  <a:srgbClr val="FF0000"/>
                </a:solidFill>
              </a:rPr>
              <a:t> – </a:t>
            </a:r>
            <a:r>
              <a:rPr lang="ru-RU" sz="5300" b="1" dirty="0" smtClean="0"/>
              <a:t>языковое, </a:t>
            </a:r>
            <a:br>
              <a:rPr lang="ru-RU" sz="5300" b="1" dirty="0" smtClean="0"/>
            </a:br>
            <a:r>
              <a:rPr lang="ru-RU" sz="5300" b="1" dirty="0" smtClean="0"/>
              <a:t>культурное и духовное разнообразие. </a:t>
            </a:r>
            <a:br>
              <a:rPr lang="ru-RU" sz="5300" b="1" dirty="0" smtClean="0"/>
            </a:br>
            <a:r>
              <a:rPr lang="ru-RU" sz="5300" b="1" dirty="0" err="1" smtClean="0">
                <a:solidFill>
                  <a:srgbClr val="FF0000"/>
                </a:solidFill>
              </a:rPr>
              <a:t>Поликультурность</a:t>
            </a:r>
            <a:r>
              <a:rPr lang="ru-RU" sz="5300" b="1" dirty="0" smtClean="0">
                <a:solidFill>
                  <a:srgbClr val="FF0000"/>
                </a:solidFill>
              </a:rPr>
              <a:t> – </a:t>
            </a:r>
            <a:r>
              <a:rPr lang="ru-RU" sz="5300" b="1" dirty="0" smtClean="0"/>
              <a:t>основа толерантности.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1714480" y="4786322"/>
            <a:ext cx="6929486" cy="128588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Диалога культур (М. Бахтин,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Л. </a:t>
            </a:r>
            <a:r>
              <a:rPr lang="ru-RU" sz="2000" b="1" dirty="0" err="1" smtClean="0">
                <a:solidFill>
                  <a:srgbClr val="FF0000"/>
                </a:solidFill>
              </a:rPr>
              <a:t>Выготский</a:t>
            </a:r>
            <a:r>
              <a:rPr lang="ru-RU" sz="2000" b="1" dirty="0" smtClean="0">
                <a:solidFill>
                  <a:srgbClr val="FF0000"/>
                </a:solidFill>
              </a:rPr>
              <a:t>, В. </a:t>
            </a:r>
            <a:r>
              <a:rPr lang="ru-RU" sz="2000" b="1" dirty="0" err="1" smtClean="0">
                <a:solidFill>
                  <a:srgbClr val="FF0000"/>
                </a:solidFill>
              </a:rPr>
              <a:t>Библер</a:t>
            </a:r>
            <a:r>
              <a:rPr lang="ru-RU" sz="2000" b="1" dirty="0" smtClean="0">
                <a:solidFill>
                  <a:srgbClr val="FF0000"/>
                </a:solidFill>
              </a:rPr>
              <a:t>)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428860" y="2786058"/>
            <a:ext cx="5500726" cy="8572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ТЕХНОЛОГИИ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857356" y="714356"/>
            <a:ext cx="6429420" cy="128588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Личностно-ориентированное обучение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 (И. </a:t>
            </a:r>
            <a:r>
              <a:rPr lang="ru-RU" sz="2000" b="1" dirty="0" err="1" smtClean="0">
                <a:solidFill>
                  <a:srgbClr val="FF0000"/>
                </a:solidFill>
              </a:rPr>
              <a:t>Якиманская</a:t>
            </a:r>
            <a:r>
              <a:rPr lang="ru-RU" sz="2000" b="1" dirty="0" smtClean="0">
                <a:solidFill>
                  <a:srgbClr val="FF0000"/>
                </a:solidFill>
              </a:rPr>
              <a:t>)</a:t>
            </a:r>
            <a:endParaRPr lang="ru-RU" sz="2000" b="1" dirty="0">
              <a:solidFill>
                <a:srgbClr val="FF0000"/>
              </a:solidFill>
            </a:endParaRPr>
          </a:p>
        </p:txBody>
      </p:sp>
      <p:cxnSp>
        <p:nvCxnSpPr>
          <p:cNvPr id="23" name="Прямая со стрелкой 22"/>
          <p:cNvCxnSpPr>
            <a:stCxn id="11" idx="4"/>
            <a:endCxn id="9" idx="0"/>
          </p:cNvCxnSpPr>
          <p:nvPr/>
        </p:nvCxnSpPr>
        <p:spPr>
          <a:xfrm rot="5400000">
            <a:off x="4607719" y="4214818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13" idx="4"/>
            <a:endCxn id="13" idx="4"/>
          </p:cNvCxnSpPr>
          <p:nvPr/>
        </p:nvCxnSpPr>
        <p:spPr>
          <a:xfrm rot="5400000">
            <a:off x="5072066" y="2000240"/>
            <a:ext cx="15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11" idx="0"/>
          </p:cNvCxnSpPr>
          <p:nvPr/>
        </p:nvCxnSpPr>
        <p:spPr>
          <a:xfrm rot="5400000" flipH="1" flipV="1">
            <a:off x="4804173" y="2375290"/>
            <a:ext cx="785818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1"/>
          <p:cNvSpPr txBox="1">
            <a:spLocks noChangeArrowheads="1"/>
          </p:cNvSpPr>
          <p:nvPr/>
        </p:nvSpPr>
        <p:spPr bwMode="auto">
          <a:xfrm>
            <a:off x="611188" y="765175"/>
            <a:ext cx="7921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Цели диалога культур:</a:t>
            </a:r>
          </a:p>
        </p:txBody>
      </p:sp>
      <p:sp>
        <p:nvSpPr>
          <p:cNvPr id="22531" name="Прямоугольник 2"/>
          <p:cNvSpPr>
            <a:spLocks noChangeArrowheads="1"/>
          </p:cNvSpPr>
          <p:nvPr/>
        </p:nvSpPr>
        <p:spPr bwMode="auto">
          <a:xfrm>
            <a:off x="468313" y="1916113"/>
            <a:ext cx="5832475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buFontTx/>
              <a:buAutoNum type="arabicParenR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овладение культурой национального общения; </a:t>
            </a:r>
          </a:p>
          <a:p>
            <a:pPr marL="457200" indent="-457200">
              <a:buFontTx/>
              <a:buAutoNum type="arabicParenR"/>
            </a:pP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AutoNum type="arabicParenR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культуроведческой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компетенции;</a:t>
            </a:r>
          </a:p>
          <a:p>
            <a:pPr marL="457200" indent="-457200">
              <a:buFontTx/>
              <a:buAutoNum type="arabicParenR"/>
            </a:pP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AutoNum type="arabicParenR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воспитание толерантности;</a:t>
            </a:r>
          </a:p>
          <a:p>
            <a:pPr marL="457200" indent="-457200">
              <a:buFontTx/>
              <a:buAutoNum type="arabicParenR"/>
            </a:pP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AutoNum type="arabicParenR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формирование представления о языке как о национальной картине мира.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788" y="2205038"/>
            <a:ext cx="2438400" cy="2438400"/>
          </a:xfrm>
          <a:prstGeom prst="rect">
            <a:avLst/>
          </a:prstGeom>
          <a:ln w="15875">
            <a:solidFill>
              <a:schemeClr val="accent6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1285852" y="620712"/>
            <a:ext cx="764386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Диалог культур – принцип обучения русскому языку как неродному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1071538" y="1844675"/>
            <a:ext cx="738825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Наиболее распространенными способами реализации диалога культур принято считать: 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концептный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 метод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ü"/>
            </a:pP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метод историко-культурологического комментария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ü"/>
            </a:pPr>
            <a:endParaRPr lang="ru-RU" sz="1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сравнительно-сопоставительный метод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3316" name="Прямоугольник 3"/>
          <p:cNvSpPr>
            <a:spLocks noChangeArrowheads="1"/>
          </p:cNvSpPr>
          <p:nvPr/>
        </p:nvSpPr>
        <p:spPr bwMode="auto">
          <a:xfrm>
            <a:off x="2339975" y="5589588"/>
            <a:ext cx="65881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1600">
                <a:latin typeface="Times New Roman" pitchFamily="18" charset="0"/>
                <a:cs typeface="Times New Roman" pitchFamily="18" charset="0"/>
              </a:rPr>
              <a:t>По статье к.ф.н., доцента Колышевой Е.Ю. </a:t>
            </a:r>
          </a:p>
          <a:p>
            <a:pPr algn="r"/>
            <a:r>
              <a:rPr lang="ru-RU" sz="1600">
                <a:latin typeface="Times New Roman" pitchFamily="18" charset="0"/>
                <a:cs typeface="Times New Roman" pitchFamily="18" charset="0"/>
              </a:rPr>
              <a:t>«Диалог культур как методический принцип организации процесса литературного образования в полиэтнических классах»</a:t>
            </a:r>
            <a:endParaRPr lang="ru-RU" sz="140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1692275" y="549275"/>
            <a:ext cx="55578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Концептный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метод</a:t>
            </a: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1571604" y="1981200"/>
            <a:ext cx="696279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Основывается на работе с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концептами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: комментариях к ним, объяснении их значений, а также значимости для носителей культуры, которой они принадлежат.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"/>
          <p:cNvSpPr txBox="1">
            <a:spLocks noChangeArrowheads="1"/>
          </p:cNvSpPr>
          <p:nvPr/>
        </p:nvSpPr>
        <p:spPr bwMode="auto">
          <a:xfrm>
            <a:off x="1692275" y="549275"/>
            <a:ext cx="55578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Концептный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метод</a:t>
            </a: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1571604" y="1981200"/>
            <a:ext cx="696279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Основывается на работе с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концептами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: комментариях к ним, объяснении их значений, а также значимости для носителей культуры, которой они принадлежат.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8313" y="260350"/>
            <a:ext cx="8382000" cy="5954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530225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ea typeface="Calibri" charset="0"/>
                <a:cs typeface="Times New Roman" pitchFamily="18" charset="0"/>
              </a:rPr>
              <a:t>Концепты 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ea typeface="Calibri" charset="0"/>
                <a:cs typeface="Times New Roman" pitchFamily="18" charset="0"/>
              </a:rPr>
              <a:t>воля, свобода, тоска, душа, любовь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ea typeface="Calibri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ea typeface="Calibri" charset="0"/>
                <a:cs typeface="Times New Roman" pitchFamily="18" charset="0"/>
              </a:rPr>
              <a:t>и многие другие могут быть органично включены в упражнения по русскому языку на любые темы. </a:t>
            </a:r>
          </a:p>
          <a:p>
            <a:pPr indent="530225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50" dirty="0">
              <a:latin typeface="Times New Roman" pitchFamily="18" charset="0"/>
              <a:ea typeface="Calibri" charset="0"/>
              <a:cs typeface="Times New Roman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ea typeface="Calibri" charset="0"/>
                <a:cs typeface="Times New Roman" pitchFamily="18" charset="0"/>
              </a:rPr>
              <a:t>Возможные виды работы с концептами: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50" dirty="0">
              <a:latin typeface="Times New Roman" pitchFamily="18" charset="0"/>
              <a:ea typeface="Calibri" charset="0"/>
              <a:cs typeface="Times New Roman" pitchFamily="18" charset="0"/>
            </a:endParaRPr>
          </a:p>
          <a:p>
            <a:pPr indent="354013" algn="just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sz="2400" dirty="0">
                <a:latin typeface="Times New Roman" pitchFamily="18" charset="0"/>
                <a:ea typeface="Calibri" charset="0"/>
                <a:cs typeface="Times New Roman" pitchFamily="18" charset="0"/>
              </a:rPr>
              <a:t> сопоставление значений концептов путем анализа их употребления (сопоставление пословиц и поговорок разных народов, отрывков литературных произведений )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2) мини-сообщение учителя или ученика (с использованием наглядных материалов) о значении универсального или специфического концепта в русской культуре и беседа с учащимися;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3) иллюстрирование концепта (в средних классах), создание развернутого сообщения с презентацией (в старших классах) о концепте;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мн. др.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347</TotalTime>
  <Words>901</Words>
  <Application>Microsoft Office PowerPoint</Application>
  <PresentationFormat>Экран (4:3)</PresentationFormat>
  <Paragraphs>118</Paragraphs>
  <Slides>27</Slides>
  <Notes>1</Notes>
  <HiddenSlides>9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Солнцестояние</vt:lpstr>
      <vt:lpstr>Педагогические технологии, используемые в   поликультурном образовании школьников при обучении русскому языку как неродному.</vt:lpstr>
      <vt:lpstr>Слайд 2</vt:lpstr>
      <vt:lpstr>Поликультурность – языковое,  культурное и духовное разнообразие.  Поликультурность – основа толерантности.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Поликультурное образование  на уроках русского языка</vt:lpstr>
      <vt:lpstr>Сравните, сделайте вывод.</vt:lpstr>
      <vt:lpstr>Проанализируйте стихотворение</vt:lpstr>
      <vt:lpstr>Описание</vt:lpstr>
      <vt:lpstr>Поликультурное образование  на уроках литературы Малые жанры фольклора</vt:lpstr>
      <vt:lpstr>Какому народу принадлежит пословица? Почему?</vt:lpstr>
      <vt:lpstr>Сказки, предания</vt:lpstr>
      <vt:lpstr>Слайд 23</vt:lpstr>
      <vt:lpstr>Слайд 24</vt:lpstr>
      <vt:lpstr>Слайд 25</vt:lpstr>
      <vt:lpstr>Слайд 26</vt:lpstr>
      <vt:lpstr>Внеклассная работа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Педагогические технологии, используемые  в поликультурном образовании</dc:title>
  <dc:creator>Пользователь</dc:creator>
  <cp:lastModifiedBy>1</cp:lastModifiedBy>
  <cp:revision>39</cp:revision>
  <dcterms:created xsi:type="dcterms:W3CDTF">2015-04-13T12:01:23Z</dcterms:created>
  <dcterms:modified xsi:type="dcterms:W3CDTF">2015-08-26T04:58:03Z</dcterms:modified>
</cp:coreProperties>
</file>