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3" r:id="rId8"/>
    <p:sldId id="267" r:id="rId9"/>
    <p:sldId id="264" r:id="rId10"/>
    <p:sldId id="265" r:id="rId11"/>
    <p:sldId id="266" r:id="rId12"/>
    <p:sldId id="268" r:id="rId13"/>
    <p:sldId id="270" r:id="rId14"/>
    <p:sldId id="272" r:id="rId15"/>
    <p:sldId id="275" r:id="rId16"/>
    <p:sldId id="276" r:id="rId17"/>
    <p:sldId id="277" r:id="rId18"/>
    <p:sldId id="278" r:id="rId19"/>
    <p:sldId id="279" r:id="rId20"/>
    <p:sldId id="280" r:id="rId21"/>
    <p:sldId id="283" r:id="rId22"/>
    <p:sldId id="284" r:id="rId23"/>
    <p:sldId id="271" r:id="rId24"/>
    <p:sldId id="281" r:id="rId25"/>
    <p:sldId id="285" r:id="rId26"/>
    <p:sldId id="282" r:id="rId27"/>
    <p:sldId id="273" r:id="rId28"/>
    <p:sldId id="27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726" y="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Муниципальный семинар </a:t>
            </a:r>
            <a:b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для  педагогов ДОУ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8889" y="5561919"/>
            <a:ext cx="6768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B050"/>
                </a:solidFill>
              </a:rPr>
              <a:t>«Ждет вас школа!»</a:t>
            </a:r>
            <a:endParaRPr lang="ru-RU" sz="4400" b="1" i="1" dirty="0">
              <a:solidFill>
                <a:srgbClr val="00B05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78" y="1619525"/>
            <a:ext cx="7123935" cy="3918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3332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37" b="20973"/>
          <a:stretch/>
        </p:blipFill>
        <p:spPr>
          <a:xfrm>
            <a:off x="1088483" y="692696"/>
            <a:ext cx="7137827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66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404594"/>
            <a:ext cx="59046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Готовность </a:t>
            </a:r>
            <a:r>
              <a:rPr lang="ru-RU" sz="4400" b="1" dirty="0">
                <a:solidFill>
                  <a:srgbClr val="C00000"/>
                </a:solidFill>
              </a:rPr>
              <a:t>к школе</a:t>
            </a:r>
            <a:endParaRPr lang="ru-RU" sz="4400" dirty="0">
              <a:solidFill>
                <a:srgbClr val="C0000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835696" y="1050550"/>
            <a:ext cx="617169" cy="165837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280749" y="1050550"/>
            <a:ext cx="0" cy="165837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755765" y="1037146"/>
            <a:ext cx="1224136" cy="167177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07504" y="3212976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интеллектуальная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44117" y="3201826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физическая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15323" y="3235792"/>
            <a:ext cx="3203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психологическая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6" t="7808" r="27981" b="8356"/>
          <a:stretch/>
        </p:blipFill>
        <p:spPr bwMode="auto">
          <a:xfrm>
            <a:off x="777057" y="4005064"/>
            <a:ext cx="175723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 descr="http://vko-zozh.kz/sites/default/files/46cb12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9" r="11159"/>
          <a:stretch/>
        </p:blipFill>
        <p:spPr bwMode="auto">
          <a:xfrm>
            <a:off x="3210010" y="4149079"/>
            <a:ext cx="2336306" cy="204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https://avatars.mds.yandex.net/get-zen_doc/1712062/pub_5d1a18dbdd89e600b6562776_5d1a1921dd89e600b6562779/scale_120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4" r="10865"/>
          <a:stretch/>
        </p:blipFill>
        <p:spPr bwMode="auto">
          <a:xfrm>
            <a:off x="5929883" y="4005064"/>
            <a:ext cx="2497796" cy="228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90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76671"/>
            <a:ext cx="7132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Интеллектуальная готовность к школе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6" t="7808" r="27981" b="8356"/>
          <a:stretch/>
        </p:blipFill>
        <p:spPr bwMode="auto">
          <a:xfrm>
            <a:off x="323528" y="1395575"/>
            <a:ext cx="3260946" cy="44096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904614" y="1411237"/>
            <a:ext cx="4480473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Умение думать, анализировать, делать выводы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39296" y="2492896"/>
            <a:ext cx="4480472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Умение концентрировать внимание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39295" y="3600419"/>
            <a:ext cx="4480473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Развитая мелкая моторика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39296" y="4862625"/>
            <a:ext cx="4480472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Развита речь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210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http://vko-zozh.kz/sites/default/files/46cb12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9" r="11159"/>
          <a:stretch/>
        </p:blipFill>
        <p:spPr bwMode="auto">
          <a:xfrm>
            <a:off x="262024" y="1976050"/>
            <a:ext cx="3384376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02445" y="104351"/>
            <a:ext cx="59451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srgbClr val="0070C0"/>
                </a:solidFill>
              </a:rPr>
              <a:t>Физическая готовность к школе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98579" y="811560"/>
            <a:ext cx="4505404" cy="11772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Состояние здоровья, уровень физического развития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027" y="2348880"/>
            <a:ext cx="4392507" cy="105912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Развитие анализаторных систем (слуха, зрения и </a:t>
            </a:r>
            <a:r>
              <a:rPr lang="ru-RU" sz="2400" b="1" dirty="0" err="1" smtClean="0">
                <a:solidFill>
                  <a:srgbClr val="002060"/>
                </a:solidFill>
              </a:rPr>
              <a:t>пр</a:t>
            </a:r>
            <a:r>
              <a:rPr lang="ru-RU" sz="2400" b="1" dirty="0" smtClean="0">
                <a:solidFill>
                  <a:srgbClr val="002060"/>
                </a:solidFill>
              </a:rPr>
              <a:t>)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028" y="3861048"/>
            <a:ext cx="4392506" cy="10584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Развитие мелких групп мышц руки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25575" y="5285077"/>
            <a:ext cx="4392506" cy="10584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Развитие основных движений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147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895" y="548680"/>
            <a:ext cx="8229600" cy="70609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4000" b="1" dirty="0" smtClean="0">
                <a:solidFill>
                  <a:srgbClr val="002060"/>
                </a:solidFill>
                <a:ea typeface="+mn-ea"/>
                <a:cs typeface="+mn-cs"/>
              </a:rPr>
              <a:t>Психологическая готовность</a:t>
            </a:r>
            <a:r>
              <a:rPr lang="ru-RU" sz="4000" b="1" dirty="0">
                <a:solidFill>
                  <a:srgbClr val="002060"/>
                </a:solidFill>
                <a:ea typeface="+mn-ea"/>
                <a:cs typeface="+mn-cs"/>
              </a:rPr>
              <a:t/>
            </a:r>
            <a:br>
              <a:rPr lang="ru-RU" sz="4000" b="1" dirty="0">
                <a:solidFill>
                  <a:srgbClr val="002060"/>
                </a:solidFill>
                <a:ea typeface="+mn-ea"/>
                <a:cs typeface="+mn-cs"/>
              </a:rPr>
            </a:b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426817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858193" y="1556792"/>
            <a:ext cx="4034286" cy="91571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мотивационная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58192" y="3045960"/>
            <a:ext cx="4034287" cy="103111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волевая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8193" y="4437112"/>
            <a:ext cx="4034287" cy="12241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128536" y="4541690"/>
            <a:ext cx="3215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с</a:t>
            </a:r>
            <a:r>
              <a:rPr lang="ru-RU" sz="2800" b="1" dirty="0" smtClean="0">
                <a:solidFill>
                  <a:srgbClr val="002060"/>
                </a:solidFill>
              </a:rPr>
              <a:t>оциально-коммуникативная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996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0.wp.com/enland.ru/assets/images/inschoo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543694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941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4499992" y="3429000"/>
            <a:ext cx="4194212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Оценочные мотивы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99992" y="2132856"/>
            <a:ext cx="4202099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Учебно-познавательные мотивы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99992" y="908720"/>
            <a:ext cx="418264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Социальные мотивы</a:t>
            </a:r>
            <a:endParaRPr lang="ru-RU" sz="2400" dirty="0" smtClean="0">
              <a:solidFill>
                <a:srgbClr val="0070C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55776" y="106243"/>
            <a:ext cx="4413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Виды мотивов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99992" y="4581128"/>
            <a:ext cx="4205345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Внешние мотивы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99992" y="5805264"/>
            <a:ext cx="423182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Игровые мотивы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8194" name="Picture 2" descr="https://f1.24open.ru/8K0WvB2nJ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2839"/>
          <a:stretch/>
        </p:blipFill>
        <p:spPr bwMode="auto">
          <a:xfrm>
            <a:off x="539552" y="2132856"/>
            <a:ext cx="3387587" cy="33626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971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683568" y="2802886"/>
            <a:ext cx="2520280" cy="1855788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77613" y="5585715"/>
            <a:ext cx="4680520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777613" y="4243176"/>
            <a:ext cx="4680520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251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sz="4900" b="1" dirty="0" smtClean="0">
                <a:solidFill>
                  <a:srgbClr val="0070C0"/>
                </a:solidFill>
              </a:rPr>
              <a:t>Волевая готовность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668558" y="1628800"/>
            <a:ext cx="4680520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Поставить цель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36051" y="5561958"/>
            <a:ext cx="2681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Оценить результат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68558" y="3000756"/>
            <a:ext cx="4680520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Принять решение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05358" y="424317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Наметить план действий и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реализовать его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2044" y="3007505"/>
            <a:ext cx="32033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ea typeface="+mj-ea"/>
                <a:cs typeface="+mj-cs"/>
              </a:rPr>
              <a:t>Ребенок способен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929266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4499992" y="4337189"/>
            <a:ext cx="4281080" cy="83099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99992" y="3328776"/>
            <a:ext cx="4279390" cy="6880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251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Социально-коммуникативная готовность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99992" y="1374349"/>
            <a:ext cx="4281080" cy="7200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Потребность в общении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016" y="4315183"/>
            <a:ext cx="38086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Умение руководствоваться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правилами общения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99992" y="2348880"/>
            <a:ext cx="4279390" cy="7414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Сформированность навыков общения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2623" y="344195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Умение слушать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99992" y="5517232"/>
            <a:ext cx="4248578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Умение подчиняться обычаям и интересам детской группы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https://yasenevo.mos.ru/%D1%82%D1%80%D0%B5%D0%BD%D0%B8%D0%BD%D0%B3%D1%89%D0%B6%D0%BB%D0%B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02" y="2393019"/>
            <a:ext cx="3639879" cy="2581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6161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251520" y="5301208"/>
            <a:ext cx="4752528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Сформированы предпосылки к овладению грамотой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1520" y="3573016"/>
            <a:ext cx="4752528" cy="5760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Сформировано правильное звукопроизношение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251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Речевая   готовность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980728"/>
            <a:ext cx="4680520" cy="5760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Развита связная речь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1520" y="1844824"/>
            <a:ext cx="4680520" cy="6480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Сформирован  грамматический строй речи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http://photos.lifeisphoto.ru/106/0/10642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060848"/>
            <a:ext cx="3053305" cy="3283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51520" y="2708920"/>
            <a:ext cx="4680520" cy="5760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Сформирован словарный запас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4437112"/>
            <a:ext cx="4752528" cy="5760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Сформированы фонематические процессы</a:t>
            </a:r>
          </a:p>
        </p:txBody>
      </p:sp>
    </p:spTree>
    <p:extLst>
      <p:ext uri="{BB962C8B-B14F-4D97-AF65-F5344CB8AC3E}">
        <p14:creationId xmlns:p14="http://schemas.microsoft.com/office/powerpoint/2010/main" val="2548824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338" y="4437112"/>
            <a:ext cx="731302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>
                <a:solidFill>
                  <a:srgbClr val="002060"/>
                </a:solidFill>
              </a:rPr>
              <a:t>Школа-это мастерская, где формируется мысль подрастающего </a:t>
            </a:r>
            <a:r>
              <a:rPr lang="ru-RU" sz="3200" b="1" dirty="0" smtClean="0">
                <a:solidFill>
                  <a:srgbClr val="002060"/>
                </a:solidFill>
              </a:rPr>
              <a:t>поколения.</a:t>
            </a:r>
          </a:p>
          <a:p>
            <a:pPr algn="r"/>
            <a:r>
              <a:rPr lang="ru-RU" sz="3200" dirty="0"/>
              <a:t> </a:t>
            </a:r>
            <a:r>
              <a:rPr lang="ru-RU" sz="3200" b="1" dirty="0"/>
              <a:t>(А. Барбюс)</a:t>
            </a:r>
            <a:endParaRPr lang="ru-RU" sz="3200" dirty="0"/>
          </a:p>
        </p:txBody>
      </p:sp>
      <p:pic>
        <p:nvPicPr>
          <p:cNvPr id="1026" name="Picture 2" descr="https://wawer.tevizja.pl/wp-content/uploads/2018/01/Depositphotos_10952665_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5724635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5328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900igr.net/up/datai/233255/0015-007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380809" cy="4152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79500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www.eduneo.ru/wp-content/uploads/2018/12/slide_11.jpg"/>
          <p:cNvPicPr>
            <a:picLocks noChangeAspect="1" noChangeArrowheads="1"/>
          </p:cNvPicPr>
          <p:nvPr/>
        </p:nvPicPr>
        <p:blipFill>
          <a:blip r:embed="rId2" cstate="print"/>
          <a:srcRect l="3738" t="12461" r="2804" b="9034"/>
          <a:stretch>
            <a:fillRect/>
          </a:stretch>
        </p:blipFill>
        <p:spPr bwMode="auto">
          <a:xfrm>
            <a:off x="1115616" y="1124744"/>
            <a:ext cx="7200800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postmediaprovince2.files.wordpress.com/2016/08/513185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08720"/>
            <a:ext cx="7200800" cy="479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0"/>
            <a:ext cx="8537867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Тест  «Готовы </a:t>
            </a:r>
            <a:r>
              <a:rPr lang="ru-RU" sz="2400" b="1" dirty="0">
                <a:solidFill>
                  <a:srgbClr val="C00000"/>
                </a:solidFill>
              </a:rPr>
              <a:t>ли вы отдавать своего ребенка в школу</a:t>
            </a:r>
            <a:r>
              <a:rPr lang="ru-RU" sz="2400" b="1" dirty="0" smtClean="0">
                <a:solidFill>
                  <a:srgbClr val="C00000"/>
                </a:solidFill>
              </a:rPr>
              <a:t>?»</a:t>
            </a:r>
          </a:p>
          <a:p>
            <a:r>
              <a:rPr lang="ru-RU" dirty="0" smtClean="0"/>
              <a:t>1</a:t>
            </a:r>
            <a:r>
              <a:rPr lang="ru-RU" sz="1900" dirty="0"/>
              <a:t>. Мне кажется, что мой ребенок будет учиться хуже других детей. </a:t>
            </a:r>
          </a:p>
          <a:p>
            <a:r>
              <a:rPr lang="ru-RU" sz="1900" dirty="0"/>
              <a:t>2. Я опасаюсь, что мой ребенок часто будет обижать других детей. </a:t>
            </a:r>
          </a:p>
          <a:p>
            <a:r>
              <a:rPr lang="ru-RU" sz="1900" dirty="0"/>
              <a:t>3. На мой взгляд, четыре урока - непомерная нагрузка для маленького ребенка. </a:t>
            </a:r>
          </a:p>
          <a:p>
            <a:r>
              <a:rPr lang="ru-RU" sz="1900" dirty="0"/>
              <a:t>4. Трудно быть уверенным, что учителя младших классов хорошо понимают детей. </a:t>
            </a:r>
          </a:p>
          <a:p>
            <a:r>
              <a:rPr lang="ru-RU" sz="1900" dirty="0"/>
              <a:t>5. Ребенок может спокойно учиться только в том случае, если учительница - его собственная мама. </a:t>
            </a:r>
          </a:p>
          <a:p>
            <a:r>
              <a:rPr lang="ru-RU" sz="1900" dirty="0"/>
              <a:t>6. Трудно представить, что первоклассник может быстро научиться читать, считать и писать. </a:t>
            </a:r>
          </a:p>
          <a:p>
            <a:r>
              <a:rPr lang="ru-RU" sz="1900" dirty="0"/>
              <a:t>7. Мне кажется, что дети в этом возрасте еще не способны дружить. </a:t>
            </a:r>
          </a:p>
          <a:p>
            <a:r>
              <a:rPr lang="ru-RU" sz="1900" dirty="0"/>
              <a:t>8. Боюсь даже думать о том, как мой ребенок будет обходиться без дневного сна. </a:t>
            </a:r>
          </a:p>
          <a:p>
            <a:r>
              <a:rPr lang="ru-RU" sz="1900" dirty="0"/>
              <a:t>9. Мой ребенок часто плачет, когда к нему обращается незнакомый взрослый человек. </a:t>
            </a:r>
          </a:p>
          <a:p>
            <a:r>
              <a:rPr lang="ru-RU" sz="1900" dirty="0"/>
              <a:t>10. Мой ребенок не ходит в детский сад и никогда не расстается с матерью. </a:t>
            </a:r>
          </a:p>
          <a:p>
            <a:r>
              <a:rPr lang="ru-RU" sz="1900" dirty="0"/>
              <a:t>11. Начальная школа, по-моему, редко способна чему-либо научить ребенка. </a:t>
            </a:r>
          </a:p>
          <a:p>
            <a:r>
              <a:rPr lang="ru-RU" sz="1900" dirty="0"/>
              <a:t>12. Я опасаюсь, что дети будут дразнить моего ребенка. </a:t>
            </a:r>
          </a:p>
          <a:p>
            <a:r>
              <a:rPr lang="ru-RU" sz="1900" dirty="0"/>
              <a:t>13. Мой малыш, по-моему, значительно слабее своих сверстников. </a:t>
            </a:r>
          </a:p>
          <a:p>
            <a:r>
              <a:rPr lang="ru-RU" sz="1900" dirty="0"/>
              <a:t>14. Боюсь, что учительница не имеет возможности оценить успехи каждого ребенка. </a:t>
            </a:r>
          </a:p>
          <a:p>
            <a:r>
              <a:rPr lang="ru-RU" sz="1900" dirty="0"/>
              <a:t>15. Мой ребенок часто говорит: “Мама, мы пойдем в школу вместе</a:t>
            </a:r>
            <a:r>
              <a:rPr lang="ru-RU" sz="2000" dirty="0"/>
              <a:t>!” </a:t>
            </a:r>
          </a:p>
        </p:txBody>
      </p:sp>
    </p:spTree>
    <p:extLst>
      <p:ext uri="{BB962C8B-B14F-4D97-AF65-F5344CB8AC3E}">
        <p14:creationId xmlns:p14="http://schemas.microsoft.com/office/powerpoint/2010/main" val="13329495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afisha.orsk.ru/images/afisha/posters/o/1554189944449_155418994490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344816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7312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f1/8e/f0/f18ef0d8c5b7948b74e771ea5a8419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30" y="1269414"/>
            <a:ext cx="6799689" cy="4517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5473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quariuslearning.co.id/wp-content/uploads/2015/01/Teku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15848"/>
            <a:ext cx="6984776" cy="5599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6179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pbs.twimg.com/media/DVAnwcoVAAIXiA8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712" y="260647"/>
            <a:ext cx="5399262" cy="4042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303455"/>
            <a:ext cx="77768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>
                <a:solidFill>
                  <a:srgbClr val="002060"/>
                </a:solidFill>
              </a:rPr>
              <a:t>«Быть готовым к школе – не значит уметь читать, писать и считать. Быть готовым к школе – значит быть готовым всему этому научиться»</a:t>
            </a:r>
          </a:p>
          <a:p>
            <a:pPr algn="r"/>
            <a:r>
              <a:rPr lang="ru-RU" sz="3200" dirty="0" err="1"/>
              <a:t>Венгер</a:t>
            </a:r>
            <a:r>
              <a:rPr lang="ru-RU" sz="3200" dirty="0"/>
              <a:t> Л. А.</a:t>
            </a:r>
            <a:endParaRPr lang="ru-RU" sz="3200" b="0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644710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900igr.net/up/datas/220396/0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88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87623" y="4725144"/>
            <a:ext cx="65527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rgbClr val="002060"/>
                </a:solidFill>
              </a:rPr>
              <a:t>Школа- это </a:t>
            </a:r>
            <a:r>
              <a:rPr lang="ru-RU" sz="3200" b="1" dirty="0">
                <a:solidFill>
                  <a:srgbClr val="002060"/>
                </a:solidFill>
              </a:rPr>
              <a:t>институт </a:t>
            </a:r>
            <a:r>
              <a:rPr lang="ru-RU" sz="3200" b="1" dirty="0" smtClean="0">
                <a:solidFill>
                  <a:srgbClr val="002060"/>
                </a:solidFill>
              </a:rPr>
              <a:t>контроля, где детям прививают основные навыки общежития.</a:t>
            </a:r>
          </a:p>
          <a:p>
            <a:pPr algn="r"/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smtClean="0"/>
              <a:t>(У.  </a:t>
            </a:r>
            <a:r>
              <a:rPr lang="ru-RU" sz="3200" dirty="0" err="1" smtClean="0"/>
              <a:t>Черчиль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286" y="476672"/>
            <a:ext cx="6146441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5581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51720" y="4653136"/>
            <a:ext cx="66247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rgbClr val="002060"/>
                </a:solidFill>
              </a:rPr>
              <a:t>Я </a:t>
            </a:r>
            <a:r>
              <a:rPr lang="ru-RU" sz="3200" b="1" dirty="0">
                <a:solidFill>
                  <a:srgbClr val="002060"/>
                </a:solidFill>
              </a:rPr>
              <a:t>прихожу в бешенство от одной мысли о том, сколько бы я всего узнал, если бы не ходил в школу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  <a:r>
              <a:rPr lang="ru-RU" sz="3200" b="1" i="1" dirty="0" smtClean="0">
                <a:solidFill>
                  <a:srgbClr val="0070C0"/>
                </a:solidFill>
              </a:rPr>
              <a:t>  </a:t>
            </a:r>
          </a:p>
          <a:p>
            <a:pPr algn="r"/>
            <a:r>
              <a:rPr lang="ru-RU" sz="3200" dirty="0" smtClean="0"/>
              <a:t>( </a:t>
            </a:r>
            <a:r>
              <a:rPr lang="ru-RU" sz="3200" dirty="0"/>
              <a:t>Д. Шоу)</a:t>
            </a:r>
          </a:p>
        </p:txBody>
      </p:sp>
      <p:sp>
        <p:nvSpPr>
          <p:cNvPr id="5" name="AutoShape 4" descr="https://whyy.org/wp-content/uploads/2017/07/shutterstock_2744540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36712"/>
            <a:ext cx="5895570" cy="3311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3954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63788" y="4303455"/>
            <a:ext cx="64802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Не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люблю школу: там заставляют сосредотачиваться на том, чего ты не хочешь знать. </a:t>
            </a:r>
            <a:endParaRPr lang="ru-RU" sz="3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/>
            <a:r>
              <a:rPr lang="ru-RU" sz="3200" dirty="0" smtClean="0"/>
              <a:t>(</a:t>
            </a:r>
            <a:r>
              <a:rPr lang="ru-RU" sz="3200" dirty="0"/>
              <a:t>Леонардо </a:t>
            </a:r>
            <a:r>
              <a:rPr lang="ru-RU" sz="3200" dirty="0" err="1"/>
              <a:t>Ди</a:t>
            </a:r>
            <a:r>
              <a:rPr lang="ru-RU" sz="3200" dirty="0"/>
              <a:t>  </a:t>
            </a:r>
            <a:r>
              <a:rPr lang="ru-RU" sz="3200" dirty="0" err="1"/>
              <a:t>Каприо</a:t>
            </a:r>
            <a:r>
              <a:rPr lang="ru-RU" sz="3200" dirty="0"/>
              <a:t>)</a:t>
            </a:r>
          </a:p>
          <a:p>
            <a:pPr algn="r"/>
            <a:endParaRPr lang="ru-RU" sz="3200" dirty="0"/>
          </a:p>
        </p:txBody>
      </p:sp>
      <p:pic>
        <p:nvPicPr>
          <p:cNvPr id="3074" name="Picture 2" descr="https://4esnok.by/wp-content/uploads/2019/08/1481728455_img-20160719174453-5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2656"/>
            <a:ext cx="5364952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794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39380" y="5157192"/>
            <a:ext cx="665502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200" b="1" dirty="0">
                <a:solidFill>
                  <a:srgbClr val="002060"/>
                </a:solidFill>
                <a:ea typeface="SimSun"/>
              </a:rPr>
              <a:t>Мать всех битв — начальная </a:t>
            </a:r>
            <a:r>
              <a:rPr lang="ru-RU" sz="3200" b="1" dirty="0" smtClean="0">
                <a:solidFill>
                  <a:srgbClr val="002060"/>
                </a:solidFill>
                <a:ea typeface="SimSun"/>
              </a:rPr>
              <a:t>школа.</a:t>
            </a:r>
          </a:p>
          <a:p>
            <a:pPr algn="r"/>
            <a:r>
              <a:rPr lang="ru-RU" sz="3200" b="1" dirty="0" smtClean="0">
                <a:ea typeface="SimSun"/>
              </a:rPr>
              <a:t>Э </a:t>
            </a:r>
            <a:r>
              <a:rPr lang="ru-RU" sz="3200" b="1" dirty="0" err="1" smtClean="0">
                <a:ea typeface="SimSun"/>
              </a:rPr>
              <a:t>Макрон</a:t>
            </a:r>
            <a:r>
              <a:rPr lang="ru-RU" sz="3200" b="1" dirty="0" smtClean="0">
                <a:ea typeface="SimSun"/>
              </a:rPr>
              <a:t>.</a:t>
            </a:r>
            <a:endParaRPr lang="ru-RU" sz="3200" dirty="0"/>
          </a:p>
        </p:txBody>
      </p:sp>
      <p:pic>
        <p:nvPicPr>
          <p:cNvPr id="1026" name="Picture 2" descr="https://pbs.twimg.com/media/DmK0LA2XoAAfLaU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48680"/>
            <a:ext cx="5722068" cy="3883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293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925" y="268288"/>
            <a:ext cx="6280150" cy="538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643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03" b="20000"/>
          <a:stretch/>
        </p:blipFill>
        <p:spPr>
          <a:xfrm>
            <a:off x="1323323" y="764704"/>
            <a:ext cx="6624735" cy="5393667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012160" y="4293096"/>
            <a:ext cx="936104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946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6" b="37569"/>
          <a:stretch/>
        </p:blipFill>
        <p:spPr>
          <a:xfrm>
            <a:off x="107504" y="188640"/>
            <a:ext cx="4310457" cy="3456384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2" r="10211" b="60813"/>
          <a:stretch/>
        </p:blipFill>
        <p:spPr bwMode="auto">
          <a:xfrm>
            <a:off x="3995936" y="3646160"/>
            <a:ext cx="4872401" cy="2735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60502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482</Words>
  <Application>Microsoft Office PowerPoint</Application>
  <PresentationFormat>Экран (4:3)</PresentationFormat>
  <Paragraphs>75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Муниципальный семинар  для  педагогов ДОУ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Психологическая готовность </vt:lpstr>
      <vt:lpstr>Презентация PowerPoint</vt:lpstr>
      <vt:lpstr>Презентация PowerPoint</vt:lpstr>
      <vt:lpstr>  Волевая готовность   </vt:lpstr>
      <vt:lpstr>  Социально-коммуникативная готовность   </vt:lpstr>
      <vt:lpstr>    Речевая   готовность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 для педагогов ДОУ</dc:title>
  <dc:creator>Босс</dc:creator>
  <cp:lastModifiedBy>Босс</cp:lastModifiedBy>
  <cp:revision>34</cp:revision>
  <dcterms:created xsi:type="dcterms:W3CDTF">2020-01-15T03:28:16Z</dcterms:created>
  <dcterms:modified xsi:type="dcterms:W3CDTF">2020-01-24T00:18:07Z</dcterms:modified>
</cp:coreProperties>
</file>