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33"/>
  </p:notesMasterIdLst>
  <p:sldIdLst>
    <p:sldId id="260" r:id="rId2"/>
    <p:sldId id="303" r:id="rId3"/>
    <p:sldId id="307" r:id="rId4"/>
    <p:sldId id="306" r:id="rId5"/>
    <p:sldId id="305" r:id="rId6"/>
    <p:sldId id="304" r:id="rId7"/>
    <p:sldId id="309" r:id="rId8"/>
    <p:sldId id="310" r:id="rId9"/>
    <p:sldId id="308" r:id="rId10"/>
    <p:sldId id="302" r:id="rId11"/>
    <p:sldId id="287" r:id="rId12"/>
    <p:sldId id="288" r:id="rId13"/>
    <p:sldId id="311" r:id="rId14"/>
    <p:sldId id="314" r:id="rId15"/>
    <p:sldId id="289" r:id="rId16"/>
    <p:sldId id="290" r:id="rId17"/>
    <p:sldId id="291" r:id="rId18"/>
    <p:sldId id="257" r:id="rId19"/>
    <p:sldId id="258" r:id="rId20"/>
    <p:sldId id="301" r:id="rId21"/>
    <p:sldId id="275" r:id="rId22"/>
    <p:sldId id="293" r:id="rId23"/>
    <p:sldId id="283" r:id="rId24"/>
    <p:sldId id="296" r:id="rId25"/>
    <p:sldId id="271" r:id="rId26"/>
    <p:sldId id="297" r:id="rId27"/>
    <p:sldId id="299" r:id="rId28"/>
    <p:sldId id="286" r:id="rId29"/>
    <p:sldId id="312" r:id="rId30"/>
    <p:sldId id="313" r:id="rId31"/>
    <p:sldId id="272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00"/>
    <a:srgbClr val="FFCCCC"/>
    <a:srgbClr val="00CCFF"/>
    <a:srgbClr val="FF0000"/>
    <a:srgbClr val="FF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54" autoAdjust="0"/>
    <p:restoredTop sz="93478" autoAdjust="0"/>
  </p:normalViewPr>
  <p:slideViewPr>
    <p:cSldViewPr>
      <p:cViewPr varScale="1">
        <p:scale>
          <a:sx n="91" d="100"/>
          <a:sy n="91" d="100"/>
        </p:scale>
        <p:origin x="-9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203A7B1-B304-460A-A41A-A87331E072B2}" type="datetimeFigureOut">
              <a:rPr lang="ru-RU"/>
              <a:pPr>
                <a:defRPr/>
              </a:pPr>
              <a:t>11.09.2020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509DB8-8C66-45BA-8179-6262F1D347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19768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745A0B0-5F79-4AA7-9B30-30BD8D3C23E6}" type="slidenum">
              <a:rPr lang="ru-RU" smtClean="0"/>
              <a:pPr/>
              <a:t>25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357632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B3A33A-63E4-4895-8627-700FB5453056}" type="slidenum">
              <a:rPr lang="ru-RU" smtClean="0"/>
              <a:pPr/>
              <a:t>31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1179525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312" y="187"/>
              <a:ext cx="4299" cy="3370"/>
              <a:chOff x="0" y="4"/>
              <a:chExt cx="5533" cy="4337"/>
            </a:xfrm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0" y="4"/>
                <a:ext cx="5470" cy="4337"/>
                <a:chOff x="0" y="4"/>
                <a:chExt cx="5470" cy="4337"/>
              </a:xfrm>
            </p:grpSpPr>
            <p:grpSp>
              <p:nvGrpSpPr>
                <p:cNvPr id="33" name="Group 8"/>
                <p:cNvGrpSpPr>
                  <a:grpSpLocks/>
                </p:cNvGrpSpPr>
                <p:nvPr/>
              </p:nvGrpSpPr>
              <p:grpSpPr bwMode="auto">
                <a:xfrm>
                  <a:off x="1339" y="788"/>
                  <a:ext cx="2919" cy="2148"/>
                  <a:chOff x="1265" y="816"/>
                  <a:chExt cx="2919" cy="2148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6"/>
                    <a:ext cx="2919" cy="2148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79" y="1603"/>
                    <a:ext cx="578" cy="403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4" name="Group 11"/>
                <p:cNvGrpSpPr>
                  <a:grpSpLocks/>
                </p:cNvGrpSpPr>
                <p:nvPr/>
              </p:nvGrpSpPr>
              <p:grpSpPr bwMode="auto">
                <a:xfrm>
                  <a:off x="0" y="4"/>
                  <a:ext cx="5470" cy="4337"/>
                  <a:chOff x="0" y="4"/>
                  <a:chExt cx="5470" cy="4337"/>
                </a:xfrm>
              </p:grpSpPr>
              <p:grpSp>
                <p:nvGrpSpPr>
                  <p:cNvPr id="35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4" y="1504"/>
                    <a:ext cx="1259" cy="2323"/>
                    <a:chOff x="3470" y="1532"/>
                    <a:chExt cx="1259" cy="2323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7" y="2238"/>
                      <a:ext cx="1725" cy="313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2" y="3148"/>
                      <a:ext cx="924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0"/>
                    <a:ext cx="2462" cy="1332"/>
                    <a:chOff x="2864" y="2018"/>
                    <a:chExt cx="2462" cy="1332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8"/>
                      <a:ext cx="1813" cy="3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2" y="2805"/>
                      <a:ext cx="974" cy="542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0" y="1803"/>
                    <a:ext cx="2478" cy="1065"/>
                    <a:chOff x="2896" y="1831"/>
                    <a:chExt cx="2478" cy="1065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6" y="1831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19"/>
                      <a:ext cx="932" cy="474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3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5"/>
                    <a:ext cx="2341" cy="658"/>
                    <a:chOff x="2958" y="1413"/>
                    <a:chExt cx="2341" cy="658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3"/>
                      <a:ext cx="1544" cy="313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69" y="1580"/>
                      <a:ext cx="830" cy="48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3"/>
                    <a:ext cx="2150" cy="340"/>
                    <a:chOff x="2983" y="1271"/>
                    <a:chExt cx="2150" cy="340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92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71"/>
                      <a:ext cx="754" cy="34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91"/>
                    <a:ext cx="1879" cy="424"/>
                    <a:chOff x="2938" y="919"/>
                    <a:chExt cx="1879" cy="424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9"/>
                      <a:ext cx="662" cy="33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5"/>
                    <a:chOff x="637" y="1653"/>
                    <a:chExt cx="1257" cy="2325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7" y="2360"/>
                      <a:ext cx="1721" cy="313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20" y="3269"/>
                      <a:ext cx="923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1" cy="1334"/>
                    <a:chOff x="-5" y="2196"/>
                    <a:chExt cx="2461" cy="1334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9"/>
                      <a:ext cx="1812" cy="34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4"/>
                      <a:ext cx="973" cy="54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0"/>
                    <a:ext cx="2477" cy="1063"/>
                    <a:chOff x="-52" y="2008"/>
                    <a:chExt cx="2477" cy="1063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5"/>
                      <a:ext cx="1736" cy="30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3"/>
                      <a:ext cx="932" cy="47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3"/>
                      <a:ext cx="901" cy="524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6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7" y="1563"/>
                    <a:ext cx="2339" cy="657"/>
                    <a:chOff x="23" y="1591"/>
                    <a:chExt cx="2339" cy="657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8" y="1588"/>
                      <a:ext cx="1544" cy="3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3" y="1759"/>
                      <a:ext cx="830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7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6"/>
                    <a:ext cx="2150" cy="345"/>
                    <a:chOff x="189" y="1444"/>
                    <a:chExt cx="2150" cy="345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4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4"/>
                      <a:ext cx="754" cy="34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8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8"/>
                    <a:chOff x="505" y="1094"/>
                    <a:chExt cx="1879" cy="428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41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49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3"/>
                    <a:ext cx="1849" cy="552"/>
                    <a:chOff x="616" y="901"/>
                    <a:chExt cx="1849" cy="552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2" y="123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901"/>
                      <a:ext cx="662" cy="33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0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2"/>
                    <a:chOff x="911" y="589"/>
                    <a:chExt cx="1767" cy="742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6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92"/>
                      <a:ext cx="662" cy="3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2"/>
                    <a:ext cx="1693" cy="890"/>
                    <a:chOff x="1120" y="302"/>
                    <a:chExt cx="1693" cy="890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5"/>
                      <a:ext cx="672" cy="33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2"/>
                    <a:ext cx="779" cy="1517"/>
                    <a:chOff x="1633" y="100"/>
                    <a:chExt cx="779" cy="1517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64"/>
                      <a:ext cx="1104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7" y="226"/>
                      <a:ext cx="592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3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4"/>
                    <a:ext cx="635" cy="1534"/>
                    <a:chOff x="1935" y="32"/>
                    <a:chExt cx="635" cy="1534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0" y="929"/>
                      <a:ext cx="1060" cy="21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8"/>
                      <a:ext cx="570" cy="33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3"/>
                    <a:ext cx="1846" cy="567"/>
                    <a:chOff x="2822" y="671"/>
                    <a:chExt cx="1846" cy="567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4"/>
                      <a:ext cx="663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6"/>
                    <a:ext cx="1783" cy="717"/>
                    <a:chOff x="2683" y="444"/>
                    <a:chExt cx="1783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6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3" y="444"/>
                      <a:ext cx="663" cy="33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6" y="948"/>
                    <a:ext cx="1026" cy="14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200" y="196"/>
                    <a:ext cx="551" cy="22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grpSp>
                <p:nvGrpSpPr>
                  <p:cNvPr id="5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6" y="15"/>
                    <a:ext cx="636" cy="1517"/>
                    <a:chOff x="2802" y="43"/>
                    <a:chExt cx="636" cy="1517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8" y="937"/>
                      <a:ext cx="1057" cy="183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09" y="184"/>
                      <a:ext cx="570" cy="28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5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11" y="133"/>
                    <a:ext cx="1014" cy="1463"/>
                    <a:chOff x="2937" y="161"/>
                    <a:chExt cx="1014" cy="1463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4" y="911"/>
                      <a:ext cx="1156" cy="270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21" y="259"/>
                      <a:ext cx="624" cy="422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5" y="6"/>
                    <a:ext cx="241" cy="1446"/>
                    <a:chOff x="2731" y="34"/>
                    <a:chExt cx="241" cy="1446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7" y="960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49" y="222"/>
                      <a:ext cx="511" cy="1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0"/>
                    <a:ext cx="1083" cy="2450"/>
                    <a:chOff x="943" y="1768"/>
                    <a:chExt cx="1083" cy="2450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08" y="2475"/>
                      <a:ext cx="1726" cy="311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6" y="3511"/>
                      <a:ext cx="924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7"/>
                    <a:ext cx="765" cy="2374"/>
                    <a:chOff x="1455" y="1935"/>
                    <a:chExt cx="765" cy="2374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0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0" y="1958"/>
                    <a:ext cx="460" cy="2331"/>
                    <a:chOff x="1950" y="1985"/>
                    <a:chExt cx="493" cy="2606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32" y="2687"/>
                      <a:ext cx="1716" cy="301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20" y="3900"/>
                      <a:ext cx="918" cy="46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5"/>
                    <a:chOff x="3334" y="1717"/>
                    <a:chExt cx="1125" cy="2425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7" cy="30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2" y="3435"/>
                      <a:ext cx="924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4" y="1839"/>
                    <a:ext cx="882" cy="2423"/>
                    <a:chOff x="3180" y="1867"/>
                    <a:chExt cx="882" cy="2423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5" y="2542"/>
                      <a:ext cx="1649" cy="300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9" y="3615"/>
                      <a:ext cx="883" cy="46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4"/>
                    <a:ext cx="622" cy="2387"/>
                    <a:chOff x="3006" y="1982"/>
                    <a:chExt cx="622" cy="2387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9" y="2659"/>
                      <a:ext cx="1600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5" y="3746"/>
                      <a:ext cx="860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2"/>
                    <a:ext cx="404" cy="2222"/>
                    <a:chOff x="2819" y="2100"/>
                    <a:chExt cx="404" cy="2222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7" y="2712"/>
                      <a:ext cx="1470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4"/>
                      <a:ext cx="790" cy="38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4" y="2106"/>
                    <a:ext cx="427" cy="2183"/>
                    <a:chOff x="2289" y="2134"/>
                    <a:chExt cx="427" cy="2183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1" y="2758"/>
                      <a:ext cx="1441" cy="188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52" y="3788"/>
                      <a:ext cx="773" cy="291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</p:grpSp>
          <p:grpSp>
            <p:nvGrpSpPr>
              <p:cNvPr id="23" name="Group 110"/>
              <p:cNvGrpSpPr>
                <a:grpSpLocks/>
              </p:cNvGrpSpPr>
              <p:nvPr/>
            </p:nvGrpSpPr>
            <p:grpSpPr bwMode="auto">
              <a:xfrm>
                <a:off x="73" y="313"/>
                <a:ext cx="5460" cy="3668"/>
                <a:chOff x="73" y="313"/>
                <a:chExt cx="5460" cy="3668"/>
              </a:xfrm>
            </p:grpSpPr>
            <p:grpSp>
              <p:nvGrpSpPr>
                <p:cNvPr id="24" name="Group 111"/>
                <p:cNvGrpSpPr>
                  <a:grpSpLocks/>
                </p:cNvGrpSpPr>
                <p:nvPr/>
              </p:nvGrpSpPr>
              <p:grpSpPr bwMode="auto">
                <a:xfrm>
                  <a:off x="73" y="313"/>
                  <a:ext cx="5460" cy="3668"/>
                  <a:chOff x="73" y="313"/>
                  <a:chExt cx="5460" cy="3668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5" y="454"/>
                    <a:ext cx="2568" cy="2049"/>
                  </a:xfrm>
                  <a:custGeom>
                    <a:avLst/>
                    <a:gdLst>
                      <a:gd name="T0" fmla="*/ 2568 w 36729"/>
                      <a:gd name="T1" fmla="*/ 991 h 21600"/>
                      <a:gd name="T2" fmla="*/ 0 w 36729"/>
                      <a:gd name="T3" fmla="*/ 1157 h 21600"/>
                      <a:gd name="T4" fmla="*/ 1246 w 36729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lnTo>
                          <a:pt x="36729" y="1045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7" y="1602"/>
                    <a:ext cx="2017" cy="2376"/>
                  </a:xfrm>
                  <a:custGeom>
                    <a:avLst/>
                    <a:gdLst>
                      <a:gd name="T0" fmla="*/ 0 w 30473"/>
                      <a:gd name="T1" fmla="*/ 203 h 22305"/>
                      <a:gd name="T2" fmla="*/ 2016 w 30473"/>
                      <a:gd name="T3" fmla="*/ 2376 h 22305"/>
                      <a:gd name="T4" fmla="*/ 587 w 30473"/>
                      <a:gd name="T5" fmla="*/ 2301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lnTo>
                          <a:pt x="-1" y="190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8" y="1180"/>
                    <a:ext cx="1426" cy="2381"/>
                  </a:xfrm>
                  <a:custGeom>
                    <a:avLst/>
                    <a:gdLst>
                      <a:gd name="T0" fmla="*/ 0 w 34812"/>
                      <a:gd name="T1" fmla="*/ 482 h 22305"/>
                      <a:gd name="T2" fmla="*/ 1426 w 34812"/>
                      <a:gd name="T3" fmla="*/ 2381 h 22305"/>
                      <a:gd name="T4" fmla="*/ 541 w 34812"/>
                      <a:gd name="T5" fmla="*/ 2306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3" y="812"/>
                    <a:ext cx="2541" cy="2381"/>
                  </a:xfrm>
                  <a:custGeom>
                    <a:avLst/>
                    <a:gdLst>
                      <a:gd name="T0" fmla="*/ 0 w 36830"/>
                      <a:gd name="T1" fmla="*/ 671 h 22305"/>
                      <a:gd name="T2" fmla="*/ 2540 w 36830"/>
                      <a:gd name="T3" fmla="*/ 2381 h 22305"/>
                      <a:gd name="T4" fmla="*/ 1051 w 36830"/>
                      <a:gd name="T5" fmla="*/ 2306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lnTo>
                          <a:pt x="0" y="628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89" y="313"/>
                    <a:ext cx="1851" cy="2304"/>
                  </a:xfrm>
                  <a:custGeom>
                    <a:avLst/>
                    <a:gdLst>
                      <a:gd name="T0" fmla="*/ 0 w 31881"/>
                      <a:gd name="T1" fmla="*/ 1068 h 21600"/>
                      <a:gd name="T2" fmla="*/ 1851 w 31881"/>
                      <a:gd name="T3" fmla="*/ 518 h 21600"/>
                      <a:gd name="T4" fmla="*/ 1058 w 31881"/>
                      <a:gd name="T5" fmla="*/ 2304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lnTo>
                          <a:pt x="-1" y="1001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3" cy="2304"/>
                  </a:xfrm>
                  <a:custGeom>
                    <a:avLst/>
                    <a:gdLst>
                      <a:gd name="T0" fmla="*/ 0 w 31146"/>
                      <a:gd name="T1" fmla="*/ 481 h 21600"/>
                      <a:gd name="T2" fmla="*/ 763 w 31146"/>
                      <a:gd name="T3" fmla="*/ 1020 h 21600"/>
                      <a:gd name="T4" fmla="*/ 324 w 31146"/>
                      <a:gd name="T5" fmla="*/ 2304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799" y="436"/>
                    <a:ext cx="418" cy="1524"/>
                  </a:xfrm>
                  <a:custGeom>
                    <a:avLst/>
                    <a:gdLst>
                      <a:gd name="T0" fmla="*/ 0 w 776"/>
                      <a:gd name="T1" fmla="*/ 64 h 2368"/>
                      <a:gd name="T2" fmla="*/ 240 w 776"/>
                      <a:gd name="T3" fmla="*/ 16 h 2368"/>
                      <a:gd name="T4" fmla="*/ 96 w 776"/>
                      <a:gd name="T5" fmla="*/ 160 h 2368"/>
                      <a:gd name="T6" fmla="*/ 336 w 776"/>
                      <a:gd name="T7" fmla="*/ 160 h 2368"/>
                      <a:gd name="T8" fmla="*/ 192 w 776"/>
                      <a:gd name="T9" fmla="*/ 304 h 2368"/>
                      <a:gd name="T10" fmla="*/ 384 w 776"/>
                      <a:gd name="T11" fmla="*/ 352 h 2368"/>
                      <a:gd name="T12" fmla="*/ 288 w 776"/>
                      <a:gd name="T13" fmla="*/ 448 h 2368"/>
                      <a:gd name="T14" fmla="*/ 480 w 776"/>
                      <a:gd name="T15" fmla="*/ 496 h 2368"/>
                      <a:gd name="T16" fmla="*/ 384 w 776"/>
                      <a:gd name="T17" fmla="*/ 592 h 2368"/>
                      <a:gd name="T18" fmla="*/ 528 w 776"/>
                      <a:gd name="T19" fmla="*/ 640 h 2368"/>
                      <a:gd name="T20" fmla="*/ 480 w 776"/>
                      <a:gd name="T21" fmla="*/ 736 h 2368"/>
                      <a:gd name="T22" fmla="*/ 576 w 776"/>
                      <a:gd name="T23" fmla="*/ 832 h 2368"/>
                      <a:gd name="T24" fmla="*/ 576 w 776"/>
                      <a:gd name="T25" fmla="*/ 928 h 2368"/>
                      <a:gd name="T26" fmla="*/ 672 w 776"/>
                      <a:gd name="T27" fmla="*/ 1072 h 2368"/>
                      <a:gd name="T28" fmla="*/ 624 w 776"/>
                      <a:gd name="T29" fmla="*/ 1216 h 2368"/>
                      <a:gd name="T30" fmla="*/ 720 w 776"/>
                      <a:gd name="T31" fmla="*/ 1312 h 2368"/>
                      <a:gd name="T32" fmla="*/ 672 w 776"/>
                      <a:gd name="T33" fmla="*/ 1456 h 2368"/>
                      <a:gd name="T34" fmla="*/ 720 w 776"/>
                      <a:gd name="T35" fmla="*/ 1600 h 2368"/>
                      <a:gd name="T36" fmla="*/ 672 w 776"/>
                      <a:gd name="T37" fmla="*/ 1696 h 2368"/>
                      <a:gd name="T38" fmla="*/ 768 w 776"/>
                      <a:gd name="T39" fmla="*/ 1840 h 2368"/>
                      <a:gd name="T40" fmla="*/ 720 w 776"/>
                      <a:gd name="T41" fmla="*/ 1984 h 2368"/>
                      <a:gd name="T42" fmla="*/ 768 w 776"/>
                      <a:gd name="T43" fmla="*/ 2176 h 2368"/>
                      <a:gd name="T44" fmla="*/ 720 w 776"/>
                      <a:gd name="T45" fmla="*/ 2224 h 2368"/>
                      <a:gd name="T46" fmla="*/ 768 w 776"/>
                      <a:gd name="T47" fmla="*/ 2368 h 236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-1346631">
                  <a:off x="3279" y="1530"/>
                  <a:ext cx="443" cy="837"/>
                </a:xfrm>
                <a:custGeom>
                  <a:avLst/>
                  <a:gdLst>
                    <a:gd name="T0" fmla="*/ 0 w 776"/>
                    <a:gd name="T1" fmla="*/ 64 h 2368"/>
                    <a:gd name="T2" fmla="*/ 240 w 776"/>
                    <a:gd name="T3" fmla="*/ 16 h 2368"/>
                    <a:gd name="T4" fmla="*/ 96 w 776"/>
                    <a:gd name="T5" fmla="*/ 160 h 2368"/>
                    <a:gd name="T6" fmla="*/ 336 w 776"/>
                    <a:gd name="T7" fmla="*/ 160 h 2368"/>
                    <a:gd name="T8" fmla="*/ 192 w 776"/>
                    <a:gd name="T9" fmla="*/ 304 h 2368"/>
                    <a:gd name="T10" fmla="*/ 384 w 776"/>
                    <a:gd name="T11" fmla="*/ 352 h 2368"/>
                    <a:gd name="T12" fmla="*/ 288 w 776"/>
                    <a:gd name="T13" fmla="*/ 448 h 2368"/>
                    <a:gd name="T14" fmla="*/ 480 w 776"/>
                    <a:gd name="T15" fmla="*/ 496 h 2368"/>
                    <a:gd name="T16" fmla="*/ 384 w 776"/>
                    <a:gd name="T17" fmla="*/ 592 h 2368"/>
                    <a:gd name="T18" fmla="*/ 528 w 776"/>
                    <a:gd name="T19" fmla="*/ 640 h 2368"/>
                    <a:gd name="T20" fmla="*/ 480 w 776"/>
                    <a:gd name="T21" fmla="*/ 736 h 2368"/>
                    <a:gd name="T22" fmla="*/ 576 w 776"/>
                    <a:gd name="T23" fmla="*/ 832 h 2368"/>
                    <a:gd name="T24" fmla="*/ 576 w 776"/>
                    <a:gd name="T25" fmla="*/ 928 h 2368"/>
                    <a:gd name="T26" fmla="*/ 672 w 776"/>
                    <a:gd name="T27" fmla="*/ 1072 h 2368"/>
                    <a:gd name="T28" fmla="*/ 624 w 776"/>
                    <a:gd name="T29" fmla="*/ 1216 h 2368"/>
                    <a:gd name="T30" fmla="*/ 720 w 776"/>
                    <a:gd name="T31" fmla="*/ 1312 h 2368"/>
                    <a:gd name="T32" fmla="*/ 672 w 776"/>
                    <a:gd name="T33" fmla="*/ 1456 h 2368"/>
                    <a:gd name="T34" fmla="*/ 720 w 776"/>
                    <a:gd name="T35" fmla="*/ 1600 h 2368"/>
                    <a:gd name="T36" fmla="*/ 672 w 776"/>
                    <a:gd name="T37" fmla="*/ 1696 h 2368"/>
                    <a:gd name="T38" fmla="*/ 768 w 776"/>
                    <a:gd name="T39" fmla="*/ 1840 h 2368"/>
                    <a:gd name="T40" fmla="*/ 720 w 776"/>
                    <a:gd name="T41" fmla="*/ 1984 h 2368"/>
                    <a:gd name="T42" fmla="*/ 768 w 776"/>
                    <a:gd name="T43" fmla="*/ 2176 h 2368"/>
                    <a:gd name="T44" fmla="*/ 720 w 776"/>
                    <a:gd name="T45" fmla="*/ 2224 h 2368"/>
                    <a:gd name="T46" fmla="*/ 768 w 776"/>
                    <a:gd name="T47" fmla="*/ 2368 h 23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7" name="Group 120"/>
            <p:cNvGrpSpPr>
              <a:grpSpLocks/>
            </p:cNvGrpSpPr>
            <p:nvPr/>
          </p:nvGrpSpPr>
          <p:grpSpPr bwMode="auto">
            <a:xfrm>
              <a:off x="1476" y="460"/>
              <a:ext cx="4040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T0" fmla="*/ 537 w 21600"/>
                  <a:gd name="T1" fmla="*/ 0 h 21602"/>
                  <a:gd name="T2" fmla="*/ 2121 w 21600"/>
                  <a:gd name="T3" fmla="*/ 2304 h 21602"/>
                  <a:gd name="T4" fmla="*/ 0 w 21600"/>
                  <a:gd name="T5" fmla="*/ 2229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T0" fmla="*/ 0 w 28940"/>
                  <a:gd name="T1" fmla="*/ 137 h 22305"/>
                  <a:gd name="T2" fmla="*/ 1244 w 28940"/>
                  <a:gd name="T3" fmla="*/ 2379 h 22305"/>
                  <a:gd name="T4" fmla="*/ 316 w 28940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T0" fmla="*/ 0 w 34455"/>
                  <a:gd name="T1" fmla="*/ 452 h 22305"/>
                  <a:gd name="T2" fmla="*/ 2375 w 34455"/>
                  <a:gd name="T3" fmla="*/ 2379 h 22305"/>
                  <a:gd name="T4" fmla="*/ 886 w 34455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T0" fmla="*/ 0 w 34812"/>
                  <a:gd name="T1" fmla="*/ 481 h 22305"/>
                  <a:gd name="T2" fmla="*/ 381 w 34812"/>
                  <a:gd name="T3" fmla="*/ 2379 h 22305"/>
                  <a:gd name="T4" fmla="*/ 145 w 34812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T0" fmla="*/ 0 w 34812"/>
                  <a:gd name="T1" fmla="*/ 481 h 22305"/>
                  <a:gd name="T2" fmla="*/ 1004 w 34812"/>
                  <a:gd name="T3" fmla="*/ 2379 h 22305"/>
                  <a:gd name="T4" fmla="*/ 381 w 34812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0" y="2635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7" y="2149"/>
                <a:ext cx="441" cy="83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79"/>
                <a:ext cx="1007" cy="160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4" cy="143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0" cy="83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65671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5672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90F4D-B83C-467B-BDDE-D463E97F2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EBFDA-03B2-46AB-99B9-B573D8D661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FF2C9-4B54-4C89-AA3F-0D9C353A9A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301625"/>
            <a:ext cx="7772400" cy="579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EA5EA-48EC-49CB-A165-31F4CF756E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B04C9-F780-4C4B-AEEF-ADCFF34E3A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5BD4C7-1429-47AB-B03D-E1EB83FEB4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BDB2F-CE9E-4052-A721-8077FF62CA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BB7BE-CC17-4A4F-9EAE-32FE5BA78F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4C22D-E7FE-4AC9-95AF-AC93D91591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B658B-3FDD-4DA3-9C0C-E4597BB9B2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034EB4-E353-40A5-B11F-46A296394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67F2D-A074-4D5A-908F-1B9E3D6910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00F24-F073-43DC-B398-2A9A079BC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1032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1164" name="Oval 4"/>
              <p:cNvSpPr>
                <a:spLocks noChangeArrowheads="1"/>
              </p:cNvSpPr>
              <p:nvPr/>
            </p:nvSpPr>
            <p:spPr bwMode="hidden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65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1162" name="Oval 7"/>
              <p:cNvSpPr>
                <a:spLocks noChangeArrowheads="1"/>
              </p:cNvSpPr>
              <p:nvPr/>
            </p:nvSpPr>
            <p:spPr bwMode="hidden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63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4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1160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61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5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1036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1158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59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37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1060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1156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78" y="2236"/>
                    <a:ext cx="1699" cy="31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57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39" y="3129"/>
                    <a:ext cx="885" cy="48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1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1154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55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2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1152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53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3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1150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07" y="1616"/>
                    <a:ext cx="1680" cy="34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51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88" y="2030"/>
                    <a:ext cx="891" cy="51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4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1148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49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4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5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1146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47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49"/>
                    <a:ext cx="755" cy="36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6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1144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896" y="1128"/>
                    <a:ext cx="1252" cy="20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45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48" y="918"/>
                    <a:ext cx="668" cy="33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7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1142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66" y="2351"/>
                    <a:ext cx="1726" cy="29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43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8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1140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797" cy="34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41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68" cy="54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69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1138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39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5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0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1136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2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37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11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1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1134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74"/>
                    <a:ext cx="1544" cy="31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35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2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1132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33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26"/>
                    <a:ext cx="755" cy="36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3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1130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31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4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1128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29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5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1126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79" y="438"/>
                    <a:ext cx="483" cy="8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27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28"/>
                    <a:ext cx="260" cy="131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6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1124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25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7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1122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23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8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1120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42" y="915"/>
                    <a:ext cx="1040" cy="21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21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79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1118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05" y="1022"/>
                    <a:ext cx="1229" cy="21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19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47" cy="337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80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1116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27" cy="21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17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46" cy="33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1081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>
                    <a:gd name="T0" fmla="*/ 0 w 2736"/>
                    <a:gd name="T1" fmla="*/ 504 h 504"/>
                    <a:gd name="T2" fmla="*/ 864 w 2736"/>
                    <a:gd name="T3" fmla="*/ 168 h 504"/>
                    <a:gd name="T4" fmla="*/ 1776 w 2736"/>
                    <a:gd name="T5" fmla="*/ 24 h 504"/>
                    <a:gd name="T6" fmla="*/ 2736 w 2736"/>
                    <a:gd name="T7" fmla="*/ 24 h 504"/>
                    <a:gd name="T8" fmla="*/ 2720 w 2736"/>
                    <a:gd name="T9" fmla="*/ 103 h 504"/>
                    <a:gd name="T10" fmla="*/ 1764 w 2736"/>
                    <a:gd name="T11" fmla="*/ 103 h 504"/>
                    <a:gd name="T12" fmla="*/ 654 w 2736"/>
                    <a:gd name="T13" fmla="*/ 292 h 504"/>
                    <a:gd name="T14" fmla="*/ 0 w 2736"/>
                    <a:gd name="T15" fmla="*/ 504 h 5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82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>
                    <a:gd name="T0" fmla="*/ 5 w 1769"/>
                    <a:gd name="T1" fmla="*/ 8 h 791"/>
                    <a:gd name="T2" fmla="*/ 485 w 1769"/>
                    <a:gd name="T3" fmla="*/ 56 h 791"/>
                    <a:gd name="T4" fmla="*/ 1157 w 1769"/>
                    <a:gd name="T5" fmla="*/ 200 h 791"/>
                    <a:gd name="T6" fmla="*/ 1611 w 1769"/>
                    <a:gd name="T7" fmla="*/ 432 h 791"/>
                    <a:gd name="T8" fmla="*/ 1756 w 1769"/>
                    <a:gd name="T9" fmla="*/ 609 h 791"/>
                    <a:gd name="T10" fmla="*/ 1689 w 1769"/>
                    <a:gd name="T11" fmla="*/ 787 h 791"/>
                    <a:gd name="T12" fmla="*/ 1589 w 1769"/>
                    <a:gd name="T13" fmla="*/ 632 h 791"/>
                    <a:gd name="T14" fmla="*/ 1389 w 1769"/>
                    <a:gd name="T15" fmla="*/ 454 h 791"/>
                    <a:gd name="T16" fmla="*/ 1109 w 1769"/>
                    <a:gd name="T17" fmla="*/ 296 h 791"/>
                    <a:gd name="T18" fmla="*/ 581 w 1769"/>
                    <a:gd name="T19" fmla="*/ 152 h 791"/>
                    <a:gd name="T20" fmla="*/ 0 w 1769"/>
                    <a:gd name="T21" fmla="*/ 76 h 791"/>
                    <a:gd name="T22" fmla="*/ 5 w 1769"/>
                    <a:gd name="T23" fmla="*/ 8 h 79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1083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1114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71" y="927"/>
                    <a:ext cx="1042" cy="18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15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84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1112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13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85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1110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11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86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1108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09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31" y="3475"/>
                    <a:ext cx="913" cy="4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87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1106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07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86" y="3607"/>
                    <a:ext cx="829" cy="48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88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1104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389" y="2657"/>
                    <a:ext cx="1722" cy="30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05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686" y="3860"/>
                    <a:ext cx="923" cy="464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89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1102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03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90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1100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9" y="2502"/>
                    <a:ext cx="1643" cy="299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01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572"/>
                    <a:ext cx="885" cy="46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91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1098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44"/>
                    <a:ext cx="1600" cy="244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099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3" y="3706"/>
                    <a:ext cx="857" cy="38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92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1096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21" y="2683"/>
                    <a:ext cx="1444" cy="247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097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690"/>
                    <a:ext cx="789" cy="386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93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1094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095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747"/>
                    <a:ext cx="767" cy="294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1038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9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0"/>
              </a:xfrm>
              <a:custGeom>
                <a:avLst/>
                <a:gdLst>
                  <a:gd name="T0" fmla="*/ 211 w 21600"/>
                  <a:gd name="T1" fmla="*/ 0 h 21602"/>
                  <a:gd name="T2" fmla="*/ 832 w 21600"/>
                  <a:gd name="T3" fmla="*/ 900 h 21602"/>
                  <a:gd name="T4" fmla="*/ 0 w 21600"/>
                  <a:gd name="T5" fmla="*/ 871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0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T0" fmla="*/ 1007 w 36729"/>
                  <a:gd name="T1" fmla="*/ 388 h 21600"/>
                  <a:gd name="T2" fmla="*/ 0 w 36729"/>
                  <a:gd name="T3" fmla="*/ 453 h 21600"/>
                  <a:gd name="T4" fmla="*/ 489 w 36729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lnTo>
                      <a:pt x="36729" y="1045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1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T0" fmla="*/ 0 w 28940"/>
                  <a:gd name="T1" fmla="*/ 54 h 22305"/>
                  <a:gd name="T2" fmla="*/ 485 w 28940"/>
                  <a:gd name="T3" fmla="*/ 933 h 22305"/>
                  <a:gd name="T4" fmla="*/ 123 w 28940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2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28"/>
              </a:xfrm>
              <a:custGeom>
                <a:avLst/>
                <a:gdLst>
                  <a:gd name="T0" fmla="*/ 0 w 30473"/>
                  <a:gd name="T1" fmla="*/ 79 h 22305"/>
                  <a:gd name="T2" fmla="*/ 791 w 30473"/>
                  <a:gd name="T3" fmla="*/ 928 h 22305"/>
                  <a:gd name="T4" fmla="*/ 230 w 30473"/>
                  <a:gd name="T5" fmla="*/ 899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lnTo>
                      <a:pt x="-1" y="1906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3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T0" fmla="*/ 0 w 34455"/>
                  <a:gd name="T1" fmla="*/ 177 h 22305"/>
                  <a:gd name="T2" fmla="*/ 932 w 34455"/>
                  <a:gd name="T3" fmla="*/ 933 h 22305"/>
                  <a:gd name="T4" fmla="*/ 348 w 34455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T0" fmla="*/ 0 w 34812"/>
                  <a:gd name="T1" fmla="*/ 189 h 22305"/>
                  <a:gd name="T2" fmla="*/ 149 w 34812"/>
                  <a:gd name="T3" fmla="*/ 933 h 22305"/>
                  <a:gd name="T4" fmla="*/ 57 w 34812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T0" fmla="*/ 0 w 34812"/>
                  <a:gd name="T1" fmla="*/ 189 h 22305"/>
                  <a:gd name="T2" fmla="*/ 393 w 34812"/>
                  <a:gd name="T3" fmla="*/ 933 h 22305"/>
                  <a:gd name="T4" fmla="*/ 149 w 34812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6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T0" fmla="*/ 0 w 34812"/>
                  <a:gd name="T1" fmla="*/ 189 h 22305"/>
                  <a:gd name="T2" fmla="*/ 558 w 34812"/>
                  <a:gd name="T3" fmla="*/ 933 h 22305"/>
                  <a:gd name="T4" fmla="*/ 212 w 34812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7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8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9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T0" fmla="*/ 0 w 36830"/>
                  <a:gd name="T1" fmla="*/ 263 h 22305"/>
                  <a:gd name="T2" fmla="*/ 996 w 36830"/>
                  <a:gd name="T3" fmla="*/ 933 h 22305"/>
                  <a:gd name="T4" fmla="*/ 412 w 36830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lnTo>
                      <a:pt x="0" y="6283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0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899"/>
              </a:xfrm>
              <a:custGeom>
                <a:avLst/>
                <a:gdLst>
                  <a:gd name="T0" fmla="*/ 0 w 31881"/>
                  <a:gd name="T1" fmla="*/ 417 h 21600"/>
                  <a:gd name="T2" fmla="*/ 724 w 31881"/>
                  <a:gd name="T3" fmla="*/ 202 h 21600"/>
                  <a:gd name="T4" fmla="*/ 414 w 31881"/>
                  <a:gd name="T5" fmla="*/ 899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lnTo>
                      <a:pt x="-1" y="1001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1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1"/>
              </a:xfrm>
              <a:custGeom>
                <a:avLst/>
                <a:gdLst>
                  <a:gd name="T0" fmla="*/ 0 w 31146"/>
                  <a:gd name="T1" fmla="*/ 188 h 21600"/>
                  <a:gd name="T2" fmla="*/ 297 w 31146"/>
                  <a:gd name="T3" fmla="*/ 399 h 21600"/>
                  <a:gd name="T4" fmla="*/ 126 w 31146"/>
                  <a:gd name="T5" fmla="*/ 901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2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3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5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6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7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5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8" name="Freeform 135"/>
              <p:cNvSpPr>
                <a:spLocks/>
              </p:cNvSpPr>
              <p:nvPr/>
            </p:nvSpPr>
            <p:spPr bwMode="hidden">
              <a:xfrm rot="-1346631">
                <a:off x="4401" y="599"/>
                <a:ext cx="175" cy="32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9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7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4651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4652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4653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72756F5-CC4A-45AE-A323-22977579F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15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913" r:id="rId12"/>
    <p:sldLayoutId id="2147483914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8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1625"/>
            <a:ext cx="5715000" cy="917575"/>
          </a:xfrm>
        </p:spPr>
        <p:txBody>
          <a:bodyPr/>
          <a:lstStyle/>
          <a:p>
            <a:pPr algn="ctr"/>
            <a:r>
              <a:rPr lang="ru-RU" sz="2000" dirty="0" smtClean="0"/>
              <a:t>МБОУ </a:t>
            </a:r>
            <a:r>
              <a:rPr lang="ru-RU" sz="2000" dirty="0" err="1" smtClean="0"/>
              <a:t>Вазьянская</a:t>
            </a:r>
            <a:r>
              <a:rPr lang="ru-RU" sz="2000" dirty="0" smtClean="0"/>
              <a:t> средняя школа им.З.И.Афониной</a:t>
            </a:r>
            <a:br>
              <a:rPr lang="ru-RU" sz="2000" dirty="0" smtClean="0"/>
            </a:b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WordArt 4"/>
          <p:cNvSpPr>
            <a:spLocks noChangeArrowheads="1" noChangeShapeType="1" noTextEdit="1"/>
          </p:cNvSpPr>
          <p:nvPr/>
        </p:nvSpPr>
        <p:spPr bwMode="auto">
          <a:xfrm>
            <a:off x="1143000" y="1752600"/>
            <a:ext cx="4343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3242737"/>
            <a:ext cx="8763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zh-CN" sz="4000" b="1" i="1" dirty="0" smtClean="0">
                <a:solidFill>
                  <a:schemeClr val="tx2"/>
                </a:solidFill>
                <a:latin typeface="Times New Roman" pitchFamily="18" charset="0"/>
              </a:rPr>
              <a:t>Номинация «Настоящий хозяин своего района»</a:t>
            </a:r>
            <a:endParaRPr lang="ru-RU" altLang="zh-CN" sz="4000" b="1" i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077" name="Rectangle 6"/>
          <p:cNvSpPr>
            <a:spLocks noChangeArrowheads="1"/>
          </p:cNvSpPr>
          <p:nvPr/>
        </p:nvSpPr>
        <p:spPr bwMode="auto">
          <a:xfrm>
            <a:off x="3657600" y="6165850"/>
            <a:ext cx="8399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</a:rPr>
              <a:t>2020 </a:t>
            </a:r>
            <a:r>
              <a:rPr lang="ru-RU" b="1" dirty="0">
                <a:latin typeface="Times New Roman" pitchFamily="18" charset="0"/>
              </a:rPr>
              <a:t>г.</a:t>
            </a:r>
          </a:p>
        </p:txBody>
      </p:sp>
      <p:sp>
        <p:nvSpPr>
          <p:cNvPr id="3078" name="WordArt 7"/>
          <p:cNvSpPr>
            <a:spLocks noChangeArrowheads="1" noChangeShapeType="1" noTextEdit="1"/>
          </p:cNvSpPr>
          <p:nvPr/>
        </p:nvSpPr>
        <p:spPr bwMode="auto">
          <a:xfrm>
            <a:off x="457200" y="4562292"/>
            <a:ext cx="8077200" cy="14575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565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Волонтеры </a:t>
            </a:r>
          </a:p>
          <a:p>
            <a:pPr algn="ctr"/>
            <a:r>
              <a:rPr lang="ru-RU" sz="3600" dirty="0" smtClean="0"/>
              <a:t>МБОУ </a:t>
            </a:r>
            <a:r>
              <a:rPr lang="ru-RU" sz="3600" dirty="0" err="1" smtClean="0"/>
              <a:t>Вазьянской</a:t>
            </a:r>
            <a:r>
              <a:rPr lang="ru-RU" sz="3600" dirty="0" smtClean="0"/>
              <a:t> средней школы им.З.И.Афониной</a:t>
            </a:r>
            <a:br>
              <a:rPr lang="ru-RU" sz="3600" dirty="0" smtClean="0"/>
            </a:br>
            <a:r>
              <a:rPr lang="ru-RU" sz="3600" b="1" i="1" kern="10" dirty="0" smtClean="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  <a:endParaRPr lang="ru-RU" sz="3600" b="1" i="1" kern="10" dirty="0"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079" name="WordArt 9"/>
          <p:cNvSpPr>
            <a:spLocks noChangeArrowheads="1" noChangeShapeType="1" noTextEdit="1"/>
          </p:cNvSpPr>
          <p:nvPr/>
        </p:nvSpPr>
        <p:spPr bwMode="auto">
          <a:xfrm>
            <a:off x="838200" y="2049559"/>
            <a:ext cx="7315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Конкурс волонтерских проектов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1625"/>
            <a:ext cx="5715000" cy="917575"/>
          </a:xfrm>
        </p:spPr>
        <p:txBody>
          <a:bodyPr/>
          <a:lstStyle/>
          <a:p>
            <a:pPr algn="ctr"/>
            <a:r>
              <a:rPr lang="ru-RU" sz="2000" dirty="0" smtClean="0"/>
              <a:t>МБОУ </a:t>
            </a:r>
            <a:r>
              <a:rPr lang="ru-RU" sz="2000" dirty="0" err="1" smtClean="0"/>
              <a:t>Вазьянская</a:t>
            </a:r>
            <a:r>
              <a:rPr lang="ru-RU" sz="2000" dirty="0" smtClean="0"/>
              <a:t> средняя школа им.З.И.Афониной</a:t>
            </a:r>
            <a:br>
              <a:rPr lang="ru-RU" sz="2000" dirty="0" smtClean="0"/>
            </a:b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WordArt 4"/>
          <p:cNvSpPr>
            <a:spLocks noChangeArrowheads="1" noChangeShapeType="1" noTextEdit="1"/>
          </p:cNvSpPr>
          <p:nvPr/>
        </p:nvSpPr>
        <p:spPr bwMode="auto">
          <a:xfrm>
            <a:off x="1143000" y="1752600"/>
            <a:ext cx="4343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Социальный проект</a:t>
            </a: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3581400"/>
            <a:ext cx="876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altLang="zh-CN" b="1" dirty="0">
                <a:solidFill>
                  <a:schemeClr val="tx2"/>
                </a:solidFill>
                <a:latin typeface="Times New Roman" pitchFamily="18" charset="0"/>
              </a:rPr>
              <a:t>Благоустройство </a:t>
            </a:r>
            <a:r>
              <a:rPr lang="ru-RU" altLang="zh-CN" b="1" dirty="0" smtClean="0">
                <a:solidFill>
                  <a:schemeClr val="tx2"/>
                </a:solidFill>
                <a:latin typeface="Times New Roman" pitchFamily="18" charset="0"/>
              </a:rPr>
              <a:t>территорий </a:t>
            </a:r>
            <a:r>
              <a:rPr lang="ru-RU" altLang="zh-CN" b="1" dirty="0">
                <a:solidFill>
                  <a:schemeClr val="tx2"/>
                </a:solidFill>
                <a:latin typeface="Times New Roman" pitchFamily="18" charset="0"/>
              </a:rPr>
              <a:t>вокруг </a:t>
            </a:r>
            <a:r>
              <a:rPr lang="ru-RU" altLang="zh-CN" b="1" dirty="0" smtClean="0">
                <a:solidFill>
                  <a:schemeClr val="tx2"/>
                </a:solidFill>
                <a:latin typeface="Times New Roman" pitchFamily="18" charset="0"/>
              </a:rPr>
              <a:t>памятников</a:t>
            </a:r>
            <a:endParaRPr lang="ru-RU" altLang="zh-CN" b="1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/>
            <a:r>
              <a:rPr lang="ru-RU" altLang="zh-CN" b="1" dirty="0">
                <a:solidFill>
                  <a:schemeClr val="tx2"/>
                </a:solidFill>
                <a:latin typeface="Times New Roman" pitchFamily="18" charset="0"/>
              </a:rPr>
              <a:t>погибшим воинам Великой Отечественной войны</a:t>
            </a:r>
          </a:p>
        </p:txBody>
      </p:sp>
      <p:sp>
        <p:nvSpPr>
          <p:cNvPr id="3077" name="Rectangle 6"/>
          <p:cNvSpPr>
            <a:spLocks noChangeArrowheads="1"/>
          </p:cNvSpPr>
          <p:nvPr/>
        </p:nvSpPr>
        <p:spPr bwMode="auto">
          <a:xfrm>
            <a:off x="3657600" y="6165850"/>
            <a:ext cx="8399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</a:rPr>
              <a:t>2020 </a:t>
            </a:r>
            <a:r>
              <a:rPr lang="ru-RU" b="1" dirty="0">
                <a:latin typeface="Times New Roman" pitchFamily="18" charset="0"/>
              </a:rPr>
              <a:t>г.</a:t>
            </a:r>
          </a:p>
        </p:txBody>
      </p:sp>
      <p:sp>
        <p:nvSpPr>
          <p:cNvPr id="3078" name="WordArt 7"/>
          <p:cNvSpPr>
            <a:spLocks noChangeArrowheads="1" noChangeShapeType="1" noTextEdit="1"/>
          </p:cNvSpPr>
          <p:nvPr/>
        </p:nvSpPr>
        <p:spPr bwMode="auto">
          <a:xfrm>
            <a:off x="533400" y="4572000"/>
            <a:ext cx="8077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Авторы: </a:t>
            </a:r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творческая группа </a:t>
            </a:r>
          </a:p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волонтеров </a:t>
            </a: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МБОУ Вазьянской средней школы им.З.И.Афониной </a:t>
            </a:r>
            <a:endParaRPr lang="ru-RU" sz="3600" kern="10" dirty="0"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079" name="WordArt 9"/>
          <p:cNvSpPr>
            <a:spLocks noChangeArrowheads="1" noChangeShapeType="1" noTextEdit="1"/>
          </p:cNvSpPr>
          <p:nvPr/>
        </p:nvSpPr>
        <p:spPr bwMode="auto">
          <a:xfrm>
            <a:off x="838200" y="2438400"/>
            <a:ext cx="7315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«Неугасима память поколений…"</a:t>
            </a:r>
          </a:p>
        </p:txBody>
      </p:sp>
    </p:spTree>
    <p:extLst>
      <p:ext uri="{BB962C8B-B14F-4D97-AF65-F5344CB8AC3E}">
        <p14:creationId xmlns="" xmlns:p14="http://schemas.microsoft.com/office/powerpoint/2010/main" val="368456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Прямоугольник 4"/>
          <p:cNvSpPr>
            <a:spLocks noChangeArrowheads="1"/>
          </p:cNvSpPr>
          <p:nvPr/>
        </p:nvSpPr>
        <p:spPr bwMode="auto">
          <a:xfrm>
            <a:off x="304800" y="3962400"/>
            <a:ext cx="41148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Cambria" pitchFamily="18" charset="0"/>
              </a:rPr>
              <a:t>  И</a:t>
            </a:r>
            <a:r>
              <a:rPr lang="ru-RU" sz="2400" b="1" dirty="0" smtClean="0">
                <a:latin typeface="Cambria" pitchFamily="18" charset="0"/>
              </a:rPr>
              <a:t> стоят они  не на пустынных местностях, </a:t>
            </a:r>
            <a:r>
              <a:rPr lang="ru-RU" sz="2400" b="1" dirty="0">
                <a:latin typeface="Cambria" pitchFamily="18" charset="0"/>
              </a:rPr>
              <a:t>где нет </a:t>
            </a:r>
            <a:r>
              <a:rPr lang="ru-RU" sz="2400" b="1" dirty="0" smtClean="0">
                <a:latin typeface="Cambria" pitchFamily="18" charset="0"/>
              </a:rPr>
              <a:t>пышной </a:t>
            </a:r>
            <a:r>
              <a:rPr lang="ru-RU" sz="2400" b="1" dirty="0">
                <a:latin typeface="Cambria" pitchFamily="18" charset="0"/>
              </a:rPr>
              <a:t>растительности, </a:t>
            </a:r>
            <a:r>
              <a:rPr lang="ru-RU" sz="2400" b="1" dirty="0" smtClean="0">
                <a:latin typeface="Cambria" pitchFamily="18" charset="0"/>
              </a:rPr>
              <a:t> не  выглядят </a:t>
            </a:r>
            <a:r>
              <a:rPr lang="ru-RU" sz="2400" b="1" dirty="0">
                <a:latin typeface="Cambria" pitchFamily="18" charset="0"/>
              </a:rPr>
              <a:t>«</a:t>
            </a:r>
            <a:r>
              <a:rPr lang="ru-RU" sz="2400" b="1" dirty="0" smtClean="0">
                <a:latin typeface="Cambria" pitchFamily="18" charset="0"/>
              </a:rPr>
              <a:t>одинокими» </a:t>
            </a:r>
            <a:r>
              <a:rPr lang="ru-RU" sz="2400" b="1" dirty="0">
                <a:latin typeface="Cambria" pitchFamily="18" charset="0"/>
              </a:rPr>
              <a:t>и </a:t>
            </a:r>
            <a:r>
              <a:rPr lang="ru-RU" sz="2400" b="1" dirty="0" smtClean="0">
                <a:latin typeface="Cambria" pitchFamily="18" charset="0"/>
              </a:rPr>
              <a:t>заброшенными. </a:t>
            </a:r>
            <a:endParaRPr lang="ru-RU" sz="2400" b="1" dirty="0">
              <a:latin typeface="Cambria" pitchFamily="18" charset="0"/>
            </a:endParaRPr>
          </a:p>
        </p:txBody>
      </p:sp>
      <p:pic>
        <p:nvPicPr>
          <p:cNvPr id="5" name="Рисунок 11" descr="C:\Users\завуч\Desktop\све по лагерям\памятники\DSCN56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50" t="11188" r="11211" b="17656"/>
          <a:stretch>
            <a:fillRect/>
          </a:stretch>
        </p:blipFill>
        <p:spPr bwMode="auto">
          <a:xfrm>
            <a:off x="849312" y="990600"/>
            <a:ext cx="30257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3200400"/>
            <a:ext cx="4470400" cy="3352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228600" y="304800"/>
            <a:ext cx="8458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/>
              <a:t>    </a:t>
            </a:r>
            <a:r>
              <a:rPr lang="ru-RU" sz="2400" dirty="0">
                <a:latin typeface="Cambria" pitchFamily="18" charset="0"/>
              </a:rPr>
              <a:t>Мы, волонтеры </a:t>
            </a:r>
            <a:r>
              <a:rPr lang="ru-RU" sz="2400" dirty="0" smtClean="0">
                <a:latin typeface="Cambria" pitchFamily="18" charset="0"/>
              </a:rPr>
              <a:t>Вазьянской  школы им.З.И.Афониной не можем остаться </a:t>
            </a:r>
            <a:r>
              <a:rPr lang="ru-RU" sz="2400" dirty="0">
                <a:latin typeface="Cambria" pitchFamily="18" charset="0"/>
              </a:rPr>
              <a:t>равнодушными по отношению к данной проблеме. </a:t>
            </a:r>
            <a:r>
              <a:rPr lang="ru-RU" sz="2400" dirty="0" smtClean="0">
                <a:latin typeface="Cambria" pitchFamily="18" charset="0"/>
              </a:rPr>
              <a:t>Поэтому  ежегодно  во все времена года  выходим на благоустройство территорий памятников </a:t>
            </a:r>
            <a:r>
              <a:rPr lang="ru-RU" sz="2400" dirty="0">
                <a:latin typeface="Cambria" pitchFamily="18" charset="0"/>
              </a:rPr>
              <a:t>в </a:t>
            </a:r>
            <a:r>
              <a:rPr lang="ru-RU" sz="2400" dirty="0" smtClean="0">
                <a:latin typeface="Cambria" pitchFamily="18" charset="0"/>
              </a:rPr>
              <a:t>селах, где живут наши учащиеся Спасского и </a:t>
            </a:r>
            <a:r>
              <a:rPr lang="ru-RU" sz="2400" dirty="0" err="1" smtClean="0">
                <a:latin typeface="Cambria" pitchFamily="18" charset="0"/>
              </a:rPr>
              <a:t>Лысковского</a:t>
            </a:r>
            <a:r>
              <a:rPr lang="ru-RU" sz="2400" dirty="0" smtClean="0">
                <a:latin typeface="Cambria" pitchFamily="18" charset="0"/>
              </a:rPr>
              <a:t> районов.</a:t>
            </a:r>
            <a:endParaRPr lang="ru-RU" sz="2400" dirty="0">
              <a:latin typeface="Cambria" pitchFamily="18" charset="0"/>
            </a:endParaRPr>
          </a:p>
        </p:txBody>
      </p:sp>
      <p:pic>
        <p:nvPicPr>
          <p:cNvPr id="4" name="Рисунок 3" descr="I:\лагерь  2019 год\17.06.19г\DSCN56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263" r="11717" b="928"/>
          <a:stretch>
            <a:fillRect/>
          </a:stretch>
        </p:blipFill>
        <p:spPr bwMode="auto">
          <a:xfrm>
            <a:off x="228600" y="2613124"/>
            <a:ext cx="2233613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F:\ЛТО БРИГАДА\DSCN95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54" t="16127" r="5647" b="3239"/>
          <a:stretch>
            <a:fillRect/>
          </a:stretch>
        </p:blipFill>
        <p:spPr bwMode="auto">
          <a:xfrm>
            <a:off x="2700339" y="4200526"/>
            <a:ext cx="22320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886200"/>
            <a:ext cx="3538936" cy="26542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250825" y="949326"/>
            <a:ext cx="5499100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b="1" i="1" dirty="0">
                <a:solidFill>
                  <a:srgbClr val="FF000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Акция «Обелиск» </a:t>
            </a:r>
          </a:p>
          <a:p>
            <a:r>
              <a:rPr lang="ru-RU" sz="1600" b="1" i="1" dirty="0">
                <a:solidFill>
                  <a:srgbClr val="FF660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Уборка территории  памятников погибшим воинам </a:t>
            </a:r>
          </a:p>
          <a:p>
            <a:r>
              <a:rPr lang="ru-RU" sz="1600" b="1" i="1" dirty="0">
                <a:solidFill>
                  <a:srgbClr val="FF660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от мусора и травы в близлежащих селах.</a:t>
            </a:r>
            <a:endParaRPr lang="ru-RU" b="1" dirty="0">
              <a:solidFill>
                <a:srgbClr val="FF66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7651" name="Рисунок 3" descr="I:\лагерь  2019 год\17.06.19г\DSCN56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263" r="11717" b="928"/>
          <a:stretch>
            <a:fillRect/>
          </a:stretch>
        </p:blipFill>
        <p:spPr bwMode="auto">
          <a:xfrm>
            <a:off x="250826" y="2060575"/>
            <a:ext cx="2233613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Рисунок 4" descr="I:\лагерь  2019 год\17.06.19г\DSCN56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962" t="2658" r="10242" b="4308"/>
          <a:stretch>
            <a:fillRect/>
          </a:stretch>
        </p:blipFill>
        <p:spPr bwMode="auto">
          <a:xfrm>
            <a:off x="6227764" y="981076"/>
            <a:ext cx="237648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6948489" y="2997200"/>
            <a:ext cx="12969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b="1"/>
              <a:t>с. Варганы</a:t>
            </a:r>
          </a:p>
        </p:txBody>
      </p:sp>
      <p:sp>
        <p:nvSpPr>
          <p:cNvPr id="27654" name="TextBox 7"/>
          <p:cNvSpPr txBox="1">
            <a:spLocks noChangeArrowheads="1"/>
          </p:cNvSpPr>
          <p:nvPr/>
        </p:nvSpPr>
        <p:spPr bwMode="auto">
          <a:xfrm>
            <a:off x="827089" y="4508501"/>
            <a:ext cx="13493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b="1"/>
              <a:t>с. Прудищи</a:t>
            </a:r>
          </a:p>
        </p:txBody>
      </p:sp>
      <p:pic>
        <p:nvPicPr>
          <p:cNvPr id="27655" name="Picture 4" descr="F:\ЛТО БРИГАДА\DSCN95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916113"/>
            <a:ext cx="2376488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5" descr="F:\ЛТО БРИГАДА\DSCN95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54" t="16127" r="5647" b="3239"/>
          <a:stretch>
            <a:fillRect/>
          </a:stretch>
        </p:blipFill>
        <p:spPr bwMode="auto">
          <a:xfrm>
            <a:off x="2700339" y="4200526"/>
            <a:ext cx="22320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7" name="TextBox 10"/>
          <p:cNvSpPr txBox="1">
            <a:spLocks noChangeArrowheads="1"/>
          </p:cNvSpPr>
          <p:nvPr/>
        </p:nvSpPr>
        <p:spPr bwMode="auto">
          <a:xfrm>
            <a:off x="3419475" y="3789364"/>
            <a:ext cx="13668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b="1"/>
              <a:t>с. Вазьянка</a:t>
            </a:r>
          </a:p>
        </p:txBody>
      </p:sp>
      <p:pic>
        <p:nvPicPr>
          <p:cNvPr id="27658" name="Рисунок 11" descr="C:\Users\завуч\Desktop\све по лагерям\памятники\DSCN567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50" t="11188" r="11211" b="17656"/>
          <a:stretch>
            <a:fillRect/>
          </a:stretch>
        </p:blipFill>
        <p:spPr bwMode="auto">
          <a:xfrm>
            <a:off x="5637973" y="3536951"/>
            <a:ext cx="30257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9" name="TextBox 12"/>
          <p:cNvSpPr txBox="1">
            <a:spLocks noChangeArrowheads="1"/>
          </p:cNvSpPr>
          <p:nvPr/>
        </p:nvSpPr>
        <p:spPr bwMode="auto">
          <a:xfrm>
            <a:off x="6659564" y="5373689"/>
            <a:ext cx="1512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b="1"/>
              <a:t>д.Сосновка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13902821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11000"/>
    </mc:Choice>
    <mc:Fallback>
      <p:transition spd="slow" advClick="0" advTm="11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завуч\Desktop\све по лагерям\памятники\DSCN9534.JPG"/>
          <p:cNvPicPr/>
          <p:nvPr/>
        </p:nvPicPr>
        <p:blipFill>
          <a:blip r:embed="rId2" cstate="print"/>
          <a:srcRect t="23373" b="15273"/>
          <a:stretch>
            <a:fillRect/>
          </a:stretch>
        </p:blipFill>
        <p:spPr bwMode="auto">
          <a:xfrm>
            <a:off x="304800" y="304800"/>
            <a:ext cx="197961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завуч\Desktop\све по лагерям\памятники\DSCN56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810000"/>
            <a:ext cx="3519700" cy="2676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завуч\Desktop\све по лагерям\памятники\DSCN567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3200400"/>
            <a:ext cx="4341813" cy="3140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завуч\Desktop\све по лагерям\памятники\DSCN952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228600"/>
            <a:ext cx="3427413" cy="283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завуч\Desktop\све по лагерям\памятники\DSCN953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9200" y="2057400"/>
            <a:ext cx="1828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04800"/>
            <a:ext cx="4267200" cy="3200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10000"/>
            <a:ext cx="3810000" cy="28537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360074"/>
            <a:ext cx="32004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3759200" cy="2819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352800"/>
            <a:ext cx="4267200" cy="3200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352800"/>
            <a:ext cx="426720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04800" y="829842"/>
            <a:ext cx="84582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 eaLnBrk="0" hangingPunct="0">
              <a:defRPr/>
            </a:pPr>
            <a:r>
              <a:rPr lang="ru-RU" altLang="zh-CN" sz="28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altLang="zh-CN" sz="2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 </a:t>
            </a:r>
            <a:r>
              <a:rPr lang="ru-RU" altLang="zh-CN" sz="28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решили разработать </a:t>
            </a:r>
            <a:r>
              <a:rPr lang="ru-RU" altLang="zh-CN" sz="2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целый</a:t>
            </a:r>
          </a:p>
          <a:p>
            <a:pPr algn="just" eaLnBrk="0" hangingPunct="0">
              <a:defRPr/>
            </a:pPr>
            <a:r>
              <a:rPr lang="ru-RU" altLang="zh-CN" sz="2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altLang="zh-CN" sz="28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  по благоустройству </a:t>
            </a:r>
            <a:r>
              <a:rPr lang="ru-RU" altLang="zh-CN" sz="2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территорий</a:t>
            </a:r>
          </a:p>
          <a:p>
            <a:pPr algn="just" eaLnBrk="0" hangingPunct="0">
              <a:defRPr/>
            </a:pPr>
            <a:r>
              <a:rPr lang="ru-RU" altLang="zh-CN" sz="2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памятников </a:t>
            </a:r>
            <a:r>
              <a:rPr lang="ru-RU" altLang="zh-CN" sz="28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предложить </a:t>
            </a:r>
            <a:r>
              <a:rPr lang="ru-RU" altLang="zh-CN" sz="2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его</a:t>
            </a:r>
          </a:p>
          <a:p>
            <a:pPr algn="just" eaLnBrk="0" hangingPunct="0">
              <a:defRPr/>
            </a:pPr>
            <a:r>
              <a:rPr lang="ru-RU" altLang="zh-CN" sz="2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администрации </a:t>
            </a:r>
            <a:r>
              <a:rPr lang="ru-RU" altLang="zh-CN" sz="2800" dirty="0" err="1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Вазьянского</a:t>
            </a:r>
            <a:r>
              <a:rPr lang="ru-RU" altLang="zh-CN" sz="2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сельского</a:t>
            </a:r>
          </a:p>
          <a:p>
            <a:pPr algn="just" eaLnBrk="0" hangingPunct="0">
              <a:defRPr/>
            </a:pPr>
            <a:r>
              <a:rPr lang="ru-RU" altLang="zh-CN" sz="2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Совета </a:t>
            </a:r>
            <a:r>
              <a:rPr lang="ru-RU" altLang="zh-CN" sz="28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 совместной реализации.</a:t>
            </a:r>
            <a:endParaRPr lang="ru-RU" altLang="zh-CN" sz="2800" dirty="0">
              <a:solidFill>
                <a:schemeClr val="tx1">
                  <a:lumMod val="95000"/>
                </a:schemeClr>
              </a:solidFill>
            </a:endParaRPr>
          </a:p>
          <a:p>
            <a:pPr algn="just" eaLnBrk="0" hangingPunct="0">
              <a:defRPr/>
            </a:pPr>
            <a:r>
              <a:rPr lang="ru-RU" altLang="zh-CN" sz="28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altLang="zh-CN" sz="28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Администрация школы дает нам транспорт, все педагоги в наших рядах, администрация Сельсовета дает мешки под мусор и перчатки, к нам присоединяются все желающие : </a:t>
            </a:r>
            <a:r>
              <a:rPr lang="ru-RU" altLang="zh-CN" sz="2800" b="1" u="sng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приурочим его к празднованию 75-летия Победы, и это будет </a:t>
            </a:r>
            <a:r>
              <a:rPr lang="ru-RU" altLang="zh-CN" sz="28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 маленький вклад </a:t>
            </a:r>
            <a:endParaRPr lang="ru-RU" altLang="zh-CN" sz="2800" u="sng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462088"/>
          </a:xfrm>
        </p:spPr>
        <p:txBody>
          <a:bodyPr/>
          <a:lstStyle/>
          <a:p>
            <a:pPr algn="ctr"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ru-RU" altLang="zh-CN" sz="6000" dirty="0" smtClean="0">
                <a:latin typeface="Times New Roman" pitchFamily="18" charset="0"/>
                <a:cs typeface="Times New Roman" pitchFamily="18" charset="0"/>
              </a:rPr>
              <a:t>постоянное</a:t>
            </a:r>
          </a:p>
          <a:p>
            <a:pPr algn="ctr" eaLnBrk="1" hangingPunct="1">
              <a:buFontTx/>
              <a:buNone/>
            </a:pPr>
            <a:r>
              <a:rPr lang="ru-RU" altLang="zh-CN" sz="6000" dirty="0" smtClean="0">
                <a:latin typeface="Times New Roman" pitchFamily="18" charset="0"/>
                <a:cs typeface="Times New Roman" pitchFamily="18" charset="0"/>
              </a:rPr>
              <a:t> благоустройство территорий вокруг памятников в наших селах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1625"/>
            <a:ext cx="7772400" cy="688975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066800"/>
            <a:ext cx="8763000" cy="5562600"/>
          </a:xfrm>
        </p:spPr>
        <p:txBody>
          <a:bodyPr/>
          <a:lstStyle/>
          <a:p>
            <a:r>
              <a:rPr lang="ru-RU" sz="2000" dirty="0" smtClean="0">
                <a:solidFill>
                  <a:srgbClr val="FFFF33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Провести опрос среди  учащихся с целью получения информации об их отношении  к необходимости благоустройства памятника;</a:t>
            </a:r>
          </a:p>
          <a:p>
            <a:r>
              <a:rPr lang="ru-RU" sz="2000" dirty="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Выявить основные противоречия и недостатки в благоустройстве территорий вблизи памятников;</a:t>
            </a:r>
          </a:p>
          <a:p>
            <a:r>
              <a:rPr lang="ru-RU" sz="2000" dirty="0" smtClean="0">
                <a:solidFill>
                  <a:srgbClr val="FFFF33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Привлечь внимание общественности к проблеме;</a:t>
            </a:r>
          </a:p>
          <a:p>
            <a:r>
              <a:rPr lang="ru-RU" sz="2000" dirty="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Разработать проекты озеленения  территорий;</a:t>
            </a:r>
          </a:p>
          <a:p>
            <a:r>
              <a:rPr lang="ru-RU" sz="2000" dirty="0" smtClean="0">
                <a:solidFill>
                  <a:srgbClr val="FFFF33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Предложить  проект для  совместной реализации в администрацию   сельского совета;</a:t>
            </a:r>
          </a:p>
          <a:p>
            <a:r>
              <a:rPr lang="ru-RU" sz="2000" dirty="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Оформить проект в виде плана, эскизов, презентации;</a:t>
            </a:r>
          </a:p>
          <a:p>
            <a:r>
              <a:rPr lang="ru-RU" sz="2000" dirty="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Найти партнеров; </a:t>
            </a:r>
          </a:p>
          <a:p>
            <a:r>
              <a:rPr lang="ru-RU" sz="2000" dirty="0" smtClean="0">
                <a:solidFill>
                  <a:srgbClr val="FFFF33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Благоустроить территорию вокруг памятника: поставить ограждение, посадить саженцы деревьев, цветы согласно разработанному эскизу в сроки, предусмотренные проектом.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q"/>
            </a:pPr>
            <a:endParaRPr lang="ru-RU" sz="1600" dirty="0" smtClean="0">
              <a:latin typeface="Cambria Math" pitchFamily="18" charset="0"/>
              <a:ea typeface="Cambria Math" pitchFamily="18" charset="0"/>
              <a:cs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>
          <a:xfrm>
            <a:off x="304800" y="228600"/>
            <a:ext cx="6096000" cy="685800"/>
          </a:xfrm>
        </p:spPr>
        <p:txBody>
          <a:bodyPr/>
          <a:lstStyle/>
          <a:p>
            <a:r>
              <a:rPr lang="ru-RU" sz="3200" smtClean="0">
                <a:solidFill>
                  <a:srgbClr val="FFC000"/>
                </a:solidFill>
              </a:rPr>
              <a:t>Актуальность, обоснование выбора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610600" cy="1981201"/>
          </a:xfrm>
        </p:spPr>
        <p:txBody>
          <a:bodyPr/>
          <a:lstStyle/>
          <a:p>
            <a:pPr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1941 года началась Великая Отечественная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которой погибли десятки миллионов человек. Война длилась 1418 дней и завершилась победой антигитлеровской коалиции.</a:t>
            </a:r>
          </a:p>
          <a:p>
            <a:pPr>
              <a:buFontTx/>
              <a:buNone/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399" y="3276601"/>
            <a:ext cx="6061657" cy="34096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2911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228600" y="228283"/>
            <a:ext cx="853440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ru-RU" altLang="zh-CN" sz="2400" b="1" dirty="0">
              <a:solidFill>
                <a:srgbClr val="FFC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altLang="zh-CN" sz="2400" b="1" dirty="0">
              <a:solidFill>
                <a:srgbClr val="FFC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altLang="zh-CN" sz="2400" b="1" dirty="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Участники </a:t>
            </a:r>
            <a:r>
              <a:rPr lang="ru-RU" altLang="zh-CN" sz="2400" b="1" dirty="0" smtClean="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проекта</a:t>
            </a:r>
            <a:endParaRPr lang="ru-RU" altLang="zh-CN" sz="2400" dirty="0">
              <a:solidFill>
                <a:srgbClr val="FFC00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altLang="zh-CN" sz="2400" dirty="0">
                <a:solidFill>
                  <a:srgbClr val="F2F2F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Жители </a:t>
            </a:r>
            <a:r>
              <a:rPr lang="ru-RU" altLang="zh-CN" sz="2400" dirty="0" smtClean="0">
                <a:solidFill>
                  <a:srgbClr val="F2F2F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сел, </a:t>
            </a:r>
            <a:r>
              <a:rPr lang="ru-RU" altLang="zh-CN" sz="2400" dirty="0">
                <a:solidFill>
                  <a:srgbClr val="F2F2F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</a:t>
            </a:r>
            <a:r>
              <a:rPr lang="ru-RU" altLang="zh-CN" sz="2400" dirty="0" smtClean="0">
                <a:solidFill>
                  <a:srgbClr val="F2F2F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лава </a:t>
            </a:r>
            <a:r>
              <a:rPr lang="ru-RU" altLang="zh-CN" sz="2400" dirty="0">
                <a:solidFill>
                  <a:srgbClr val="F2F2F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сельской администрации </a:t>
            </a:r>
            <a:r>
              <a:rPr lang="ru-RU" altLang="zh-CN" sz="2400" dirty="0" err="1" smtClean="0">
                <a:solidFill>
                  <a:srgbClr val="F2F2F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Горылев</a:t>
            </a:r>
            <a:r>
              <a:rPr lang="ru-RU" altLang="zh-CN" sz="2400" dirty="0" smtClean="0">
                <a:solidFill>
                  <a:srgbClr val="F2F2F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М.И., </a:t>
            </a:r>
            <a:r>
              <a:rPr lang="ru-RU" altLang="zh-CN" sz="2400" dirty="0">
                <a:solidFill>
                  <a:srgbClr val="F2F2F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работники сельской библиотеки и СДК, волонтеры </a:t>
            </a:r>
            <a:r>
              <a:rPr lang="ru-RU" altLang="zh-CN" sz="2400" dirty="0" smtClean="0">
                <a:solidFill>
                  <a:srgbClr val="F2F2F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zh-CN" sz="2400" dirty="0">
                <a:solidFill>
                  <a:srgbClr val="F2F2F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школы, классные руководители и ученики 1-11 классов </a:t>
            </a:r>
            <a:r>
              <a:rPr lang="ru-RU" altLang="zh-CN" sz="2400" dirty="0" smtClean="0">
                <a:solidFill>
                  <a:srgbClr val="F2F2F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МБОУ Вазьянской  школы им.З.И.Афониной</a:t>
            </a:r>
            <a:endParaRPr lang="ru-RU" altLang="zh-CN" sz="2400" dirty="0">
              <a:solidFill>
                <a:srgbClr val="F2F2F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altLang="zh-CN" sz="2400" dirty="0">
              <a:solidFill>
                <a:srgbClr val="F2F2F2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altLang="zh-CN" sz="2400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altLang="zh-CN" sz="2400" b="1" dirty="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Методы реализации проекта</a:t>
            </a:r>
            <a:endParaRPr lang="ru-RU" altLang="zh-CN" sz="2400" dirty="0">
              <a:solidFill>
                <a:srgbClr val="FFC000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altLang="zh-CN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В процессе работы над проектом использовались методы наблюдения, беседы, метод изучения документов, анкетирование учащихся, родителей</a:t>
            </a:r>
            <a:r>
              <a:rPr lang="ru-RU" altLang="zh-CN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altLang="zh-CN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поисковый метод (поиск информации о растениях), </a:t>
            </a:r>
            <a:r>
              <a:rPr lang="ru-RU" altLang="zh-CN" sz="24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налядно</a:t>
            </a:r>
            <a:r>
              <a:rPr lang="ru-RU" altLang="zh-CN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-творческий (составление дизайна цветника,  эскиза),  анализ и синтез результатов проекта, их обобщение и сравнение.</a:t>
            </a:r>
            <a:endParaRPr lang="ru-RU" altLang="zh-CN" sz="2400" dirty="0"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altLang="zh-CN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5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05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4"/>
          <p:cNvSpPr>
            <a:spLocks noGrp="1"/>
          </p:cNvSpPr>
          <p:nvPr>
            <p:ph type="title"/>
          </p:nvPr>
        </p:nvSpPr>
        <p:spPr>
          <a:xfrm>
            <a:off x="152400" y="685800"/>
            <a:ext cx="6096000" cy="2667000"/>
          </a:xfrm>
        </p:spPr>
        <p:txBody>
          <a:bodyPr/>
          <a:lstStyle/>
          <a:p>
            <a:pPr algn="ctr"/>
            <a:r>
              <a:rPr lang="ru-RU" b="1" smtClean="0">
                <a:solidFill>
                  <a:srgbClr val="FFC000"/>
                </a:solidFill>
              </a:rPr>
              <a:t>Поэтапное описание работы над проектом</a:t>
            </a:r>
            <a:r>
              <a:rPr lang="ru-RU" smtClean="0">
                <a:solidFill>
                  <a:srgbClr val="FFC000"/>
                </a:solidFill>
              </a:rPr>
              <a:t/>
            </a:r>
            <a:br>
              <a:rPr lang="ru-RU" smtClean="0">
                <a:solidFill>
                  <a:srgbClr val="FFC000"/>
                </a:solidFill>
              </a:rPr>
            </a:br>
            <a:endParaRPr lang="ru-RU" smtClean="0">
              <a:solidFill>
                <a:srgbClr val="FFC000"/>
              </a:solidFill>
            </a:endParaRPr>
          </a:p>
        </p:txBody>
      </p:sp>
      <p:sp>
        <p:nvSpPr>
          <p:cNvPr id="13315" name="AutoShape 6" descr="http://sbs7.ru/wp-content/uploads/2015/07/step-up-1900x700_c.jpg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392" name="Picture 8" descr="http://shkolanezavisimosti.by/wp-content/uploads/2018/07/6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" y="2895600"/>
            <a:ext cx="5791200" cy="36766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228600" y="1043265"/>
            <a:ext cx="8686800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ru-RU" dirty="0"/>
          </a:p>
          <a:p>
            <a:pPr eaLnBrk="0" hangingPunct="0"/>
            <a:r>
              <a:rPr lang="ru-RU" altLang="zh-CN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проводим </a:t>
            </a:r>
            <a:r>
              <a:rPr lang="ru-RU" altLang="zh-CN" sz="3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осмотр </a:t>
            </a:r>
            <a:r>
              <a:rPr lang="ru-RU" altLang="zh-CN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памятников </a:t>
            </a:r>
            <a:r>
              <a:rPr lang="ru-RU" altLang="zh-CN" sz="3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lang="ru-RU" altLang="zh-CN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селах, проводим уборку </a:t>
            </a:r>
            <a:r>
              <a:rPr lang="ru-RU" altLang="zh-CN" sz="3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территории вокруг </a:t>
            </a:r>
            <a:r>
              <a:rPr lang="ru-RU" altLang="zh-CN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них, намечаем ту, которую </a:t>
            </a:r>
            <a:r>
              <a:rPr lang="ru-RU" altLang="zh-CN" sz="3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планируем </a:t>
            </a:r>
            <a:r>
              <a:rPr lang="ru-RU" altLang="zh-CN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благоустроить</a:t>
            </a:r>
            <a:endParaRPr lang="ru-RU" altLang="zh-CN" sz="3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altLang="zh-CN" sz="32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altLang="zh-CN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3505200"/>
            <a:ext cx="4495800" cy="269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Провели опрос учащихся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2819400"/>
          </a:xfrm>
        </p:spPr>
        <p:txBody>
          <a:bodyPr/>
          <a:lstStyle/>
          <a:p>
            <a:pPr>
              <a:buFontTx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  анкетирования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Благоустройство территории  памятника: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«За»- 100%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(учащиеся 1 – 11 классов) 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None/>
            </a:pPr>
            <a:r>
              <a:rPr lang="ru-RU" sz="1800" dirty="0" smtClean="0">
                <a:latin typeface="Cambria" pitchFamily="18" charset="0"/>
              </a:rPr>
              <a:t>             Результаты опроса показали, что памятники нужны, как дань памяти односельчанам, погибшим в ВОВ.  Все опрошенные высказали пожелание – </a:t>
            </a:r>
            <a:r>
              <a:rPr lang="ru-RU" sz="1800" dirty="0" err="1" smtClean="0">
                <a:latin typeface="Cambria" pitchFamily="18" charset="0"/>
              </a:rPr>
              <a:t>благоустаивать</a:t>
            </a:r>
            <a:r>
              <a:rPr lang="ru-RU" sz="1800" dirty="0" smtClean="0">
                <a:latin typeface="Cambria" pitchFamily="18" charset="0"/>
              </a:rPr>
              <a:t> территорию вокруг памятников, чтобы сделать цветники, большинство порекомендовали для посадки саженцы туй, рябины, черёмухи.</a:t>
            </a:r>
          </a:p>
          <a:p>
            <a:pPr>
              <a:buFontTx/>
              <a:buNone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304800" y="890895"/>
            <a:ext cx="8382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altLang="zh-CN" sz="2400" b="1" dirty="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Было решено:</a:t>
            </a:r>
            <a:endParaRPr lang="ru-RU" altLang="zh-CN" sz="2400" b="1" dirty="0">
              <a:solidFill>
                <a:srgbClr val="FFC000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altLang="zh-CN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семена однолетних цветов принести из дома, т.к. у многих они есть в большом количестве.</a:t>
            </a:r>
          </a:p>
          <a:p>
            <a:pPr algn="just" eaLnBrk="0" hangingPunct="0"/>
            <a:endParaRPr lang="ru-RU" altLang="zh-CN" sz="2400" dirty="0"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buFontTx/>
              <a:buChar char="-"/>
            </a:pPr>
            <a:r>
              <a:rPr lang="ru-RU" altLang="zh-CN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потратить деньги, полученные нами за активное участие в областной акции </a:t>
            </a:r>
            <a:r>
              <a:rPr lang="ru-RU" altLang="zh-CN" sz="2400" dirty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altLang="zh-CN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Сдай макулатуру- спаси дерево</a:t>
            </a:r>
            <a:r>
              <a:rPr lang="ru-RU" altLang="zh-CN" sz="2400" dirty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altLang="zh-CN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(мы </a:t>
            </a:r>
            <a:r>
              <a:rPr lang="ru-RU" altLang="zh-CN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сдаем 300-500 </a:t>
            </a:r>
            <a:r>
              <a:rPr lang="ru-RU" altLang="zh-CN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кг макулатуры) на приобретение семян многолетних </a:t>
            </a:r>
            <a:r>
              <a:rPr lang="ru-RU" altLang="zh-CN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цветов, краску.</a:t>
            </a:r>
            <a:endParaRPr lang="ru-RU" altLang="zh-CN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buFontTx/>
              <a:buChar char="-"/>
            </a:pPr>
            <a:endParaRPr lang="ru-RU" altLang="zh-CN" sz="2400" dirty="0"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altLang="zh-CN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 обратиться </a:t>
            </a:r>
            <a:r>
              <a:rPr lang="ru-RU" altLang="zh-CN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односельчанам </a:t>
            </a:r>
            <a:r>
              <a:rPr lang="ru-RU" altLang="zh-CN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помощью в приобретении саженцев туи; </a:t>
            </a:r>
          </a:p>
          <a:p>
            <a:pPr algn="just" eaLnBrk="0" hangingPunct="0"/>
            <a:endParaRPr lang="ru-RU" altLang="zh-CN" sz="2400" dirty="0"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altLang="zh-CN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-освещать реализацию проекта </a:t>
            </a:r>
            <a:r>
              <a:rPr lang="ru-RU" altLang="zh-CN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СМИ, социальных </a:t>
            </a:r>
            <a:r>
              <a:rPr lang="ru-RU" altLang="zh-CN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сетях</a:t>
            </a:r>
            <a:endParaRPr lang="ru-RU" altLang="zh-CN" sz="2400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38"/>
          <p:cNvSpPr>
            <a:spLocks noChangeArrowheads="1" noChangeShapeType="1" noTextEdit="1"/>
          </p:cNvSpPr>
          <p:nvPr/>
        </p:nvSpPr>
        <p:spPr bwMode="auto">
          <a:xfrm>
            <a:off x="533400" y="152400"/>
            <a:ext cx="61722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План мероприятий по проекту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01592567"/>
              </p:ext>
            </p:extLst>
          </p:nvPr>
        </p:nvGraphicFramePr>
        <p:xfrm>
          <a:off x="457200" y="914400"/>
          <a:ext cx="8305800" cy="5718176"/>
        </p:xfrm>
        <a:graphic>
          <a:graphicData uri="http://schemas.openxmlformats.org/drawingml/2006/table">
            <a:tbl>
              <a:tblPr/>
              <a:tblGrid>
                <a:gridCol w="4280158"/>
                <a:gridCol w="1954153"/>
                <a:gridCol w="2071489"/>
              </a:tblGrid>
              <a:tr h="46747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Мероприятие </a:t>
                      </a:r>
                      <a:endParaRPr lang="ru-RU" sz="20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Сроки </a:t>
                      </a:r>
                      <a:endParaRPr lang="ru-RU" sz="20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Исполнители </a:t>
                      </a:r>
                      <a:endParaRPr lang="ru-RU" sz="20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4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Уборка мусора и сухой травы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регулярно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Волонтеры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59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Очистка территории от снега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зимний период регулярно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Волонтёры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2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Ограждение территории вокруг памятника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апрель 2019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Жители села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59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Посадка саженцев туй, рябин около памятника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май 2019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Волонтеры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7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Разбивка клумб, посадка многолетних цветов (тюльпаны, нарциссы, ирисы)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Август-сентябрь 2019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Волонтёры </a:t>
                      </a: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, односельчане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359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Посадка однолетних цветов (бархотки)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май-июнь 2019,2020 г.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Волонтеры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4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Уход за растениями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регулярно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Волонтеры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1155" marR="91155" marT="45580" marB="45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304800" y="2090738"/>
            <a:ext cx="8382000" cy="280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altLang="zh-CN" sz="4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Реализация  запланированных мероприятий по благоустройству территории  памятника в сроки, предусмотренные проектом. </a:t>
            </a:r>
            <a:endParaRPr lang="ru-RU" altLang="zh-CN" sz="44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1"/>
          <p:cNvSpPr>
            <a:spLocks noChangeArrowheads="1"/>
          </p:cNvSpPr>
          <p:nvPr/>
        </p:nvSpPr>
        <p:spPr bwMode="auto">
          <a:xfrm>
            <a:off x="457200" y="457200"/>
            <a:ext cx="7010400" cy="7940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rgbClr val="FFC000"/>
                </a:solidFill>
              </a:rPr>
              <a:t>Презентация обновленного памятника</a:t>
            </a:r>
            <a:r>
              <a:rPr lang="ru-RU" sz="3600" dirty="0"/>
              <a:t>: </a:t>
            </a:r>
          </a:p>
          <a:p>
            <a:endParaRPr lang="ru-RU" dirty="0"/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Cambria" pitchFamily="18" charset="0"/>
              </a:rPr>
              <a:t>пригласить всех жителей </a:t>
            </a:r>
            <a:r>
              <a:rPr lang="ru-RU" sz="2400" dirty="0" smtClean="0">
                <a:latin typeface="Cambria" pitchFamily="18" charset="0"/>
              </a:rPr>
              <a:t> </a:t>
            </a:r>
            <a:r>
              <a:rPr lang="ru-RU" sz="2400" dirty="0">
                <a:latin typeface="Cambria" pitchFamily="18" charset="0"/>
              </a:rPr>
              <a:t>в мае 2020 года к </a:t>
            </a:r>
            <a:r>
              <a:rPr lang="ru-RU" sz="2400" dirty="0" smtClean="0">
                <a:latin typeface="Cambria" pitchFamily="18" charset="0"/>
              </a:rPr>
              <a:t>обновленным памятникам, </a:t>
            </a:r>
            <a:r>
              <a:rPr lang="ru-RU" sz="2400" dirty="0">
                <a:latin typeface="Cambria" pitchFamily="18" charset="0"/>
              </a:rPr>
              <a:t>чтобы почтить память погибших односельчан, </a:t>
            </a:r>
            <a:r>
              <a:rPr lang="ru-RU" sz="2400" dirty="0" smtClean="0">
                <a:latin typeface="Cambria" pitchFamily="18" charset="0"/>
              </a:rPr>
              <a:t>организовать шествие Бессмертный полк и провести концертную </a:t>
            </a:r>
            <a:r>
              <a:rPr lang="ru-RU" sz="2400" dirty="0">
                <a:latin typeface="Cambria" pitchFamily="18" charset="0"/>
              </a:rPr>
              <a:t>программу, посвященную 75-летию Великой Победы;</a:t>
            </a:r>
          </a:p>
          <a:p>
            <a:pPr>
              <a:buFont typeface="Wingdings" pitchFamily="2" charset="2"/>
              <a:buChar char="Ø"/>
            </a:pPr>
            <a:endParaRPr lang="ru-RU" sz="2400" dirty="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Cambria" pitchFamily="18" charset="0"/>
              </a:rPr>
              <a:t>возложить венок, сделанный своими руками;</a:t>
            </a:r>
          </a:p>
          <a:p>
            <a:pPr>
              <a:buFont typeface="Wingdings" pitchFamily="2" charset="2"/>
              <a:buChar char="Ø"/>
            </a:pPr>
            <a:endParaRPr lang="ru-RU" sz="2400" dirty="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Cambria" pitchFamily="18" charset="0"/>
              </a:rPr>
              <a:t>в конце мая произвести высадку однолетних </a:t>
            </a:r>
            <a:r>
              <a:rPr lang="ru-RU" sz="2400" dirty="0" smtClean="0">
                <a:latin typeface="Cambria" pitchFamily="18" charset="0"/>
              </a:rPr>
              <a:t>растений;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>
                <a:latin typeface="Cambria" pitchFamily="18" charset="0"/>
              </a:rPr>
              <a:t>в</a:t>
            </a:r>
            <a:r>
              <a:rPr lang="ru-RU" sz="2400" dirty="0" smtClean="0">
                <a:latin typeface="Cambria" pitchFamily="18" charset="0"/>
              </a:rPr>
              <a:t> сентябре высадить многолетние цветы</a:t>
            </a:r>
            <a:endParaRPr lang="ru-RU" sz="2400" dirty="0">
              <a:latin typeface="Cambria" pitchFamily="18" charset="0"/>
            </a:endParaRPr>
          </a:p>
          <a:p>
            <a:endParaRPr lang="ru-RU" sz="2400" dirty="0">
              <a:latin typeface="Cambria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2"/>
          <p:cNvSpPr>
            <a:spLocks noGrp="1"/>
          </p:cNvSpPr>
          <p:nvPr>
            <p:ph idx="4294967295"/>
          </p:nvPr>
        </p:nvSpPr>
        <p:spPr>
          <a:xfrm>
            <a:off x="381000" y="189964"/>
            <a:ext cx="8305800" cy="640080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800" dirty="0" smtClean="0"/>
              <a:t> </a:t>
            </a:r>
          </a:p>
          <a:p>
            <a:pPr>
              <a:buFontTx/>
              <a:buNone/>
            </a:pPr>
            <a:r>
              <a:rPr lang="ru-RU" b="1" dirty="0" smtClean="0">
                <a:solidFill>
                  <a:srgbClr val="FFC000"/>
                </a:solidFill>
                <a:latin typeface="Cambria" pitchFamily="18" charset="0"/>
              </a:rPr>
              <a:t>Конечные результаты:</a:t>
            </a:r>
            <a:endParaRPr lang="ru-RU" dirty="0" smtClean="0">
              <a:solidFill>
                <a:srgbClr val="FFC000"/>
              </a:solidFill>
              <a:latin typeface="Cambria" pitchFamily="18" charset="0"/>
            </a:endParaRPr>
          </a:p>
          <a:p>
            <a:r>
              <a:rPr lang="ru-RU" sz="2000" dirty="0" smtClean="0">
                <a:latin typeface="Cambria" pitchFamily="18" charset="0"/>
              </a:rPr>
              <a:t>благоустроенная (ограждённая и озеленённая) территория памятников;</a:t>
            </a:r>
          </a:p>
          <a:p>
            <a:r>
              <a:rPr lang="ru-RU" sz="2000" dirty="0" smtClean="0">
                <a:latin typeface="Cambria" pitchFamily="18" charset="0"/>
              </a:rPr>
              <a:t>приобретение учащимися социальных навыков: умение работать в группе,  организовывать свою деятельность, общаться и сотрудничать со взрослыми, умение руководить;</a:t>
            </a:r>
          </a:p>
          <a:p>
            <a:pPr>
              <a:buFontTx/>
              <a:buNone/>
            </a:pPr>
            <a:r>
              <a:rPr lang="ru-RU" sz="2000" dirty="0" smtClean="0">
                <a:latin typeface="Cambria" pitchFamily="18" charset="0"/>
              </a:rPr>
              <a:t> </a:t>
            </a:r>
          </a:p>
          <a:p>
            <a:pPr>
              <a:buFontTx/>
              <a:buNone/>
            </a:pPr>
            <a:r>
              <a:rPr lang="ru-RU" sz="2800" b="1" dirty="0" smtClean="0">
                <a:solidFill>
                  <a:srgbClr val="FFC000"/>
                </a:solidFill>
                <a:latin typeface="Cambria" pitchFamily="18" charset="0"/>
              </a:rPr>
              <a:t>Перспективы развития проекта.</a:t>
            </a:r>
            <a:endParaRPr lang="ru-RU" sz="2800" dirty="0" smtClean="0">
              <a:solidFill>
                <a:srgbClr val="FFC000"/>
              </a:solidFill>
              <a:latin typeface="Cambria" pitchFamily="18" charset="0"/>
            </a:endParaRPr>
          </a:p>
          <a:p>
            <a:pPr>
              <a:buFontTx/>
              <a:buNone/>
            </a:pPr>
            <a:r>
              <a:rPr lang="ru-RU" sz="2000" dirty="0" smtClean="0">
                <a:latin typeface="Cambria" pitchFamily="18" charset="0"/>
              </a:rPr>
              <a:t>            В дальнейшем планируем взять шефство над этими памятниками, заботиться о них каждый год. </a:t>
            </a:r>
          </a:p>
          <a:p>
            <a:pPr>
              <a:buFontTx/>
              <a:buNone/>
            </a:pPr>
            <a:r>
              <a:rPr lang="ru-RU" sz="2800" b="1" i="1" dirty="0" smtClean="0">
                <a:solidFill>
                  <a:srgbClr val="FFC000"/>
                </a:solidFill>
                <a:latin typeface="Cambria" pitchFamily="18" charset="0"/>
              </a:rPr>
              <a:t>Общественная значимость проекта</a:t>
            </a:r>
            <a:r>
              <a:rPr lang="ru-RU" sz="2800" i="1" dirty="0" smtClean="0">
                <a:solidFill>
                  <a:srgbClr val="FFC000"/>
                </a:solidFill>
                <a:latin typeface="Cambria" pitchFamily="18" charset="0"/>
              </a:rPr>
              <a:t>.</a:t>
            </a:r>
            <a:r>
              <a:rPr lang="ru-RU" sz="1800" dirty="0" smtClean="0">
                <a:latin typeface="Cambria" pitchFamily="18" charset="0"/>
              </a:rPr>
              <a:t/>
            </a:r>
            <a:br>
              <a:rPr lang="ru-RU" sz="1800" dirty="0" smtClean="0">
                <a:latin typeface="Cambria" pitchFamily="18" charset="0"/>
              </a:rPr>
            </a:br>
            <a:r>
              <a:rPr lang="ru-RU" sz="2000" dirty="0" smtClean="0">
                <a:latin typeface="Cambria" pitchFamily="18" charset="0"/>
              </a:rPr>
              <a:t>Данный проект способствует активности населения, устанавливает тесную связь между жителями села, школой и органами самоуправления.</a:t>
            </a:r>
          </a:p>
          <a:p>
            <a:pPr>
              <a:buFontTx/>
              <a:buNone/>
            </a:pPr>
            <a:r>
              <a:rPr lang="ru-RU" sz="2000" b="1" dirty="0" smtClean="0">
                <a:latin typeface="Cambria" pitchFamily="18" charset="0"/>
              </a:rPr>
              <a:t> </a:t>
            </a:r>
            <a:endParaRPr lang="ru-RU" sz="2000" dirty="0" smtClean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152400"/>
            <a:ext cx="8153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400" b="1" dirty="0">
                <a:solidFill>
                  <a:srgbClr val="FFC000"/>
                </a:solidFill>
                <a:latin typeface="Cambria" pitchFamily="18" charset="0"/>
              </a:rPr>
              <a:t>Перспективы развития проекта.</a:t>
            </a:r>
            <a:endParaRPr lang="ru-RU" sz="2400" dirty="0">
              <a:solidFill>
                <a:srgbClr val="FFC000"/>
              </a:solidFill>
              <a:latin typeface="Cambria" pitchFamily="18" charset="0"/>
            </a:endParaRPr>
          </a:p>
          <a:p>
            <a:pPr>
              <a:buFontTx/>
              <a:buNone/>
            </a:pPr>
            <a:r>
              <a:rPr lang="ru-RU" dirty="0">
                <a:latin typeface="Cambria" pitchFamily="18" charset="0"/>
              </a:rPr>
              <a:t>            В дальнейшем планируем взять шефство над </a:t>
            </a:r>
            <a:r>
              <a:rPr lang="ru-RU" dirty="0" smtClean="0">
                <a:latin typeface="Cambria" pitchFamily="18" charset="0"/>
              </a:rPr>
              <a:t>памятником родственникам З.И.Афониной, </a:t>
            </a:r>
            <a:r>
              <a:rPr lang="ru-RU" dirty="0">
                <a:latin typeface="Cambria" pitchFamily="18" charset="0"/>
              </a:rPr>
              <a:t>заботиться о нем каждый год.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363739"/>
            <a:ext cx="2946400" cy="2209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3810000"/>
            <a:ext cx="3556000" cy="2667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909482"/>
            <a:ext cx="2438400" cy="1828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810000"/>
            <a:ext cx="3873500" cy="2905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6609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>
          <a:xfrm>
            <a:off x="281189" y="228600"/>
            <a:ext cx="6119611" cy="533400"/>
          </a:xfrm>
        </p:spPr>
        <p:txBody>
          <a:bodyPr/>
          <a:lstStyle/>
          <a:p>
            <a:r>
              <a:rPr lang="ru-RU" sz="1200" dirty="0" smtClean="0">
                <a:solidFill>
                  <a:srgbClr val="FFC000"/>
                </a:solidFill>
              </a:rPr>
              <a:t>Актуальность, обоснование выбора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899375"/>
            <a:ext cx="2385811" cy="17526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093" y="899375"/>
            <a:ext cx="2743200" cy="1752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4267200"/>
            <a:ext cx="3134559" cy="2350919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3733800" y="2743200"/>
            <a:ext cx="2438399" cy="2057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3400"/>
            <a:ext cx="3539937" cy="23522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8201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762000"/>
            <a:ext cx="6477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400" b="1" i="1" dirty="0">
                <a:solidFill>
                  <a:srgbClr val="FFC000"/>
                </a:solidFill>
                <a:latin typeface="Cambria" pitchFamily="18" charset="0"/>
              </a:rPr>
              <a:t>Общественная значимость проекта</a:t>
            </a:r>
            <a:r>
              <a:rPr lang="ru-RU" sz="2400" i="1" dirty="0">
                <a:solidFill>
                  <a:srgbClr val="FFC000"/>
                </a:solidFill>
                <a:latin typeface="Cambria" pitchFamily="18" charset="0"/>
              </a:rPr>
              <a:t>.</a:t>
            </a:r>
            <a:r>
              <a:rPr lang="ru-RU" sz="1600" dirty="0">
                <a:latin typeface="Cambria" pitchFamily="18" charset="0"/>
              </a:rPr>
              <a:t/>
            </a:r>
            <a:br>
              <a:rPr lang="ru-RU" sz="1600" dirty="0">
                <a:latin typeface="Cambria" pitchFamily="18" charset="0"/>
              </a:rPr>
            </a:br>
            <a:r>
              <a:rPr lang="ru-RU" dirty="0">
                <a:latin typeface="Cambria" pitchFamily="18" charset="0"/>
              </a:rPr>
              <a:t>Данный проект способствует активности населения, устанавливает тесную связь между жителями села, школой и органами самоуправления.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209800"/>
            <a:ext cx="5943600" cy="44577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1493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609600"/>
            <a:ext cx="6781800" cy="1828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5400" smtClean="0">
                <a:solidFill>
                  <a:srgbClr val="FFC000"/>
                </a:solidFill>
              </a:rPr>
              <a:t>Спасибо </a:t>
            </a:r>
          </a:p>
          <a:p>
            <a:pPr algn="ctr" eaLnBrk="1" hangingPunct="1">
              <a:buFontTx/>
              <a:buNone/>
            </a:pPr>
            <a:r>
              <a:rPr lang="ru-RU" sz="5400" smtClean="0">
                <a:solidFill>
                  <a:srgbClr val="FFC000"/>
                </a:solidFill>
              </a:rPr>
              <a:t>за внимание!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025" y="2667000"/>
            <a:ext cx="52832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>
          <a:xfrm>
            <a:off x="304800" y="228600"/>
            <a:ext cx="6096000" cy="685800"/>
          </a:xfrm>
        </p:spPr>
        <p:txBody>
          <a:bodyPr/>
          <a:lstStyle/>
          <a:p>
            <a:r>
              <a:rPr lang="ru-RU" sz="1600" dirty="0" smtClean="0">
                <a:solidFill>
                  <a:srgbClr val="FFC000"/>
                </a:solidFill>
              </a:rPr>
              <a:t>Места памяти Великой войны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438400"/>
            <a:ext cx="7010400" cy="4267200"/>
          </a:xfrm>
        </p:spPr>
      </p:pic>
    </p:spTree>
    <p:extLst>
      <p:ext uri="{BB962C8B-B14F-4D97-AF65-F5344CB8AC3E}">
        <p14:creationId xmlns="" xmlns:p14="http://schemas.microsoft.com/office/powerpoint/2010/main" val="282366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>
          <a:xfrm>
            <a:off x="304800" y="228600"/>
            <a:ext cx="6096000" cy="685800"/>
          </a:xfrm>
        </p:spPr>
        <p:txBody>
          <a:bodyPr/>
          <a:lstStyle/>
          <a:p>
            <a:r>
              <a:rPr lang="ru-RU" sz="1800" dirty="0" smtClean="0">
                <a:solidFill>
                  <a:srgbClr val="FFC000"/>
                </a:solidFill>
              </a:rPr>
              <a:t>Места памяти Великой войны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4294967295"/>
          </p:nvPr>
        </p:nvSpPr>
        <p:spPr>
          <a:xfrm>
            <a:off x="0" y="1295400"/>
            <a:ext cx="9144000" cy="502920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dirty="0" smtClean="0">
                <a:latin typeface="Cambria" pitchFamily="18" charset="0"/>
              </a:rPr>
              <a:t>        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133600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2157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>
          <a:xfrm>
            <a:off x="304800" y="228600"/>
            <a:ext cx="6096000" cy="685800"/>
          </a:xfrm>
        </p:spPr>
        <p:txBody>
          <a:bodyPr/>
          <a:lstStyle/>
          <a:p>
            <a:r>
              <a:rPr lang="ru-RU" sz="1800" dirty="0" smtClean="0">
                <a:solidFill>
                  <a:srgbClr val="FFC000"/>
                </a:solidFill>
              </a:rPr>
              <a:t>Места памяти Великой войны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438400"/>
            <a:ext cx="7467600" cy="4239937"/>
          </a:xfrm>
        </p:spPr>
      </p:pic>
    </p:spTree>
    <p:extLst>
      <p:ext uri="{BB962C8B-B14F-4D97-AF65-F5344CB8AC3E}">
        <p14:creationId xmlns="" xmlns:p14="http://schemas.microsoft.com/office/powerpoint/2010/main" val="194501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>
          <a:xfrm>
            <a:off x="304800" y="228600"/>
            <a:ext cx="6096000" cy="685800"/>
          </a:xfrm>
        </p:spPr>
        <p:txBody>
          <a:bodyPr/>
          <a:lstStyle/>
          <a:p>
            <a:r>
              <a:rPr lang="ru-RU" sz="1800" dirty="0" smtClean="0">
                <a:solidFill>
                  <a:srgbClr val="FFC000"/>
                </a:solidFill>
              </a:rPr>
              <a:t>Места памяти Великой войны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057400"/>
            <a:ext cx="6972300" cy="4648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4800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>
          <a:xfrm>
            <a:off x="304800" y="228600"/>
            <a:ext cx="6096000" cy="685800"/>
          </a:xfrm>
        </p:spPr>
        <p:txBody>
          <a:bodyPr/>
          <a:lstStyle/>
          <a:p>
            <a:r>
              <a:rPr lang="ru-RU" sz="1800" dirty="0" smtClean="0">
                <a:solidFill>
                  <a:srgbClr val="FFC000"/>
                </a:solidFill>
              </a:rPr>
              <a:t>Места памяти Великой войны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209800"/>
            <a:ext cx="6629400" cy="441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0309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>
          <a:xfrm>
            <a:off x="533400" y="228600"/>
            <a:ext cx="5867400" cy="4267200"/>
          </a:xfrm>
        </p:spPr>
        <p:txBody>
          <a:bodyPr/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В мраморе обелисков увековечили люди память о славных воинах, ставших гордостью нашего народа. </a:t>
            </a:r>
            <a:r>
              <a:rPr lang="ru-RU" sz="3200" b="1" dirty="0">
                <a:solidFill>
                  <a:schemeClr val="bg2"/>
                </a:solidFill>
                <a:latin typeface="Cambria" pitchFamily="18" charset="0"/>
              </a:rPr>
              <a:t>Но, к сожалению, огромное количество памятников находится в плачевном состоянии. </a:t>
            </a:r>
            <a:br>
              <a:rPr lang="ru-RU" sz="3200" b="1" dirty="0">
                <a:solidFill>
                  <a:schemeClr val="bg2"/>
                </a:solidFill>
                <a:latin typeface="Cambria" pitchFamily="18" charset="0"/>
              </a:rPr>
            </a:br>
            <a:endParaRPr lang="ru-RU" sz="3200" dirty="0" smtClean="0">
              <a:solidFill>
                <a:schemeClr val="bg2"/>
              </a:solidFill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87" y="4191000"/>
            <a:ext cx="3058059" cy="24384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5122" y="4551148"/>
            <a:ext cx="1392501" cy="20900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3376411"/>
            <a:ext cx="3276600" cy="3276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1592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алют">
  <a:themeElements>
    <a:clrScheme name="Салют 5">
      <a:dk1>
        <a:srgbClr val="FF6600"/>
      </a:dk1>
      <a:lt1>
        <a:srgbClr val="FFFFFF"/>
      </a:lt1>
      <a:dk2>
        <a:srgbClr val="003366"/>
      </a:dk2>
      <a:lt2>
        <a:srgbClr val="FFFFFF"/>
      </a:lt2>
      <a:accent1>
        <a:srgbClr val="FF99FF"/>
      </a:accent1>
      <a:accent2>
        <a:srgbClr val="FFFF99"/>
      </a:accent2>
      <a:accent3>
        <a:srgbClr val="AAADB8"/>
      </a:accent3>
      <a:accent4>
        <a:srgbClr val="DADADA"/>
      </a:accent4>
      <a:accent5>
        <a:srgbClr val="FFCAFF"/>
      </a:accent5>
      <a:accent6>
        <a:srgbClr val="E7E78A"/>
      </a:accent6>
      <a:hlink>
        <a:srgbClr val="FF3399"/>
      </a:hlink>
      <a:folHlink>
        <a:srgbClr val="FF9966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2254</TotalTime>
  <Words>813</Words>
  <Application>Microsoft Office PowerPoint</Application>
  <PresentationFormat>Экран (4:3)</PresentationFormat>
  <Paragraphs>132</Paragraphs>
  <Slides>31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Салют</vt:lpstr>
      <vt:lpstr>МБОУ Вазьянская средняя школа им.З.И.Афониной </vt:lpstr>
      <vt:lpstr>Актуальность, обоснование выбора</vt:lpstr>
      <vt:lpstr>Актуальность, обоснование выбора</vt:lpstr>
      <vt:lpstr>Места памяти Великой войны</vt:lpstr>
      <vt:lpstr>Места памяти Великой войны</vt:lpstr>
      <vt:lpstr>Места памяти Великой войны</vt:lpstr>
      <vt:lpstr>Места памяти Великой войны</vt:lpstr>
      <vt:lpstr>Места памяти Великой войны</vt:lpstr>
      <vt:lpstr>В мраморе обелисков увековечили люди память о славных воинах, ставших гордостью нашего народа. Но, к сожалению, огромное количество памятников находится в плачевном состоянии.  </vt:lpstr>
      <vt:lpstr>МБОУ Вазьянская средняя школа им.З.И.Афониной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Цель: </vt:lpstr>
      <vt:lpstr>Задачи:</vt:lpstr>
      <vt:lpstr>Слайд 20</vt:lpstr>
      <vt:lpstr>Поэтапное описание работы над проектом </vt:lpstr>
      <vt:lpstr>Слайд 22</vt:lpstr>
      <vt:lpstr>Провели опрос учащихся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завуч</cp:lastModifiedBy>
  <cp:revision>100</cp:revision>
  <cp:lastPrinted>1601-01-01T00:00:00Z</cp:lastPrinted>
  <dcterms:created xsi:type="dcterms:W3CDTF">1601-01-01T00:00:00Z</dcterms:created>
  <dcterms:modified xsi:type="dcterms:W3CDTF">2020-09-11T13:32:45Z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