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7" r:id="rId2"/>
    <p:sldId id="259" r:id="rId3"/>
    <p:sldId id="260" r:id="rId4"/>
    <p:sldId id="273" r:id="rId5"/>
    <p:sldId id="274" r:id="rId6"/>
    <p:sldId id="272" r:id="rId7"/>
    <p:sldId id="264" r:id="rId8"/>
    <p:sldId id="265" r:id="rId9"/>
    <p:sldId id="266" r:id="rId10"/>
    <p:sldId id="267" r:id="rId11"/>
    <p:sldId id="275" r:id="rId12"/>
    <p:sldId id="26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Светлый стиль 2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8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E89CD-45A0-4E3D-A603-933806387F4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65EBB-9415-43A4-A36C-67C8F50B44CD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374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E89CD-45A0-4E3D-A603-933806387F4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65EBB-9415-43A4-A36C-67C8F50B4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059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E89CD-45A0-4E3D-A603-933806387F4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65EBB-9415-43A4-A36C-67C8F50B4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688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E89CD-45A0-4E3D-A603-933806387F4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65EBB-9415-43A4-A36C-67C8F50B4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117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E89CD-45A0-4E3D-A603-933806387F4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65EBB-9415-43A4-A36C-67C8F50B44CD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2196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E89CD-45A0-4E3D-A603-933806387F4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65EBB-9415-43A4-A36C-67C8F50B4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564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E89CD-45A0-4E3D-A603-933806387F4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65EBB-9415-43A4-A36C-67C8F50B4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739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E89CD-45A0-4E3D-A603-933806387F4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65EBB-9415-43A4-A36C-67C8F50B4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982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E89CD-45A0-4E3D-A603-933806387F4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65EBB-9415-43A4-A36C-67C8F50B4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02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EFE89CD-45A0-4E3D-A603-933806387F4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D965EBB-9415-43A4-A36C-67C8F50B4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296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E89CD-45A0-4E3D-A603-933806387F4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65EBB-9415-43A4-A36C-67C8F50B44C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8951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EFE89CD-45A0-4E3D-A603-933806387F4D}" type="datetimeFigureOut">
              <a:rPr lang="ru-RU" smtClean="0"/>
              <a:t>23.10.2022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D965EBB-9415-43A4-A36C-67C8F50B44CD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9835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637677" y="889061"/>
            <a:ext cx="10916646" cy="371311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2400" b="1" dirty="0">
                <a:solidFill>
                  <a:srgbClr val="C00000"/>
                </a:solidFill>
              </a:rPr>
              <a:t>Чем объяснить, что тычинки и пестики являются главными частями цветка?</a:t>
            </a:r>
          </a:p>
        </p:txBody>
      </p:sp>
      <p:pic>
        <p:nvPicPr>
          <p:cNvPr id="1026" name="Picture 2" descr="4233486-thumb.png (400×400) | Цветы, Растения, Приро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2929" y="1628243"/>
            <a:ext cx="2123766" cy="2123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4864" y="1517942"/>
            <a:ext cx="90271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/>
              <a:t>Рассмотрите рисунок цветка яблони и ответьте в форме умозаключения на вопрос: «Почему цветок яблони называется двуполым (обоеполым) цветком?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0942" y="2862100"/>
            <a:ext cx="92619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dirty="0"/>
              <a:t>Рассмотрите рисунки цветков ивы и ответьте на вопрос: «Каким образом мужские цветки отличаются от женских цветков?»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9237" y="3822901"/>
            <a:ext cx="6509619" cy="24377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76517" y="336702"/>
            <a:ext cx="51350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ПОЛОВОЕ РАЗМНОЖЕНИЕ РАСТЕНИЙ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131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40"/>
          <a:stretch/>
        </p:blipFill>
        <p:spPr>
          <a:xfrm>
            <a:off x="5561352" y="359290"/>
            <a:ext cx="2285190" cy="362280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9118" y="717483"/>
            <a:ext cx="49381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C00000"/>
                </a:solidFill>
              </a:rPr>
              <a:t>Задание 5 (3 б). </a:t>
            </a:r>
            <a:r>
              <a:rPr lang="ru-RU" sz="2400" dirty="0">
                <a:solidFill>
                  <a:srgbClr val="C00000"/>
                </a:solidFill>
              </a:rPr>
              <a:t>Прочитайте аннотацию, размещенную на пакетике с семенами огурца Бэби-Мини F</a:t>
            </a:r>
            <a:r>
              <a:rPr lang="ru-RU" sz="2400" baseline="-25000" dirty="0">
                <a:solidFill>
                  <a:srgbClr val="C00000"/>
                </a:solidFill>
              </a:rPr>
              <a:t>1</a:t>
            </a:r>
            <a:r>
              <a:rPr lang="ru-RU" sz="2400" dirty="0">
                <a:solidFill>
                  <a:srgbClr val="C00000"/>
                </a:solidFill>
              </a:rPr>
              <a:t>. С помощью умозаключения докажите, что образование плодов у огурца Бэби-Мини F</a:t>
            </a:r>
            <a:r>
              <a:rPr lang="ru-RU" sz="2400" baseline="-25000" dirty="0">
                <a:solidFill>
                  <a:srgbClr val="C00000"/>
                </a:solidFill>
              </a:rPr>
              <a:t>1</a:t>
            </a:r>
            <a:r>
              <a:rPr lang="ru-RU" sz="2400" dirty="0">
                <a:solidFill>
                  <a:srgbClr val="C00000"/>
                </a:solidFill>
              </a:rPr>
              <a:t> осуществляется помощью партеногенеза. 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E3195D9-2C99-4B81-884E-90B0130573E1}"/>
              </a:ext>
            </a:extLst>
          </p:cNvPr>
          <p:cNvSpPr/>
          <p:nvPr/>
        </p:nvSpPr>
        <p:spPr>
          <a:xfrm>
            <a:off x="479118" y="3960914"/>
            <a:ext cx="751146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dirty="0"/>
              <a:t>Правильный ответ</a:t>
            </a:r>
            <a:r>
              <a:rPr lang="ru-RU" sz="2400" dirty="0"/>
              <a:t>: Поскольку партеногенез – это развитие зародыша из неоплодотворенной яйцеклетки, а образование плодов у огурца Бэби-Мини F</a:t>
            </a:r>
            <a:r>
              <a:rPr lang="ru-RU" sz="2400" baseline="-25000" dirty="0"/>
              <a:t>1</a:t>
            </a:r>
            <a:r>
              <a:rPr lang="ru-RU" sz="2400" dirty="0"/>
              <a:t> происходит без оплодотворения, следовательно, образование плодов у огурца Бэби-Мини F</a:t>
            </a:r>
            <a:r>
              <a:rPr lang="ru-RU" sz="2400" baseline="-25000" dirty="0"/>
              <a:t>1</a:t>
            </a:r>
            <a:r>
              <a:rPr lang="ru-RU" sz="2400" dirty="0"/>
              <a:t> осуществляется помощью партеногенеза.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C99BC75-4221-4FD2-917C-7017ADDDA3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40"/>
          <a:stretch/>
        </p:blipFill>
        <p:spPr>
          <a:xfrm>
            <a:off x="7990580" y="145926"/>
            <a:ext cx="3943521" cy="625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910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7F35FFD-38F6-4154-B4C5-627F7A0CF5A0}"/>
              </a:ext>
            </a:extLst>
          </p:cNvPr>
          <p:cNvSpPr/>
          <p:nvPr/>
        </p:nvSpPr>
        <p:spPr>
          <a:xfrm>
            <a:off x="709534" y="829721"/>
            <a:ext cx="441710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Задание 6 (4 б). </a:t>
            </a:r>
            <a:r>
              <a:rPr lang="ru-RU" sz="2400" dirty="0">
                <a:solidFill>
                  <a:srgbClr val="C00000"/>
                </a:solidFill>
              </a:rPr>
              <a:t>Прочитайте объявление с сайта «</a:t>
            </a:r>
            <a:r>
              <a:rPr lang="ru-RU" sz="2400" dirty="0" err="1">
                <a:solidFill>
                  <a:srgbClr val="C00000"/>
                </a:solidFill>
              </a:rPr>
              <a:t>Avito</a:t>
            </a:r>
            <a:r>
              <a:rPr lang="ru-RU" sz="2400" dirty="0">
                <a:solidFill>
                  <a:srgbClr val="C00000"/>
                </a:solidFill>
              </a:rPr>
              <a:t>». Найдите в объявлении ошибочную информацию. Дайте пояснение с помощью определения понятий.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2760742-E4A2-4F2F-8B1B-9AF3086ADBC2}"/>
              </a:ext>
            </a:extLst>
          </p:cNvPr>
          <p:cNvPicPr/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57" r="2661" b="7341"/>
          <a:stretch/>
        </p:blipFill>
        <p:spPr bwMode="auto">
          <a:xfrm>
            <a:off x="4721902" y="422595"/>
            <a:ext cx="6982533" cy="3006405"/>
          </a:xfrm>
          <a:prstGeom prst="rect">
            <a:avLst/>
          </a:prstGeom>
          <a:ln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64454C9-3024-4C21-A2B0-78D06F6E6B8A}"/>
              </a:ext>
            </a:extLst>
          </p:cNvPr>
          <p:cNvSpPr/>
          <p:nvPr/>
        </p:nvSpPr>
        <p:spPr>
          <a:xfrm>
            <a:off x="709534" y="3416641"/>
            <a:ext cx="111626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dirty="0"/>
              <a:t>Возможный ответ: </a:t>
            </a:r>
          </a:p>
          <a:p>
            <a:pPr algn="just"/>
            <a:r>
              <a:rPr lang="ru-RU" sz="2400" dirty="0"/>
              <a:t>На фотографии в объявлении – ящики с клубнями картофеля. </a:t>
            </a:r>
          </a:p>
          <a:p>
            <a:pPr algn="just"/>
            <a:r>
              <a:rPr lang="ru-RU" sz="2400" dirty="0"/>
              <a:t>Семена – это органы полового размножения растений, развивающиеся из оплодотворенных семяпочек. </a:t>
            </a:r>
          </a:p>
          <a:p>
            <a:pPr algn="just"/>
            <a:r>
              <a:rPr lang="ru-RU" sz="2400" dirty="0"/>
              <a:t>Клубни – это видоизмененные побеги, служащие для запасания питательных веществ и вегетативного размножения. </a:t>
            </a:r>
          </a:p>
        </p:txBody>
      </p:sp>
    </p:spTree>
    <p:extLst>
      <p:ext uri="{BB962C8B-B14F-4D97-AF65-F5344CB8AC3E}">
        <p14:creationId xmlns:p14="http://schemas.microsoft.com/office/powerpoint/2010/main" val="10658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0439" y="1165122"/>
            <a:ext cx="3200400" cy="1228540"/>
          </a:xfrm>
        </p:spPr>
        <p:txBody>
          <a:bodyPr/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 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/>
              <a:t> §21,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/>
              <a:t>Проверь знания №1-5 (устно),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400" b="1" dirty="0"/>
              <a:t>Работа с моделями, схемами и таблицами, схема (письменно) с.92</a:t>
            </a:r>
          </a:p>
        </p:txBody>
      </p:sp>
      <p:pic>
        <p:nvPicPr>
          <p:cNvPr id="3078" name="Picture 6" descr="Анимации бабочки, Анимации, гифки, гиф анимации, скачать gif анимации,  новые анимации, анимации бесплатно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601" y="742545"/>
            <a:ext cx="8019399" cy="6012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6997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4294967295"/>
          </p:nvPr>
        </p:nvSpPr>
        <p:spPr>
          <a:xfrm>
            <a:off x="765510" y="686120"/>
            <a:ext cx="5033963" cy="192881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ОПЫЛЕНИЕ</a:t>
            </a:r>
          </a:p>
          <a:p>
            <a:pPr marL="0" indent="0">
              <a:buNone/>
            </a:pPr>
            <a:r>
              <a:rPr lang="ru-RU" sz="2400" dirty="0"/>
              <a:t>-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процесс переноса пыльцы с пыльников тычинок на рыльце пестика. 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294967295"/>
          </p:nvPr>
        </p:nvSpPr>
        <p:spPr>
          <a:xfrm>
            <a:off x="6311375" y="3942672"/>
            <a:ext cx="4229132" cy="225165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ОПЛОДОТВОРЕНИЕ</a:t>
            </a:r>
          </a:p>
          <a:p>
            <a:pPr marL="0" indent="0">
              <a:buNone/>
            </a:pPr>
            <a:r>
              <a:rPr lang="ru-RU" sz="2400" dirty="0"/>
              <a:t>-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процесс слияния половых клеток (гамет), в результате которого образуется зигота, несущая хромосомы обоих родителей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44759" y="679378"/>
            <a:ext cx="3427019" cy="38711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21975"/>
          <a:stretch/>
        </p:blipFill>
        <p:spPr>
          <a:xfrm>
            <a:off x="765510" y="2817019"/>
            <a:ext cx="4652124" cy="2722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398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092" y="117988"/>
            <a:ext cx="10645322" cy="63871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326572" y="413657"/>
            <a:ext cx="82731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</a:p>
          <a:p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</a:p>
          <a:p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</a:p>
          <a:p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</a:t>
            </a:r>
          </a:p>
          <a:p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</a:p>
          <a:p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</a:p>
          <a:p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</a:p>
          <a:p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</a:p>
        </p:txBody>
      </p:sp>
    </p:spTree>
    <p:extLst>
      <p:ext uri="{BB962C8B-B14F-4D97-AF65-F5344CB8AC3E}">
        <p14:creationId xmlns:p14="http://schemas.microsoft.com/office/powerpoint/2010/main" val="3915017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40665" y="288893"/>
            <a:ext cx="43761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ДВОЙНОЕ ОПЛОДОТВОРЕНИЕ У ЦВЕТКОВЫХ РАСТЕНИЙ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116" y="1428038"/>
            <a:ext cx="3161225" cy="43694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16414" y="5797480"/>
            <a:ext cx="409246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Сергей Гаврилович </a:t>
            </a:r>
            <a:r>
              <a:rPr lang="ru-RU" sz="2400" b="1" dirty="0" err="1"/>
              <a:t>Нава́шин</a:t>
            </a:r>
            <a:r>
              <a:rPr lang="ru-RU" sz="2400" b="1" dirty="0"/>
              <a:t> </a:t>
            </a:r>
          </a:p>
        </p:txBody>
      </p:sp>
      <p:pic>
        <p:nvPicPr>
          <p:cNvPr id="2" name="двойное оплодотворение">
            <a:hlinkClick r:id="" action="ppaction://media"/>
            <a:extLst>
              <a:ext uri="{FF2B5EF4-FFF2-40B4-BE49-F238E27FC236}">
                <a16:creationId xmlns:a16="http://schemas.microsoft.com/office/drawing/2014/main" id="{4E690D24-FCA1-491B-B2AC-521C11ED355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00802" y="288893"/>
            <a:ext cx="7313560" cy="597025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34852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5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7147" y="1353675"/>
            <a:ext cx="109924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err="1"/>
              <a:t>Партенокарпик</a:t>
            </a:r>
            <a:r>
              <a:rPr lang="ru-RU" sz="2400" dirty="0"/>
              <a:t> (от греч. </a:t>
            </a:r>
            <a:r>
              <a:rPr lang="ru-RU" sz="2400" dirty="0" err="1"/>
              <a:t>parthenos</a:t>
            </a:r>
            <a:r>
              <a:rPr lang="ru-RU" sz="2400" dirty="0"/>
              <a:t> — «девственница» и </a:t>
            </a:r>
            <a:r>
              <a:rPr lang="ru-RU" sz="2400" dirty="0" err="1"/>
              <a:t>karpos</a:t>
            </a:r>
            <a:r>
              <a:rPr lang="ru-RU" sz="2400" dirty="0"/>
              <a:t> — плод; дословно — «девственный плод») — растение, обладающее девственным размножением без опыления, обычно с образованием плодов без семян. </a:t>
            </a:r>
            <a:r>
              <a:rPr lang="ru-RU" sz="2400" dirty="0" err="1"/>
              <a:t>Партенокарпики</a:t>
            </a:r>
            <a:r>
              <a:rPr lang="ru-RU" sz="2400" dirty="0"/>
              <a:t> широко распространены у плодовых, цитрусовых и овощных растений.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213" t="6535" r="10782" b="6931"/>
          <a:stretch/>
        </p:blipFill>
        <p:spPr>
          <a:xfrm>
            <a:off x="627147" y="3386064"/>
            <a:ext cx="3561395" cy="26740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6959" b="16110"/>
          <a:stretch/>
        </p:blipFill>
        <p:spPr>
          <a:xfrm>
            <a:off x="4440234" y="3117955"/>
            <a:ext cx="3753124" cy="31399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45050" y="3583855"/>
            <a:ext cx="3551272" cy="227850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27147" y="464440"/>
            <a:ext cx="109924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C00000"/>
                </a:solidFill>
              </a:rPr>
              <a:t>Партеногенез </a:t>
            </a:r>
            <a:r>
              <a:rPr lang="ru-RU" sz="2400" dirty="0">
                <a:solidFill>
                  <a:srgbClr val="C00000"/>
                </a:solidFill>
              </a:rPr>
              <a:t>— это вариант полового размножения, при котором организм развивается из неоплодотворенной яйцеклетки.</a:t>
            </a:r>
          </a:p>
        </p:txBody>
      </p:sp>
    </p:spTree>
    <p:extLst>
      <p:ext uri="{BB962C8B-B14F-4D97-AF65-F5344CB8AC3E}">
        <p14:creationId xmlns:p14="http://schemas.microsoft.com/office/powerpoint/2010/main" val="4276496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337187" y="1312607"/>
            <a:ext cx="9443883" cy="4275939"/>
            <a:chOff x="2993924" y="648930"/>
            <a:chExt cx="6592528" cy="2719343"/>
          </a:xfrm>
        </p:grpSpPr>
        <p:sp>
          <p:nvSpPr>
            <p:cNvPr id="3" name="TextBox 2"/>
            <p:cNvSpPr txBox="1"/>
            <p:nvPr/>
          </p:nvSpPr>
          <p:spPr>
            <a:xfrm>
              <a:off x="4173794" y="648930"/>
              <a:ext cx="2403987" cy="293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/>
                <a:t>ОПЫЛЕНИЕ</a:t>
              </a:r>
            </a:p>
          </p:txBody>
        </p:sp>
        <p:cxnSp>
          <p:nvCxnSpPr>
            <p:cNvPr id="4" name="Прямая со стрелкой 3"/>
            <p:cNvCxnSpPr>
              <a:stCxn id="3" idx="2"/>
              <a:endCxn id="6" idx="0"/>
            </p:cNvCxnSpPr>
            <p:nvPr/>
          </p:nvCxnSpPr>
          <p:spPr>
            <a:xfrm flipH="1">
              <a:off x="3974692" y="942532"/>
              <a:ext cx="1401096" cy="62079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Прямая со стрелкой 4"/>
            <p:cNvCxnSpPr>
              <a:stCxn id="3" idx="2"/>
              <a:endCxn id="7" idx="0"/>
            </p:cNvCxnSpPr>
            <p:nvPr/>
          </p:nvCxnSpPr>
          <p:spPr>
            <a:xfrm>
              <a:off x="5375788" y="942532"/>
              <a:ext cx="1511710" cy="62079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2993924" y="1563329"/>
              <a:ext cx="1961536" cy="293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/>
                <a:t>…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796117" y="1563329"/>
              <a:ext cx="2182761" cy="293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/>
                <a:t>…</a:t>
              </a:r>
            </a:p>
          </p:txBody>
        </p:sp>
        <p:cxnSp>
          <p:nvCxnSpPr>
            <p:cNvPr id="8" name="Прямая со стрелкой 7"/>
            <p:cNvCxnSpPr>
              <a:stCxn id="7" idx="2"/>
              <a:endCxn id="11" idx="0"/>
            </p:cNvCxnSpPr>
            <p:nvPr/>
          </p:nvCxnSpPr>
          <p:spPr>
            <a:xfrm flipH="1">
              <a:off x="5073446" y="1856931"/>
              <a:ext cx="1814051" cy="121774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Прямая со стрелкой 8"/>
            <p:cNvCxnSpPr>
              <a:stCxn id="7" idx="2"/>
              <a:endCxn id="12" idx="0"/>
            </p:cNvCxnSpPr>
            <p:nvPr/>
          </p:nvCxnSpPr>
          <p:spPr>
            <a:xfrm>
              <a:off x="6887497" y="1856931"/>
              <a:ext cx="0" cy="121774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я со стрелкой 9"/>
            <p:cNvCxnSpPr>
              <a:stCxn id="7" idx="2"/>
              <a:endCxn id="13" idx="0"/>
            </p:cNvCxnSpPr>
            <p:nvPr/>
          </p:nvCxnSpPr>
          <p:spPr>
            <a:xfrm>
              <a:off x="6887497" y="1856931"/>
              <a:ext cx="1976284" cy="121773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4350775" y="3074671"/>
              <a:ext cx="1445342" cy="293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/>
                <a:t>…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164826" y="3074671"/>
              <a:ext cx="1445342" cy="293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/>
                <a:t>…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141110" y="3074670"/>
              <a:ext cx="1445342" cy="293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/>
                <a:t>…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897260" y="1048382"/>
              <a:ext cx="2990237" cy="293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i="1" dirty="0"/>
                <a:t>По пути переноса пыльцы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375787" y="2443727"/>
              <a:ext cx="2990237" cy="2936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i="1" dirty="0"/>
                <a:t>По способу переноса пыльцы</a:t>
              </a:r>
            </a:p>
          </p:txBody>
        </p:sp>
      </p:grpSp>
      <p:sp>
        <p:nvSpPr>
          <p:cNvPr id="16" name="Прямоугольник 15"/>
          <p:cNvSpPr/>
          <p:nvPr/>
        </p:nvSpPr>
        <p:spPr>
          <a:xfrm>
            <a:off x="688259" y="482289"/>
            <a:ext cx="109482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Задание 1 (5 б). </a:t>
            </a:r>
            <a:r>
              <a:rPr lang="ru-RU" sz="2400" dirty="0">
                <a:solidFill>
                  <a:srgbClr val="C00000"/>
                </a:solidFill>
              </a:rPr>
              <a:t>Восстановите схему деления понятия «Опыление»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1189703" y="1312607"/>
            <a:ext cx="9945329" cy="4284365"/>
            <a:chOff x="2993924" y="648930"/>
            <a:chExt cx="6592528" cy="3009456"/>
          </a:xfrm>
        </p:grpSpPr>
        <p:sp>
          <p:nvSpPr>
            <p:cNvPr id="18" name="TextBox 17"/>
            <p:cNvSpPr txBox="1"/>
            <p:nvPr/>
          </p:nvSpPr>
          <p:spPr>
            <a:xfrm>
              <a:off x="4173794" y="648930"/>
              <a:ext cx="2403987" cy="3242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/>
                <a:t>ОПЫЛЕНИЕ</a:t>
              </a:r>
            </a:p>
          </p:txBody>
        </p:sp>
        <p:cxnSp>
          <p:nvCxnSpPr>
            <p:cNvPr id="19" name="Прямая со стрелкой 18"/>
            <p:cNvCxnSpPr>
              <a:stCxn id="18" idx="2"/>
              <a:endCxn id="21" idx="0"/>
            </p:cNvCxnSpPr>
            <p:nvPr/>
          </p:nvCxnSpPr>
          <p:spPr>
            <a:xfrm flipH="1">
              <a:off x="3974692" y="973216"/>
              <a:ext cx="1401096" cy="59011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Прямая со стрелкой 19"/>
            <p:cNvCxnSpPr>
              <a:stCxn id="18" idx="2"/>
              <a:endCxn id="22" idx="0"/>
            </p:cNvCxnSpPr>
            <p:nvPr/>
          </p:nvCxnSpPr>
          <p:spPr>
            <a:xfrm>
              <a:off x="5375788" y="973216"/>
              <a:ext cx="1511710" cy="59011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2993924" y="1563329"/>
              <a:ext cx="1961536" cy="3242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/>
                <a:t>Самоопыление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796117" y="1563329"/>
              <a:ext cx="2182761" cy="583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/>
                <a:t>Перекрестное опыление</a:t>
              </a:r>
            </a:p>
          </p:txBody>
        </p:sp>
        <p:cxnSp>
          <p:nvCxnSpPr>
            <p:cNvPr id="23" name="Прямая со стрелкой 22"/>
            <p:cNvCxnSpPr>
              <a:stCxn id="22" idx="2"/>
              <a:endCxn id="26" idx="0"/>
            </p:cNvCxnSpPr>
            <p:nvPr/>
          </p:nvCxnSpPr>
          <p:spPr>
            <a:xfrm flipH="1">
              <a:off x="5073446" y="2147044"/>
              <a:ext cx="1814052" cy="92762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>
              <a:stCxn id="22" idx="2"/>
              <a:endCxn id="27" idx="0"/>
            </p:cNvCxnSpPr>
            <p:nvPr/>
          </p:nvCxnSpPr>
          <p:spPr>
            <a:xfrm flipH="1">
              <a:off x="6887497" y="2147044"/>
              <a:ext cx="1" cy="92762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Прямая со стрелкой 24"/>
            <p:cNvCxnSpPr>
              <a:stCxn id="22" idx="2"/>
              <a:endCxn id="28" idx="0"/>
            </p:cNvCxnSpPr>
            <p:nvPr/>
          </p:nvCxnSpPr>
          <p:spPr>
            <a:xfrm>
              <a:off x="6887498" y="2147044"/>
              <a:ext cx="1976283" cy="92762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4350775" y="3074671"/>
              <a:ext cx="1445342" cy="583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/>
                <a:t>Опыление ветром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164826" y="3074671"/>
              <a:ext cx="1445342" cy="583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/>
                <a:t>Опыление водой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141110" y="3074670"/>
              <a:ext cx="1445342" cy="583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dirty="0"/>
                <a:t>Опыление животными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897260" y="1048382"/>
              <a:ext cx="2990237" cy="3242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i="1" dirty="0"/>
                <a:t>По пути переноса пыльцы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375787" y="2443727"/>
              <a:ext cx="2990237" cy="3242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i="1" dirty="0"/>
                <a:t>По способу переноса пыльцы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4242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6901" y="837601"/>
            <a:ext cx="84848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effectLst/>
                <a:ea typeface="Calibri" panose="020F0502020204030204" pitchFamily="34" charset="0"/>
              </a:rPr>
              <a:t>А) Почему некоторые виды орхидей по внешнему виду и запаху похожи на самок насекомых?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6900" y="4254166"/>
            <a:ext cx="84848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ru-RU" sz="2400" i="1" dirty="0"/>
              <a:t>Возможный ответ:</a:t>
            </a:r>
          </a:p>
          <a:p>
            <a:pPr marL="0" lvl="1"/>
            <a:r>
              <a:rPr lang="ru-RU" sz="2400" dirty="0"/>
              <a:t>1. Верба - ветроопыляемое растение. </a:t>
            </a:r>
          </a:p>
          <a:p>
            <a:r>
              <a:rPr lang="ru-RU" sz="2400" dirty="0"/>
              <a:t>2. Отсутствие листвы облегчает опыление (или распустившаяся листва препятствует переносу пыльцы ветром)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96900" y="375936"/>
            <a:ext cx="64751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Задание 2 (4 б). </a:t>
            </a:r>
            <a:r>
              <a:rPr lang="ru-RU" sz="2400" dirty="0">
                <a:solidFill>
                  <a:srgbClr val="C00000"/>
                </a:solidFill>
              </a:rPr>
              <a:t>Ответьте на вопросы-суждения: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6900" y="1668598"/>
            <a:ext cx="82636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/>
              <a:t>Возможный ответ:</a:t>
            </a:r>
          </a:p>
          <a:p>
            <a:r>
              <a:rPr lang="ru-RU" sz="2400" dirty="0"/>
              <a:t>1. Орхидеи – </a:t>
            </a:r>
            <a:r>
              <a:rPr lang="ru-RU" sz="2400" dirty="0" err="1"/>
              <a:t>насекомоопыляемые</a:t>
            </a:r>
            <a:r>
              <a:rPr lang="ru-RU" sz="2400" dirty="0"/>
              <a:t> растения.</a:t>
            </a:r>
          </a:p>
          <a:p>
            <a:r>
              <a:rPr lang="ru-RU" sz="2400" dirty="0"/>
              <a:t>2. Внешний вид и запах привлекают самцов насекомых, что способствует опылению орхидей.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8302" y="450170"/>
            <a:ext cx="2190750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9277658" y="2502546"/>
            <a:ext cx="2227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/>
              <a:t>Офрис</a:t>
            </a:r>
            <a:r>
              <a:rPr lang="ru-RU" dirty="0"/>
              <a:t> </a:t>
            </a:r>
            <a:r>
              <a:rPr lang="ru-RU" dirty="0" err="1"/>
              <a:t>пчелоносная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96900" y="3228151"/>
            <a:ext cx="8042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Б) Чем объяснить, что верба цветет до распускания листьев?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4389" y="3175788"/>
            <a:ext cx="2200275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6183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3819832" y="2147277"/>
            <a:ext cx="52356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effectLst/>
                <a:ea typeface="Calibri" panose="020F0502020204030204" pitchFamily="34" charset="0"/>
              </a:rPr>
              <a:t>Правильный ответ: </a:t>
            </a:r>
            <a:r>
              <a:rPr lang="ru-RU" sz="2400" dirty="0">
                <a:effectLst/>
                <a:ea typeface="Calibri" panose="020F0502020204030204" pitchFamily="34" charset="0"/>
              </a:rPr>
              <a:t>В – искусственное опыление</a:t>
            </a:r>
            <a:endParaRPr lang="ru-RU" sz="24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99585" y="775757"/>
            <a:ext cx="79400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Задание 3 (1 б). </a:t>
            </a:r>
            <a:r>
              <a:rPr lang="ru-RU" sz="2400" dirty="0">
                <a:solidFill>
                  <a:srgbClr val="C00000"/>
                </a:solidFill>
              </a:rPr>
              <a:t>Рассмотрите рисунок, на котором показано отношение между двумя понятиями – А и В. Какое понятие обозначено буквой В, если А – естественное опыление?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b="6673"/>
          <a:stretch/>
        </p:blipFill>
        <p:spPr>
          <a:xfrm>
            <a:off x="699585" y="2926678"/>
            <a:ext cx="3141668" cy="3053396"/>
          </a:xfrm>
          <a:prstGeom prst="rect">
            <a:avLst/>
          </a:prstGeom>
        </p:spPr>
      </p:pic>
      <p:grpSp>
        <p:nvGrpSpPr>
          <p:cNvPr id="20" name="Группа 19"/>
          <p:cNvGrpSpPr/>
          <p:nvPr/>
        </p:nvGrpSpPr>
        <p:grpSpPr>
          <a:xfrm>
            <a:off x="9055509" y="571946"/>
            <a:ext cx="2109020" cy="1977282"/>
            <a:chOff x="8239272" y="775757"/>
            <a:chExt cx="3097161" cy="2922300"/>
          </a:xfrm>
        </p:grpSpPr>
        <p:sp>
          <p:nvSpPr>
            <p:cNvPr id="25" name="Овал 24"/>
            <p:cNvSpPr/>
            <p:nvPr/>
          </p:nvSpPr>
          <p:spPr>
            <a:xfrm>
              <a:off x="8239272" y="775757"/>
              <a:ext cx="3097161" cy="2922300"/>
            </a:xfrm>
            <a:prstGeom prst="ellipse">
              <a:avLst/>
            </a:prstGeom>
            <a:ln w="28575"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ru-RU" dirty="0"/>
                <a:t>    </a:t>
              </a:r>
              <a:endParaRPr lang="ru-RU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endParaRPr lang="ru-RU" dirty="0"/>
            </a:p>
            <a:p>
              <a:pPr algn="ctr"/>
              <a:r>
                <a:rPr lang="ru-RU" dirty="0"/>
                <a:t>                      </a:t>
              </a:r>
              <a:endParaRPr lang="ru-RU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7" name="Прямая соединительная линия 26"/>
            <p:cNvCxnSpPr>
              <a:stCxn id="25" idx="0"/>
              <a:endCxn id="25" idx="4"/>
            </p:cNvCxnSpPr>
            <p:nvPr/>
          </p:nvCxnSpPr>
          <p:spPr>
            <a:xfrm>
              <a:off x="9787853" y="775757"/>
              <a:ext cx="0" cy="2922300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8793005" y="1375921"/>
              <a:ext cx="7079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/>
                <a:t>А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398540" y="2648501"/>
              <a:ext cx="707923" cy="6823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/>
                <a:t>В</a:t>
              </a:r>
            </a:p>
          </p:txBody>
        </p:sp>
      </p:grpSp>
      <p:pic>
        <p:nvPicPr>
          <p:cNvPr id="22" name="Рисунок 2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CDF"/>
              </a:clrFrom>
              <a:clrTo>
                <a:srgbClr val="FFFCD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18134" y="2955310"/>
            <a:ext cx="7515449" cy="304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74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911340" y="7239000"/>
            <a:ext cx="249555" cy="2717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4622" y="2672258"/>
            <a:ext cx="7713462" cy="326841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3F3EB"/>
              </a:clrFrom>
              <a:clrTo>
                <a:srgbClr val="F3F3E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08607" y="2766590"/>
            <a:ext cx="3343853" cy="3049594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6FBF05F-787A-4666-A78B-C283F027974F}"/>
              </a:ext>
            </a:extLst>
          </p:cNvPr>
          <p:cNvSpPr/>
          <p:nvPr/>
        </p:nvSpPr>
        <p:spPr>
          <a:xfrm>
            <a:off x="469691" y="369729"/>
            <a:ext cx="111626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C00000"/>
                </a:solidFill>
              </a:rPr>
              <a:t>Задание 4 (3 б). </a:t>
            </a:r>
            <a:r>
              <a:rPr lang="ru-RU" sz="2400" dirty="0">
                <a:solidFill>
                  <a:srgbClr val="C00000"/>
                </a:solidFill>
              </a:rPr>
              <a:t>Сравните образование зародыша семени и эндосперма при двойном оплодотворении, выделив особенный признак.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B504466-0B75-496C-86BD-6D82F95FE94B}"/>
              </a:ext>
            </a:extLst>
          </p:cNvPr>
          <p:cNvSpPr/>
          <p:nvPr/>
        </p:nvSpPr>
        <p:spPr>
          <a:xfrm>
            <a:off x="574622" y="1314830"/>
            <a:ext cx="110577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i="1" dirty="0"/>
              <a:t>Возможный ответ:</a:t>
            </a:r>
          </a:p>
          <a:p>
            <a:pPr algn="just"/>
            <a:r>
              <a:rPr lang="ru-RU" sz="2400" dirty="0"/>
              <a:t>Если зародыш образуется в результате слияния яйцеклетки и спермия, то эндосперм образуется при слиянии центральной клетки и спермия.</a:t>
            </a:r>
          </a:p>
        </p:txBody>
      </p:sp>
    </p:spTree>
    <p:extLst>
      <p:ext uri="{BB962C8B-B14F-4D97-AF65-F5344CB8AC3E}">
        <p14:creationId xmlns:p14="http://schemas.microsoft.com/office/powerpoint/2010/main" val="2964612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Ретро</Template>
  <TotalTime>427</TotalTime>
  <Words>554</Words>
  <Application>Microsoft Office PowerPoint</Application>
  <PresentationFormat>Широкоэкранный</PresentationFormat>
  <Paragraphs>73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Calibri</vt:lpstr>
      <vt:lpstr>Calibri Light</vt:lpstr>
      <vt:lpstr>Wingdings</vt:lpstr>
      <vt:lpstr>Ретро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Заявка на оценку</dc:title>
  <dc:creator>Пользователь Windows</dc:creator>
  <cp:lastModifiedBy>Марина</cp:lastModifiedBy>
  <cp:revision>59</cp:revision>
  <dcterms:created xsi:type="dcterms:W3CDTF">2017-04-16T12:01:01Z</dcterms:created>
  <dcterms:modified xsi:type="dcterms:W3CDTF">2022-10-23T06:44:21Z</dcterms:modified>
</cp:coreProperties>
</file>