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90" r:id="rId2"/>
    <p:sldId id="259" r:id="rId3"/>
    <p:sldId id="263" r:id="rId4"/>
    <p:sldId id="262" r:id="rId5"/>
    <p:sldId id="260" r:id="rId6"/>
    <p:sldId id="283" r:id="rId7"/>
    <p:sldId id="282" r:id="rId8"/>
    <p:sldId id="264" r:id="rId9"/>
    <p:sldId id="280" r:id="rId10"/>
    <p:sldId id="270" r:id="rId11"/>
    <p:sldId id="288" r:id="rId12"/>
    <p:sldId id="274" r:id="rId13"/>
    <p:sldId id="275" r:id="rId14"/>
    <p:sldId id="289" r:id="rId15"/>
    <p:sldId id="277" r:id="rId16"/>
    <p:sldId id="284" r:id="rId17"/>
    <p:sldId id="285" r:id="rId18"/>
    <p:sldId id="258" r:id="rId19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16225"/>
    <a:srgbClr val="E1C393"/>
    <a:srgbClr val="D6B992"/>
    <a:srgbClr val="E2A78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1474" autoAdjust="0"/>
  </p:normalViewPr>
  <p:slideViewPr>
    <p:cSldViewPr>
      <p:cViewPr varScale="1">
        <p:scale>
          <a:sx n="104" d="100"/>
          <a:sy n="104" d="100"/>
        </p:scale>
        <p:origin x="126" y="432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5A0869-42B2-4EDE-A7A2-0079F2B5627D}" type="datetimeFigureOut">
              <a:rPr lang="ru-RU" smtClean="0"/>
              <a:t>14.03.2023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89ED584-2D28-4C41-86E5-6F9A5BC6BA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91724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9ED584-2D28-4C41-86E5-6F9A5BC6BABE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6834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После назначения отца судьёй в небольшой уездный город </a:t>
            </a:r>
            <a:r>
              <a:rPr lang="ru-RU" b="1" dirty="0"/>
              <a:t>Новгород-Северский</a:t>
            </a:r>
            <a:r>
              <a:rPr lang="ru-RU" dirty="0"/>
              <a:t>, семья Ушинских переехала туда. 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9ED584-2D28-4C41-86E5-6F9A5BC6BABE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487681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9ED584-2D28-4C41-86E5-6F9A5BC6BABE}" type="slidenum">
              <a:rPr lang="ru-RU" smtClean="0"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90501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14.03.2023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14.03.2023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14.03.2023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14.03.2023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hyperlink" Target="http://eduurfo.ru/upload/medialibrary/0dc/ushinsk.jpg" TargetMode="External"/><Relationship Id="rId13" Type="http://schemas.openxmlformats.org/officeDocument/2006/relationships/hyperlink" Target="https://j.livelib.ru/boocover/1000476175/o/0594/Konstantin_Ushinskij__Chetyre_zhelaniya.jpeg" TargetMode="External"/><Relationship Id="rId3" Type="http://schemas.openxmlformats.org/officeDocument/2006/relationships/hyperlink" Target="http://www.greatmind.info/photos/132.jpg" TargetMode="External"/><Relationship Id="rId7" Type="http://schemas.openxmlformats.org/officeDocument/2006/relationships/hyperlink" Target="http://pedagogic.ru/books/item/f00/s00/z0000016/pic/000005.jpg" TargetMode="External"/><Relationship Id="rId12" Type="http://schemas.openxmlformats.org/officeDocument/2006/relationships/hyperlink" Target="https://ozon-st.cdn.ngenix.net/multimedia/1010935919.jpg" TargetMode="External"/><Relationship Id="rId2" Type="http://schemas.openxmlformats.org/officeDocument/2006/relationships/notesSlide" Target="../notesSlides/notesSlide3.xml"/><Relationship Id="rId16" Type="http://schemas.openxmlformats.org/officeDocument/2006/relationships/hyperlink" Target="https://www.youtube.com/watch?v=cbXDTnyIM8Y&amp;t=21s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old.gnpbu.ru/pic/personal-pages/Ushinsky/mother.jpg" TargetMode="External"/><Relationship Id="rId11" Type="http://schemas.openxmlformats.org/officeDocument/2006/relationships/hyperlink" Target="https://ozon-st.cdn.ngenix.net/multimedia/1012193586.jpg" TargetMode="External"/><Relationship Id="rId5" Type="http://schemas.openxmlformats.org/officeDocument/2006/relationships/hyperlink" Target="http://pedagogic.ru/books/item/f00/s00/z0000016/pic/000009.jpg" TargetMode="External"/><Relationship Id="rId15" Type="http://schemas.openxmlformats.org/officeDocument/2006/relationships/hyperlink" Target="https://ozon-st.cdn.ngenix.net/multimedia/1001735778.jpg" TargetMode="External"/><Relationship Id="rId10" Type="http://schemas.openxmlformats.org/officeDocument/2006/relationships/hyperlink" Target="http://publ.lib.ru/ARCHIVES/U/USHINSKIY_Konstantin_Dmitrievich/.Online/Bish70O1.jpg" TargetMode="External"/><Relationship Id="rId4" Type="http://schemas.openxmlformats.org/officeDocument/2006/relationships/hyperlink" Target="http://photos.wikimapia.org/p/00/03/16/69/21_big.jpg" TargetMode="External"/><Relationship Id="rId9" Type="http://schemas.openxmlformats.org/officeDocument/2006/relationships/hyperlink" Target="http://pedagogic.ru/books/item/f00/s00/z0000016/pic/000011.jpg" TargetMode="External"/><Relationship Id="rId14" Type="http://schemas.openxmlformats.org/officeDocument/2006/relationships/hyperlink" Target="https://ozon-st.cdn.ngenix.net/multimedia/1003375018.jpg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jpeg"/><Relationship Id="rId7" Type="http://schemas.openxmlformats.org/officeDocument/2006/relationships/image" Target="../media/image14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2.png"/><Relationship Id="rId10" Type="http://schemas.openxmlformats.org/officeDocument/2006/relationships/image" Target="../media/image17.png"/><Relationship Id="rId4" Type="http://schemas.openxmlformats.org/officeDocument/2006/relationships/image" Target="../media/image11.jpeg"/><Relationship Id="rId9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FCD1DB8-0C80-4B7F-951E-CEA0B372CE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3517899"/>
          </a:xfrm>
        </p:spPr>
        <p:txBody>
          <a:bodyPr>
            <a:normAutofit/>
          </a:bodyPr>
          <a:lstStyle/>
          <a:p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О добре и чести в произведении </a:t>
            </a:r>
            <a:r>
              <a:rPr lang="ru-RU" dirty="0" err="1">
                <a:solidFill>
                  <a:schemeClr val="accent6">
                    <a:lumMod val="50000"/>
                  </a:schemeClr>
                </a:solidFill>
              </a:rPr>
              <a:t>К.Д.Ушинского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 «Слепая лошадь»</a:t>
            </a:r>
          </a:p>
        </p:txBody>
      </p:sp>
    </p:spTree>
    <p:extLst>
      <p:ext uri="{BB962C8B-B14F-4D97-AF65-F5344CB8AC3E}">
        <p14:creationId xmlns:p14="http://schemas.microsoft.com/office/powerpoint/2010/main" val="12644751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+mn-lt"/>
              </a:rPr>
              <a:t>Работа со словарем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4680" y="1015082"/>
            <a:ext cx="2674640" cy="3394472"/>
          </a:xfrm>
        </p:spPr>
        <p:txBody>
          <a:bodyPr>
            <a:normAutofit lnSpcReduction="10000"/>
          </a:bodyPr>
          <a:lstStyle/>
          <a:p>
            <a:pPr>
              <a:lnSpc>
                <a:spcPct val="115000"/>
              </a:lnSpc>
              <a:spcAft>
                <a:spcPts val="0"/>
              </a:spcAft>
              <a:buClr>
                <a:srgbClr val="D16225"/>
              </a:buClr>
              <a:buFont typeface="Wingdings" panose="05000000000000000000" pitchFamily="2" charset="2"/>
              <a:buChar char="ü"/>
            </a:pP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ea typeface="Times New Roman"/>
                <a:cs typeface="Times New Roman"/>
              </a:rPr>
              <a:t>Рогатина </a:t>
            </a:r>
            <a:r>
              <a:rPr lang="ru-RU" sz="2400" dirty="0">
                <a:solidFill>
                  <a:schemeClr val="accent6">
                    <a:lumMod val="50000"/>
                  </a:schemeClr>
                </a:solidFill>
                <a:ea typeface="Times New Roman"/>
                <a:cs typeface="Times New Roman"/>
              </a:rPr>
              <a:t> –</a:t>
            </a:r>
            <a:r>
              <a:rPr lang="ru-RU" sz="2400" dirty="0">
                <a:solidFill>
                  <a:schemeClr val="accent6">
                    <a:lumMod val="50000"/>
                  </a:schemeClr>
                </a:solidFill>
                <a:ea typeface="Calibri"/>
                <a:cs typeface="Times New Roman"/>
              </a:rPr>
              <a:t> </a:t>
            </a:r>
          </a:p>
          <a:p>
            <a:pPr>
              <a:lnSpc>
                <a:spcPct val="115000"/>
              </a:lnSpc>
              <a:spcAft>
                <a:spcPts val="0"/>
              </a:spcAft>
              <a:buClr>
                <a:srgbClr val="D16225"/>
              </a:buClr>
              <a:buFont typeface="Wingdings" panose="05000000000000000000" pitchFamily="2" charset="2"/>
              <a:buChar char="ü"/>
            </a:pP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ea typeface="Times New Roman"/>
                <a:cs typeface="Times New Roman"/>
              </a:rPr>
              <a:t>Мера</a:t>
            </a:r>
            <a:r>
              <a:rPr lang="ru-RU" sz="2400" dirty="0">
                <a:solidFill>
                  <a:schemeClr val="accent6">
                    <a:lumMod val="50000"/>
                  </a:schemeClr>
                </a:solidFill>
                <a:ea typeface="Times New Roman"/>
                <a:cs typeface="Times New Roman"/>
              </a:rPr>
              <a:t> –    </a:t>
            </a:r>
          </a:p>
          <a:p>
            <a:pPr>
              <a:lnSpc>
                <a:spcPct val="115000"/>
              </a:lnSpc>
              <a:spcAft>
                <a:spcPts val="0"/>
              </a:spcAft>
              <a:buClr>
                <a:srgbClr val="D16225"/>
              </a:buClr>
              <a:buFont typeface="Wingdings" panose="05000000000000000000" pitchFamily="2" charset="2"/>
              <a:buChar char="ü"/>
            </a:pP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ea typeface="Times New Roman"/>
                <a:cs typeface="Times New Roman"/>
              </a:rPr>
              <a:t>Вече</a:t>
            </a:r>
            <a:r>
              <a:rPr lang="ru-RU" sz="2400" dirty="0">
                <a:solidFill>
                  <a:schemeClr val="accent6">
                    <a:lumMod val="50000"/>
                  </a:schemeClr>
                </a:solidFill>
                <a:ea typeface="Times New Roman"/>
                <a:cs typeface="Times New Roman"/>
              </a:rPr>
              <a:t> –  </a:t>
            </a:r>
            <a:endParaRPr lang="ru-RU" sz="2400" b="1" dirty="0">
              <a:solidFill>
                <a:schemeClr val="accent6">
                  <a:lumMod val="50000"/>
                </a:schemeClr>
              </a:solidFill>
              <a:ea typeface="Times New Roman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  <a:buClr>
                <a:srgbClr val="D16225"/>
              </a:buClr>
              <a:buFont typeface="Wingdings" panose="05000000000000000000" pitchFamily="2" charset="2"/>
              <a:buChar char="ü"/>
            </a:pP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ea typeface="Times New Roman"/>
                <a:cs typeface="Times New Roman"/>
              </a:rPr>
              <a:t>Князь </a:t>
            </a:r>
            <a:r>
              <a:rPr lang="ru-RU" sz="2400" dirty="0">
                <a:solidFill>
                  <a:schemeClr val="accent6">
                    <a:lumMod val="50000"/>
                  </a:schemeClr>
                </a:solidFill>
                <a:ea typeface="Times New Roman"/>
                <a:cs typeface="Times New Roman"/>
              </a:rPr>
              <a:t>– </a:t>
            </a:r>
          </a:p>
          <a:p>
            <a:pPr>
              <a:lnSpc>
                <a:spcPct val="115000"/>
              </a:lnSpc>
              <a:spcAft>
                <a:spcPts val="0"/>
              </a:spcAft>
              <a:buClr>
                <a:srgbClr val="D16225"/>
              </a:buClr>
              <a:buFont typeface="Wingdings" panose="05000000000000000000" pitchFamily="2" charset="2"/>
              <a:buChar char="ü"/>
            </a:pP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ea typeface="Times New Roman"/>
                <a:cs typeface="Times New Roman"/>
              </a:rPr>
              <a:t>Хворать </a:t>
            </a:r>
            <a:r>
              <a:rPr lang="ru-RU" sz="2400" dirty="0">
                <a:solidFill>
                  <a:schemeClr val="accent6">
                    <a:lumMod val="50000"/>
                  </a:schemeClr>
                </a:solidFill>
                <a:ea typeface="Times New Roman"/>
                <a:cs typeface="Times New Roman"/>
              </a:rPr>
              <a:t>–</a:t>
            </a:r>
          </a:p>
          <a:p>
            <a:pPr>
              <a:lnSpc>
                <a:spcPct val="115000"/>
              </a:lnSpc>
              <a:spcAft>
                <a:spcPts val="0"/>
              </a:spcAft>
              <a:buClr>
                <a:srgbClr val="D16225"/>
              </a:buClr>
              <a:buFont typeface="Wingdings" panose="05000000000000000000" pitchFamily="2" charset="2"/>
              <a:buChar char="ü"/>
            </a:pP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ea typeface="Times New Roman"/>
                <a:cs typeface="Times New Roman"/>
              </a:rPr>
              <a:t>Узда</a:t>
            </a:r>
            <a:r>
              <a:rPr lang="ru-RU" sz="2400" dirty="0">
                <a:solidFill>
                  <a:schemeClr val="accent6">
                    <a:lumMod val="50000"/>
                  </a:schemeClr>
                </a:solidFill>
                <a:ea typeface="Times New Roman"/>
                <a:cs typeface="Times New Roman"/>
              </a:rPr>
              <a:t> – </a:t>
            </a:r>
          </a:p>
          <a:p>
            <a:pPr>
              <a:lnSpc>
                <a:spcPct val="115000"/>
              </a:lnSpc>
              <a:spcAft>
                <a:spcPts val="0"/>
              </a:spcAft>
              <a:buClr>
                <a:srgbClr val="D16225"/>
              </a:buClr>
              <a:buFont typeface="Wingdings" panose="05000000000000000000" pitchFamily="2" charset="2"/>
              <a:buChar char="ü"/>
            </a:pP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cs typeface="Times New Roman"/>
              </a:rPr>
              <a:t>Стреха – </a:t>
            </a:r>
            <a:endParaRPr lang="ru-RU" sz="2400" b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004109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>
            <a:extLst>
              <a:ext uri="{FF2B5EF4-FFF2-40B4-BE49-F238E27FC236}">
                <a16:creationId xmlns:a16="http://schemas.microsoft.com/office/drawing/2014/main" id="{A8F49B2D-CAD0-458B-AAAA-EDDAD5BF4229}"/>
              </a:ext>
            </a:extLst>
          </p:cNvPr>
          <p:cNvSpPr txBox="1"/>
          <p:nvPr/>
        </p:nvSpPr>
        <p:spPr>
          <a:xfrm>
            <a:off x="539552" y="411510"/>
            <a:ext cx="8280920" cy="38947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0" indent="-342900" algn="just">
              <a:lnSpc>
                <a:spcPct val="115000"/>
              </a:lnSpc>
              <a:buFont typeface="+mj-lt"/>
              <a:buAutoNum type="arabicPeriod"/>
            </a:pP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Где происходит действие сказки?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buFont typeface="+mj-lt"/>
              <a:buAutoNum type="arabicPeriod"/>
            </a:pP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Как зовут главного героя? Что означает имя?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buFont typeface="+mj-lt"/>
              <a:buAutoNum type="arabicPeriod"/>
            </a:pP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Что узнали о любимом коне </a:t>
            </a:r>
            <a:r>
              <a:rPr lang="ru-RU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Уседома</a:t>
            </a: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?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buFont typeface="+mj-lt"/>
              <a:buAutoNum type="arabicPeriod"/>
            </a:pP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Как Догони-Ветер спас жизнь своего хозяина?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buFont typeface="+mj-lt"/>
              <a:buAutoNum type="arabicPeriod"/>
            </a:pP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Какие действия лошади характеризуют её силу, быстроту и стремительность?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buFont typeface="+mj-lt"/>
              <a:buAutoNum type="arabicPeriod"/>
            </a:pP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Какое обещание дал </a:t>
            </a:r>
            <a:r>
              <a:rPr lang="ru-RU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Уседом</a:t>
            </a: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по возвращении домой?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buFont typeface="+mj-lt"/>
              <a:buAutoNum type="arabicPeriod"/>
            </a:pP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Отчего стал болеть Догони-Ветер?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buFont typeface="+mj-lt"/>
              <a:buAutoNum type="arabicPeriod"/>
            </a:pP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Сдержал ли свое обещание </a:t>
            </a:r>
            <a:r>
              <a:rPr lang="ru-RU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Уседом</a:t>
            </a: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? 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buFont typeface="+mj-lt"/>
              <a:buAutoNum type="arabicPeriod"/>
            </a:pP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Как обсуждались трудные вопросы в городе?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buFont typeface="+mj-lt"/>
              <a:buAutoNum type="arabicPeriod"/>
            </a:pP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Что происходило с Догони-Ветром, когда он оказался на улице?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buFont typeface="+mj-lt"/>
              <a:buAutoNum type="arabicPeriod"/>
            </a:pP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Почему слепая лошадь позвонила в колокол?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1000"/>
              </a:spcAft>
              <a:buFont typeface="+mj-lt"/>
              <a:buAutoNum type="arabicPeriod"/>
            </a:pP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Какое решение вынесло вече?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85693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17656" y="99426"/>
            <a:ext cx="8229600" cy="738056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>Найди пословицу о добре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715922" y="2450233"/>
            <a:ext cx="4239706" cy="830997"/>
          </a:xfrm>
          <a:prstGeom prst="rect">
            <a:avLst/>
          </a:prstGeom>
          <a:solidFill>
            <a:srgbClr val="E1C393"/>
          </a:solidFill>
          <a:ln>
            <a:solidFill>
              <a:schemeClr val="tx1"/>
            </a:solidFill>
            <a:prstDash val="lg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dirty="0"/>
              <a:t>Не хвались серебром, а хвались добром.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20771" y="1871575"/>
            <a:ext cx="4262894" cy="461665"/>
          </a:xfrm>
          <a:prstGeom prst="rect">
            <a:avLst/>
          </a:prstGeom>
          <a:solidFill>
            <a:srgbClr val="E1C393"/>
          </a:solidFill>
          <a:ln>
            <a:solidFill>
              <a:schemeClr val="tx1"/>
            </a:solidFill>
            <a:prstDash val="lg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dirty="0"/>
              <a:t>И собака старое добро помнит.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23825" y="907134"/>
            <a:ext cx="4262894" cy="830997"/>
          </a:xfrm>
          <a:prstGeom prst="rect">
            <a:avLst/>
          </a:prstGeom>
          <a:solidFill>
            <a:srgbClr val="E1C393"/>
          </a:solidFill>
          <a:ln>
            <a:solidFill>
              <a:schemeClr val="tx1"/>
            </a:solidFill>
            <a:prstDash val="lg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dirty="0"/>
              <a:t>Тёплое слово и в мороз согревает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E6B62AC6-E182-4C81-860D-E3CF2FB443A0}"/>
              </a:ext>
            </a:extLst>
          </p:cNvPr>
          <p:cNvSpPr txBox="1"/>
          <p:nvPr/>
        </p:nvSpPr>
        <p:spPr>
          <a:xfrm>
            <a:off x="117656" y="3590080"/>
            <a:ext cx="4359971" cy="830997"/>
          </a:xfrm>
          <a:prstGeom prst="rect">
            <a:avLst/>
          </a:prstGeom>
          <a:solidFill>
            <a:srgbClr val="E1C393"/>
          </a:solidFill>
          <a:ln>
            <a:solidFill>
              <a:schemeClr val="tx1"/>
            </a:solidFill>
            <a:prstDash val="lg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dirty="0"/>
              <a:t>В ком добра нет, в том и правды мало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52A07000-5240-44F5-AC43-C7082130A31E}"/>
              </a:ext>
            </a:extLst>
          </p:cNvPr>
          <p:cNvSpPr txBox="1"/>
          <p:nvPr/>
        </p:nvSpPr>
        <p:spPr>
          <a:xfrm>
            <a:off x="220771" y="2528295"/>
            <a:ext cx="4262895" cy="830997"/>
          </a:xfrm>
          <a:prstGeom prst="rect">
            <a:avLst/>
          </a:prstGeom>
          <a:solidFill>
            <a:srgbClr val="E1C393"/>
          </a:solidFill>
          <a:ln>
            <a:solidFill>
              <a:schemeClr val="tx1"/>
            </a:solidFill>
            <a:prstDash val="lg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dirty="0"/>
              <a:t>Не делай другим того, что себе не желаешь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FAD8A3EC-B8B0-4BB0-B04B-59BA761C12D8}"/>
              </a:ext>
            </a:extLst>
          </p:cNvPr>
          <p:cNvSpPr txBox="1"/>
          <p:nvPr/>
        </p:nvSpPr>
        <p:spPr>
          <a:xfrm>
            <a:off x="4715922" y="913291"/>
            <a:ext cx="4239706" cy="830997"/>
          </a:xfrm>
          <a:prstGeom prst="rect">
            <a:avLst/>
          </a:prstGeom>
          <a:solidFill>
            <a:srgbClr val="E1C393"/>
          </a:solidFill>
          <a:ln>
            <a:solidFill>
              <a:schemeClr val="tx1"/>
            </a:solidFill>
            <a:prstDash val="lg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dirty="0"/>
              <a:t>Труд человека кормит, а лень портит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67E07528-D47C-4A4B-8192-33A574BE0BB8}"/>
              </a:ext>
            </a:extLst>
          </p:cNvPr>
          <p:cNvSpPr txBox="1"/>
          <p:nvPr/>
        </p:nvSpPr>
        <p:spPr>
          <a:xfrm>
            <a:off x="4696457" y="3526887"/>
            <a:ext cx="4290632" cy="830997"/>
          </a:xfrm>
          <a:prstGeom prst="rect">
            <a:avLst/>
          </a:prstGeom>
          <a:solidFill>
            <a:srgbClr val="E1C393"/>
          </a:solidFill>
          <a:ln>
            <a:solidFill>
              <a:schemeClr val="tx1"/>
            </a:solidFill>
            <a:prstDash val="lg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dirty="0"/>
              <a:t>Без труда не вытащишь и рыбку из пруда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E3F384A1-4A61-49D7-B061-1BCED1A729D8}"/>
              </a:ext>
            </a:extLst>
          </p:cNvPr>
          <p:cNvSpPr txBox="1"/>
          <p:nvPr/>
        </p:nvSpPr>
        <p:spPr>
          <a:xfrm>
            <a:off x="4696457" y="1816104"/>
            <a:ext cx="4290632" cy="461665"/>
          </a:xfrm>
          <a:prstGeom prst="rect">
            <a:avLst/>
          </a:prstGeom>
          <a:solidFill>
            <a:srgbClr val="E1C393"/>
          </a:solidFill>
          <a:ln>
            <a:solidFill>
              <a:schemeClr val="tx1"/>
            </a:solidFill>
            <a:prstDash val="lg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dirty="0"/>
              <a:t>Труд кормит и одевает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1F7833D-AA1E-4965-B3F1-A11FA36E2091}"/>
              </a:ext>
            </a:extLst>
          </p:cNvPr>
          <p:cNvSpPr txBox="1"/>
          <p:nvPr/>
        </p:nvSpPr>
        <p:spPr>
          <a:xfrm>
            <a:off x="1957347" y="4538070"/>
            <a:ext cx="5040560" cy="461665"/>
          </a:xfrm>
          <a:prstGeom prst="rect">
            <a:avLst/>
          </a:prstGeom>
          <a:solidFill>
            <a:srgbClr val="E1C393"/>
          </a:solidFill>
          <a:ln>
            <a:solidFill>
              <a:schemeClr val="tx1"/>
            </a:solidFill>
            <a:prstDash val="lg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dirty="0"/>
              <a:t>Береги платье снову, а честь смолоду</a:t>
            </a:r>
          </a:p>
        </p:txBody>
      </p:sp>
    </p:spTree>
    <p:extLst>
      <p:ext uri="{BB962C8B-B14F-4D97-AF65-F5344CB8AC3E}">
        <p14:creationId xmlns:p14="http://schemas.microsoft.com/office/powerpoint/2010/main" val="253928662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323528" y="267494"/>
            <a:ext cx="8229600" cy="857250"/>
          </a:xfrm>
        </p:spPr>
        <p:txBody>
          <a:bodyPr/>
          <a:lstStyle/>
          <a:p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>Чтобы быть добрым:</a:t>
            </a: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535728C8-94F6-4EB9-BF1B-2DCFBC99CE5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720" y="1124744"/>
            <a:ext cx="4581128" cy="34358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240057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38810" y="114148"/>
            <a:ext cx="8229600" cy="857250"/>
          </a:xfrm>
        </p:spPr>
        <p:txBody>
          <a:bodyPr/>
          <a:lstStyle/>
          <a:p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>Чтобы быть добрым:</a:t>
            </a: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63644" y="1340730"/>
            <a:ext cx="7992888" cy="461665"/>
          </a:xfrm>
          <a:prstGeom prst="rect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b="1" i="1" dirty="0">
                <a:solidFill>
                  <a:schemeClr val="accent6">
                    <a:lumMod val="50000"/>
                  </a:schemeClr>
                </a:solidFill>
              </a:rPr>
              <a:t>Делать добро людям и не ждать за это благодарности.</a:t>
            </a:r>
            <a:endParaRPr lang="ru-RU" sz="24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51344" y="1802395"/>
            <a:ext cx="3501280" cy="461665"/>
          </a:xfrm>
          <a:prstGeom prst="rect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2400" b="1" i="1" dirty="0">
                <a:solidFill>
                  <a:schemeClr val="accent6">
                    <a:lumMod val="50000"/>
                  </a:schemeClr>
                </a:solidFill>
              </a:rPr>
              <a:t>Уметь прощать людей.</a:t>
            </a:r>
            <a:endParaRPr lang="ru-RU" sz="24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51344" y="2262441"/>
            <a:ext cx="5984652" cy="461665"/>
          </a:xfrm>
          <a:prstGeom prst="rect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2400" b="1" i="1" dirty="0">
                <a:solidFill>
                  <a:schemeClr val="accent6">
                    <a:lumMod val="50000"/>
                  </a:schemeClr>
                </a:solidFill>
              </a:rPr>
              <a:t>Уметь радоваться успехам других людей.</a:t>
            </a:r>
            <a:endParaRPr lang="ru-RU" sz="24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51344" y="2722487"/>
            <a:ext cx="8379352" cy="461665"/>
          </a:xfrm>
          <a:prstGeom prst="rect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b="1" i="1" dirty="0">
                <a:solidFill>
                  <a:schemeClr val="accent6">
                    <a:lumMod val="50000"/>
                  </a:schemeClr>
                </a:solidFill>
              </a:rPr>
              <a:t>Ссориться с людьми и разжигать ссоры между друзьями.</a:t>
            </a:r>
            <a:endParaRPr lang="ru-RU" sz="24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51344" y="3182533"/>
            <a:ext cx="7911808" cy="830997"/>
          </a:xfrm>
          <a:prstGeom prst="rect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b="1" i="1" dirty="0">
                <a:solidFill>
                  <a:schemeClr val="accent6">
                    <a:lumMod val="50000"/>
                  </a:schemeClr>
                </a:solidFill>
              </a:rPr>
              <a:t>Не замечать неприятности и трудности окружающих тебя людей.</a:t>
            </a:r>
            <a:endParaRPr lang="ru-RU" sz="24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51344" y="4011910"/>
            <a:ext cx="7992888" cy="830997"/>
          </a:xfrm>
          <a:prstGeom prst="rect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b="1" i="1" dirty="0">
                <a:solidFill>
                  <a:schemeClr val="accent6">
                    <a:lumMod val="50000"/>
                  </a:schemeClr>
                </a:solidFill>
              </a:rPr>
              <a:t>Не оставаться равнодушным, если кому-то плохо, прийти на помощь.</a:t>
            </a:r>
            <a:endParaRPr lang="ru-RU" sz="24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67756" y="879065"/>
            <a:ext cx="7560840" cy="461665"/>
          </a:xfrm>
          <a:prstGeom prst="rect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b="1" i="1" dirty="0">
                <a:solidFill>
                  <a:schemeClr val="accent6">
                    <a:lumMod val="50000"/>
                  </a:schemeClr>
                </a:solidFill>
              </a:rPr>
              <a:t>Надо уметь любить людей знакомых и незнакомых.</a:t>
            </a:r>
            <a:endParaRPr lang="ru-RU" sz="2400" b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864337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E54FE55C-A73C-4129-BC7E-3848A8C95AA4}"/>
              </a:ext>
            </a:extLst>
          </p:cNvPr>
          <p:cNvSpPr txBox="1"/>
          <p:nvPr/>
        </p:nvSpPr>
        <p:spPr>
          <a:xfrm>
            <a:off x="467544" y="300487"/>
            <a:ext cx="6336704" cy="45425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>
              <a:lnSpc>
                <a:spcPct val="115000"/>
              </a:lnSpc>
              <a:spcAft>
                <a:spcPts val="1000"/>
              </a:spcAft>
            </a:pPr>
            <a:r>
              <a:rPr lang="ru-RU" sz="2000" dirty="0">
                <a:solidFill>
                  <a:schemeClr val="accent6">
                    <a:lumMod val="50000"/>
                  </a:schemeClr>
                </a:solidFill>
                <a:effectLst/>
                <a:latin typeface="+mj-lt"/>
                <a:ea typeface="Calibri" panose="020F0502020204030204" pitchFamily="34" charset="0"/>
                <a:cs typeface="Calibri" panose="020F0502020204030204" pitchFamily="34" charset="0"/>
              </a:rPr>
              <a:t>В 2017 году, был принят закон о жестоком отношении к животным.</a:t>
            </a:r>
            <a:endParaRPr lang="ru-RU" sz="2000" dirty="0">
              <a:solidFill>
                <a:schemeClr val="accent6">
                  <a:lumMod val="50000"/>
                </a:schemeClr>
              </a:solidFill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750"/>
              </a:spcAft>
            </a:pPr>
            <a:r>
              <a:rPr lang="ru-RU" sz="2000" dirty="0">
                <a:solidFill>
                  <a:schemeClr val="accent6">
                    <a:lumMod val="50000"/>
                  </a:schemeClr>
                </a:solidFill>
                <a:effectLst/>
                <a:latin typeface="+mj-lt"/>
                <a:ea typeface="Times New Roman" panose="02020603050405020304" pitchFamily="18" charset="0"/>
                <a:cs typeface="Calibri" panose="020F0502020204030204" pitchFamily="34" charset="0"/>
              </a:rPr>
              <a:t>-Ребята, есть ли в наше время животные, которые попали в беду по вине человека?</a:t>
            </a:r>
            <a:endParaRPr lang="ru-RU" sz="2000" dirty="0">
              <a:solidFill>
                <a:schemeClr val="accent6">
                  <a:lumMod val="50000"/>
                </a:schemeClr>
              </a:solidFill>
              <a:effectLst/>
              <a:latin typeface="+mj-lt"/>
              <a:ea typeface="Times New Roman" panose="02020603050405020304" pitchFamily="18" charset="0"/>
            </a:endParaRPr>
          </a:p>
          <a:p>
            <a:pPr>
              <a:spcAft>
                <a:spcPts val="750"/>
              </a:spcAft>
            </a:pPr>
            <a:r>
              <a:rPr lang="ru-RU" sz="2000" dirty="0">
                <a:solidFill>
                  <a:schemeClr val="accent6">
                    <a:lumMod val="50000"/>
                  </a:schemeClr>
                </a:solidFill>
                <a:effectLst/>
                <a:latin typeface="+mj-lt"/>
                <a:ea typeface="Times New Roman" panose="02020603050405020304" pitchFamily="18" charset="0"/>
                <a:cs typeface="Calibri" panose="020F0502020204030204" pitchFamily="34" charset="0"/>
              </a:rPr>
              <a:t>-Как в Красноуфимске помогают животным?</a:t>
            </a:r>
            <a:endParaRPr lang="ru-RU" sz="2000" dirty="0">
              <a:solidFill>
                <a:schemeClr val="accent6">
                  <a:lumMod val="50000"/>
                </a:schemeClr>
              </a:solidFill>
              <a:effectLst/>
              <a:latin typeface="+mj-lt"/>
              <a:ea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000" dirty="0">
                <a:solidFill>
                  <a:schemeClr val="accent6">
                    <a:lumMod val="50000"/>
                  </a:schemeClr>
                </a:solidFill>
                <a:effectLst/>
                <a:latin typeface="+mj-lt"/>
                <a:ea typeface="Calibri" panose="020F0502020204030204" pitchFamily="34" charset="0"/>
                <a:cs typeface="Calibri" panose="020F0502020204030204" pitchFamily="34" charset="0"/>
              </a:rPr>
              <a:t>-Как вы можете помочь этим животным?</a:t>
            </a:r>
            <a:endParaRPr lang="ru-RU" sz="2000" dirty="0">
              <a:solidFill>
                <a:schemeClr val="accent6">
                  <a:lumMod val="50000"/>
                </a:schemeClr>
              </a:solidFill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000" dirty="0">
                <a:solidFill>
                  <a:schemeClr val="accent6">
                    <a:lumMod val="50000"/>
                  </a:schemeClr>
                </a:solidFill>
                <a:effectLst/>
                <a:latin typeface="+mj-lt"/>
                <a:ea typeface="Calibri" panose="020F0502020204030204" pitchFamily="34" charset="0"/>
                <a:cs typeface="Calibri" panose="020F0502020204030204" pitchFamily="34" charset="0"/>
              </a:rPr>
              <a:t>-Какие качества помогают людям быть внимательными к тем, кто слабее тебя? 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000" dirty="0">
                <a:solidFill>
                  <a:schemeClr val="accent6">
                    <a:lumMod val="50000"/>
                  </a:schemeClr>
                </a:solidFill>
                <a:effectLst/>
                <a:latin typeface="+mj-lt"/>
                <a:ea typeface="Calibri" panose="020F0502020204030204" pitchFamily="34" charset="0"/>
                <a:cs typeface="Calibri" panose="020F0502020204030204" pitchFamily="34" charset="0"/>
              </a:rPr>
              <a:t>-Приведите пример доброго поступка из собственной жизни по отношению к животным</a:t>
            </a:r>
            <a:endParaRPr lang="ru-RU" sz="2000" dirty="0">
              <a:solidFill>
                <a:schemeClr val="accent6">
                  <a:lumMod val="50000"/>
                </a:schemeClr>
              </a:solidFill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just">
              <a:lnSpc>
                <a:spcPct val="150000"/>
              </a:lnSpc>
            </a:pPr>
            <a:endParaRPr lang="ru-RU" sz="16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909938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Объект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839"/>
          <a:stretch/>
        </p:blipFill>
        <p:spPr>
          <a:xfrm>
            <a:off x="4583755" y="411510"/>
            <a:ext cx="2986301" cy="386855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54FE55C-A73C-4129-BC7E-3848A8C95AA4}"/>
              </a:ext>
            </a:extLst>
          </p:cNvPr>
          <p:cNvSpPr txBox="1"/>
          <p:nvPr/>
        </p:nvSpPr>
        <p:spPr>
          <a:xfrm>
            <a:off x="395536" y="491210"/>
            <a:ext cx="3960440" cy="37888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ru-RU" b="1" dirty="0">
                <a:solidFill>
                  <a:schemeClr val="accent6">
                    <a:lumMod val="50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Не стой в стороне равнодушно,</a:t>
            </a:r>
          </a:p>
          <a:p>
            <a:pPr lvl="0" algn="just">
              <a:lnSpc>
                <a:spcPct val="150000"/>
              </a:lnSpc>
            </a:pPr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Когда у кого-то беда.</a:t>
            </a:r>
          </a:p>
          <a:p>
            <a:pPr lvl="0" algn="just">
              <a:lnSpc>
                <a:spcPct val="150000"/>
              </a:lnSpc>
            </a:pPr>
            <a:r>
              <a:rPr lang="ru-RU" b="1" dirty="0">
                <a:solidFill>
                  <a:schemeClr val="accent6">
                    <a:lumMod val="50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Рвануться на выручку нужно</a:t>
            </a:r>
          </a:p>
          <a:p>
            <a:pPr lvl="0" algn="just">
              <a:lnSpc>
                <a:spcPct val="150000"/>
              </a:lnSpc>
            </a:pPr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 любую минуту, всегда.</a:t>
            </a:r>
          </a:p>
          <a:p>
            <a:pPr lvl="0" algn="just">
              <a:lnSpc>
                <a:spcPct val="150000"/>
              </a:lnSpc>
            </a:pPr>
            <a:r>
              <a:rPr lang="ru-RU" b="1" dirty="0">
                <a:solidFill>
                  <a:schemeClr val="accent6">
                    <a:lumMod val="50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И если кому-то поможет</a:t>
            </a:r>
          </a:p>
          <a:p>
            <a:pPr lvl="0" algn="just">
              <a:lnSpc>
                <a:spcPct val="150000"/>
              </a:lnSpc>
            </a:pPr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Твоя доброта, улыбка твоя,</a:t>
            </a:r>
          </a:p>
          <a:p>
            <a:pPr lvl="0" algn="just">
              <a:lnSpc>
                <a:spcPct val="150000"/>
              </a:lnSpc>
            </a:pPr>
            <a:r>
              <a:rPr lang="ru-RU" b="1" dirty="0">
                <a:solidFill>
                  <a:schemeClr val="accent6">
                    <a:lumMod val="50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Ты счастлив, что день</a:t>
            </a:r>
          </a:p>
          <a:p>
            <a:pPr lvl="0" algn="just">
              <a:lnSpc>
                <a:spcPct val="150000"/>
              </a:lnSpc>
            </a:pPr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Не напрасно был прожит, </a:t>
            </a:r>
          </a:p>
          <a:p>
            <a:pPr lvl="0" algn="just">
              <a:lnSpc>
                <a:spcPct val="150000"/>
              </a:lnSpc>
            </a:pPr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Что годы живешь ты не зря!</a:t>
            </a:r>
            <a:endParaRPr lang="ru-RU" b="1" dirty="0">
              <a:solidFill>
                <a:schemeClr val="accent6">
                  <a:lumMod val="50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504230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E54FE55C-A73C-4129-BC7E-3848A8C95AA4}"/>
              </a:ext>
            </a:extLst>
          </p:cNvPr>
          <p:cNvSpPr txBox="1"/>
          <p:nvPr/>
        </p:nvSpPr>
        <p:spPr>
          <a:xfrm>
            <a:off x="1043608" y="970927"/>
            <a:ext cx="7992888" cy="32016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3200" b="1" dirty="0">
                <a:solidFill>
                  <a:schemeClr val="accent6">
                    <a:lumMod val="50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Рефлексия</a:t>
            </a:r>
            <a:endParaRPr lang="ru-RU" sz="3200" dirty="0">
              <a:solidFill>
                <a:schemeClr val="accent6">
                  <a:lumMod val="50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3200" dirty="0">
                <a:solidFill>
                  <a:schemeClr val="accent6">
                    <a:lumMod val="50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-Я сегодня на уроке понял, что...</a:t>
            </a:r>
            <a:endParaRPr lang="ru-RU" sz="3200" dirty="0">
              <a:solidFill>
                <a:schemeClr val="accent6">
                  <a:lumMod val="50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3200" dirty="0">
                <a:solidFill>
                  <a:schemeClr val="accent6">
                    <a:lumMod val="50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- Мне очень понравилось....</a:t>
            </a:r>
            <a:endParaRPr lang="ru-RU" sz="3200" dirty="0">
              <a:solidFill>
                <a:schemeClr val="accent6">
                  <a:lumMod val="50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3200" dirty="0">
                <a:solidFill>
                  <a:schemeClr val="accent6">
                    <a:lumMod val="50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- Дома я обязательно...</a:t>
            </a:r>
            <a:endParaRPr lang="ru-RU" sz="3200" dirty="0">
              <a:solidFill>
                <a:schemeClr val="accent6">
                  <a:lumMod val="50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just">
              <a:lnSpc>
                <a:spcPct val="150000"/>
              </a:lnSpc>
            </a:pPr>
            <a:endParaRPr lang="ru-RU" sz="16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810883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0547" y="80901"/>
            <a:ext cx="8229600" cy="421555"/>
          </a:xfrm>
        </p:spPr>
        <p:txBody>
          <a:bodyPr>
            <a:noAutofit/>
          </a:bodyPr>
          <a:lstStyle/>
          <a:p>
            <a:r>
              <a:rPr lang="ru-RU" sz="3600" dirty="0">
                <a:solidFill>
                  <a:schemeClr val="accent6">
                    <a:lumMod val="50000"/>
                  </a:schemeClr>
                </a:solidFill>
              </a:rPr>
              <a:t>Источники информации</a:t>
            </a:r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id="{DA7C2B97-C069-436A-84CB-292E44241B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552" y="627534"/>
            <a:ext cx="8064896" cy="4080271"/>
          </a:xfrm>
        </p:spPr>
        <p:txBody>
          <a:bodyPr>
            <a:normAutofit fontScale="25000" lnSpcReduction="20000"/>
          </a:bodyPr>
          <a:lstStyle/>
          <a:p>
            <a:pPr marL="342900" lvl="0" indent="-342900" algn="just">
              <a:lnSpc>
                <a:spcPct val="115000"/>
              </a:lnSpc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ru-RU" sz="4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Портрет. Электронный ресурс. </a:t>
            </a:r>
            <a:r>
              <a:rPr lang="en-US" sz="4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URL</a:t>
            </a:r>
            <a:r>
              <a:rPr lang="ru-RU" sz="4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r>
              <a:rPr lang="en-US" sz="4400" u="sng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3"/>
              </a:rPr>
              <a:t>http</a:t>
            </a:r>
            <a:r>
              <a:rPr lang="ru-RU" sz="4400" u="sng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3"/>
              </a:rPr>
              <a:t>://</a:t>
            </a:r>
            <a:r>
              <a:rPr lang="en-US" sz="4400" u="sng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3"/>
              </a:rPr>
              <a:t>www</a:t>
            </a:r>
            <a:r>
              <a:rPr lang="ru-RU" sz="4400" u="sng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3"/>
              </a:rPr>
              <a:t>.</a:t>
            </a:r>
            <a:r>
              <a:rPr lang="en-US" sz="4400" u="sng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3"/>
              </a:rPr>
              <a:t>greatmind</a:t>
            </a:r>
            <a:r>
              <a:rPr lang="ru-RU" sz="4400" u="sng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3"/>
              </a:rPr>
              <a:t>.</a:t>
            </a:r>
            <a:r>
              <a:rPr lang="en-US" sz="4400" u="sng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3"/>
              </a:rPr>
              <a:t>info</a:t>
            </a:r>
            <a:r>
              <a:rPr lang="ru-RU" sz="4400" u="sng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3"/>
              </a:rPr>
              <a:t>/</a:t>
            </a:r>
            <a:r>
              <a:rPr lang="en-US" sz="4400" u="sng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3"/>
              </a:rPr>
              <a:t>photos</a:t>
            </a:r>
            <a:r>
              <a:rPr lang="ru-RU" sz="4400" u="sng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3"/>
              </a:rPr>
              <a:t>/132.</a:t>
            </a:r>
            <a:r>
              <a:rPr lang="en-US" sz="4400" u="sng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3"/>
              </a:rPr>
              <a:t>jpg</a:t>
            </a:r>
            <a:r>
              <a:rPr lang="en-US" sz="4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4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ru-RU" sz="4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Памятник Электронный ресурс. </a:t>
            </a:r>
            <a:r>
              <a:rPr lang="en-US" sz="4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URL</a:t>
            </a:r>
            <a:r>
              <a:rPr lang="ru-RU" sz="4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en-US" sz="4400" u="sng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4"/>
              </a:rPr>
              <a:t>http</a:t>
            </a:r>
            <a:r>
              <a:rPr lang="ru-RU" sz="4400" u="sng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4"/>
              </a:rPr>
              <a:t>://</a:t>
            </a:r>
            <a:r>
              <a:rPr lang="en-US" sz="4400" u="sng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4"/>
              </a:rPr>
              <a:t>photos</a:t>
            </a:r>
            <a:r>
              <a:rPr lang="ru-RU" sz="4400" u="sng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4"/>
              </a:rPr>
              <a:t>.</a:t>
            </a:r>
            <a:r>
              <a:rPr lang="en-US" sz="4400" u="sng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4"/>
              </a:rPr>
              <a:t>wikimapia</a:t>
            </a:r>
            <a:r>
              <a:rPr lang="ru-RU" sz="4400" u="sng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4"/>
              </a:rPr>
              <a:t>.</a:t>
            </a:r>
            <a:r>
              <a:rPr lang="en-US" sz="4400" u="sng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4"/>
              </a:rPr>
              <a:t>org</a:t>
            </a:r>
            <a:r>
              <a:rPr lang="ru-RU" sz="4400" u="sng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4"/>
              </a:rPr>
              <a:t>/</a:t>
            </a:r>
            <a:r>
              <a:rPr lang="en-US" sz="4400" u="sng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4"/>
              </a:rPr>
              <a:t>p</a:t>
            </a:r>
            <a:r>
              <a:rPr lang="ru-RU" sz="4400" u="sng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4"/>
              </a:rPr>
              <a:t>/00/03/16/69/21_</a:t>
            </a:r>
            <a:r>
              <a:rPr lang="en-US" sz="4400" u="sng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4"/>
              </a:rPr>
              <a:t>big</a:t>
            </a:r>
            <a:r>
              <a:rPr lang="ru-RU" sz="4400" u="sng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4"/>
              </a:rPr>
              <a:t>.</a:t>
            </a:r>
            <a:r>
              <a:rPr lang="en-US" sz="4400" u="sng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4"/>
              </a:rPr>
              <a:t>jpg</a:t>
            </a:r>
            <a:endParaRPr lang="ru-RU" sz="4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ru-RU" sz="4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Портрет. </a:t>
            </a:r>
            <a:r>
              <a:rPr lang="ru-RU" sz="4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Электронный ресурс. </a:t>
            </a:r>
            <a:r>
              <a:rPr lang="en-US" sz="4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URL</a:t>
            </a:r>
            <a:r>
              <a:rPr lang="en-US" sz="4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en-US" sz="4400" u="sng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5"/>
              </a:rPr>
              <a:t>http</a:t>
            </a:r>
            <a:r>
              <a:rPr lang="ru-RU" sz="4400" u="sng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5"/>
              </a:rPr>
              <a:t>://</a:t>
            </a:r>
            <a:r>
              <a:rPr lang="en-US" sz="4400" u="sng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5"/>
              </a:rPr>
              <a:t>pedagogic</a:t>
            </a:r>
            <a:r>
              <a:rPr lang="ru-RU" sz="4400" u="sng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5"/>
              </a:rPr>
              <a:t>.</a:t>
            </a:r>
            <a:r>
              <a:rPr lang="en-US" sz="4400" u="sng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5"/>
              </a:rPr>
              <a:t>ru</a:t>
            </a:r>
            <a:r>
              <a:rPr lang="ru-RU" sz="4400" u="sng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5"/>
              </a:rPr>
              <a:t>/</a:t>
            </a:r>
            <a:r>
              <a:rPr lang="en-US" sz="4400" u="sng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5"/>
              </a:rPr>
              <a:t>books</a:t>
            </a:r>
            <a:r>
              <a:rPr lang="ru-RU" sz="4400" u="sng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5"/>
              </a:rPr>
              <a:t>/</a:t>
            </a:r>
            <a:r>
              <a:rPr lang="en-US" sz="4400" u="sng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5"/>
              </a:rPr>
              <a:t>item</a:t>
            </a:r>
            <a:r>
              <a:rPr lang="ru-RU" sz="4400" u="sng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5"/>
              </a:rPr>
              <a:t>/</a:t>
            </a:r>
            <a:r>
              <a:rPr lang="en-US" sz="4400" u="sng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5"/>
              </a:rPr>
              <a:t>f</a:t>
            </a:r>
            <a:r>
              <a:rPr lang="ru-RU" sz="4400" u="sng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5"/>
              </a:rPr>
              <a:t>00/</a:t>
            </a:r>
            <a:r>
              <a:rPr lang="en-US" sz="4400" u="sng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5"/>
              </a:rPr>
              <a:t>s</a:t>
            </a:r>
            <a:r>
              <a:rPr lang="ru-RU" sz="4400" u="sng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5"/>
              </a:rPr>
              <a:t>00/</a:t>
            </a:r>
            <a:r>
              <a:rPr lang="en-US" sz="4400" u="sng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5"/>
              </a:rPr>
              <a:t>z</a:t>
            </a:r>
            <a:r>
              <a:rPr lang="ru-RU" sz="4400" u="sng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5"/>
              </a:rPr>
              <a:t>0000016/</a:t>
            </a:r>
            <a:r>
              <a:rPr lang="en-US" sz="4400" u="sng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5"/>
              </a:rPr>
              <a:t>pic</a:t>
            </a:r>
            <a:r>
              <a:rPr lang="ru-RU" sz="4400" u="sng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5"/>
              </a:rPr>
              <a:t>/000009.</a:t>
            </a:r>
            <a:r>
              <a:rPr lang="en-US" sz="4400" u="sng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5"/>
              </a:rPr>
              <a:t>jpg</a:t>
            </a:r>
            <a:r>
              <a:rPr lang="en-US" sz="4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4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ru-RU" sz="4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Мать писателя. Электронный ресурс. </a:t>
            </a:r>
            <a:r>
              <a:rPr lang="en-US" sz="4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URL</a:t>
            </a:r>
            <a:r>
              <a:rPr lang="ru-RU" sz="4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</a:t>
            </a:r>
            <a:r>
              <a:rPr lang="en-US" sz="4400" u="sng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6"/>
              </a:rPr>
              <a:t>http</a:t>
            </a:r>
            <a:r>
              <a:rPr lang="ru-RU" sz="4400" u="sng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6"/>
              </a:rPr>
              <a:t>://</a:t>
            </a:r>
            <a:r>
              <a:rPr lang="en-US" sz="4400" u="sng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6"/>
              </a:rPr>
              <a:t>old</a:t>
            </a:r>
            <a:r>
              <a:rPr lang="ru-RU" sz="4400" u="sng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6"/>
              </a:rPr>
              <a:t>.</a:t>
            </a:r>
            <a:r>
              <a:rPr lang="en-US" sz="4400" u="sng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6"/>
              </a:rPr>
              <a:t>gnpbu</a:t>
            </a:r>
            <a:r>
              <a:rPr lang="ru-RU" sz="4400" u="sng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6"/>
              </a:rPr>
              <a:t>.</a:t>
            </a:r>
            <a:r>
              <a:rPr lang="en-US" sz="4400" u="sng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6"/>
              </a:rPr>
              <a:t>ru</a:t>
            </a:r>
            <a:r>
              <a:rPr lang="ru-RU" sz="4400" u="sng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6"/>
              </a:rPr>
              <a:t>/</a:t>
            </a:r>
            <a:r>
              <a:rPr lang="en-US" sz="4400" u="sng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6"/>
              </a:rPr>
              <a:t>pic</a:t>
            </a:r>
            <a:r>
              <a:rPr lang="ru-RU" sz="4400" u="sng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6"/>
              </a:rPr>
              <a:t>/</a:t>
            </a:r>
            <a:r>
              <a:rPr lang="en-US" sz="4400" u="sng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6"/>
              </a:rPr>
              <a:t>personal</a:t>
            </a:r>
            <a:r>
              <a:rPr lang="ru-RU" sz="4400" u="sng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6"/>
              </a:rPr>
              <a:t>-</a:t>
            </a:r>
            <a:r>
              <a:rPr lang="en-US" sz="4400" u="sng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6"/>
              </a:rPr>
              <a:t>pages</a:t>
            </a:r>
            <a:r>
              <a:rPr lang="ru-RU" sz="4400" u="sng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6"/>
              </a:rPr>
              <a:t>/</a:t>
            </a:r>
            <a:r>
              <a:rPr lang="en-US" sz="4400" u="sng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6"/>
              </a:rPr>
              <a:t>Ushinsky</a:t>
            </a:r>
            <a:r>
              <a:rPr lang="ru-RU" sz="4400" u="sng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6"/>
              </a:rPr>
              <a:t>/</a:t>
            </a:r>
            <a:r>
              <a:rPr lang="en-US" sz="4400" u="sng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6"/>
              </a:rPr>
              <a:t>mother</a:t>
            </a:r>
            <a:r>
              <a:rPr lang="ru-RU" sz="4400" u="sng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6"/>
              </a:rPr>
              <a:t>.</a:t>
            </a:r>
            <a:r>
              <a:rPr lang="en-US" sz="4400" u="sng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6"/>
              </a:rPr>
              <a:t>jpg</a:t>
            </a:r>
            <a:r>
              <a:rPr lang="en-US" sz="4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4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ru-RU" sz="4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Отец писателя. Электронный ресурс. </a:t>
            </a:r>
            <a:r>
              <a:rPr lang="en-US" sz="4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URL</a:t>
            </a:r>
            <a:r>
              <a:rPr lang="ru-RU" sz="4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</a:t>
            </a:r>
            <a:r>
              <a:rPr lang="en-US" sz="4400" u="sng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7"/>
              </a:rPr>
              <a:t>http</a:t>
            </a:r>
            <a:r>
              <a:rPr lang="ru-RU" sz="4400" u="sng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7"/>
              </a:rPr>
              <a:t>://</a:t>
            </a:r>
            <a:r>
              <a:rPr lang="en-US" sz="4400" u="sng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7"/>
              </a:rPr>
              <a:t>pedagogic</a:t>
            </a:r>
            <a:r>
              <a:rPr lang="ru-RU" sz="4400" u="sng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7"/>
              </a:rPr>
              <a:t>.</a:t>
            </a:r>
            <a:r>
              <a:rPr lang="en-US" sz="4400" u="sng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7"/>
              </a:rPr>
              <a:t>ru</a:t>
            </a:r>
            <a:r>
              <a:rPr lang="ru-RU" sz="4400" u="sng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7"/>
              </a:rPr>
              <a:t>/</a:t>
            </a:r>
            <a:r>
              <a:rPr lang="en-US" sz="4400" u="sng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7"/>
              </a:rPr>
              <a:t>books</a:t>
            </a:r>
            <a:r>
              <a:rPr lang="ru-RU" sz="4400" u="sng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7"/>
              </a:rPr>
              <a:t>/</a:t>
            </a:r>
            <a:r>
              <a:rPr lang="en-US" sz="4400" u="sng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7"/>
              </a:rPr>
              <a:t>item</a:t>
            </a:r>
            <a:r>
              <a:rPr lang="ru-RU" sz="4400" u="sng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7"/>
              </a:rPr>
              <a:t>/</a:t>
            </a:r>
            <a:r>
              <a:rPr lang="en-US" sz="4400" u="sng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7"/>
              </a:rPr>
              <a:t>f</a:t>
            </a:r>
            <a:r>
              <a:rPr lang="ru-RU" sz="4400" u="sng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7"/>
              </a:rPr>
              <a:t>00/</a:t>
            </a:r>
            <a:r>
              <a:rPr lang="en-US" sz="4400" u="sng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7"/>
              </a:rPr>
              <a:t>s</a:t>
            </a:r>
            <a:r>
              <a:rPr lang="ru-RU" sz="4400" u="sng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7"/>
              </a:rPr>
              <a:t>00/</a:t>
            </a:r>
            <a:r>
              <a:rPr lang="en-US" sz="4400" u="sng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7"/>
              </a:rPr>
              <a:t>z</a:t>
            </a:r>
            <a:r>
              <a:rPr lang="ru-RU" sz="4400" u="sng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7"/>
              </a:rPr>
              <a:t>0000016/</a:t>
            </a:r>
            <a:r>
              <a:rPr lang="en-US" sz="4400" u="sng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7"/>
              </a:rPr>
              <a:t>pic</a:t>
            </a:r>
            <a:r>
              <a:rPr lang="ru-RU" sz="4400" u="sng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7"/>
              </a:rPr>
              <a:t>/000005.</a:t>
            </a:r>
            <a:r>
              <a:rPr lang="en-US" sz="4400" u="sng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7"/>
              </a:rPr>
              <a:t>jpg</a:t>
            </a:r>
            <a:r>
              <a:rPr lang="en-US" sz="4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4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ru-RU" sz="4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Медаль Ушинского </a:t>
            </a:r>
            <a:r>
              <a:rPr lang="en-US" sz="4400" u="sng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8"/>
              </a:rPr>
              <a:t>http</a:t>
            </a:r>
            <a:r>
              <a:rPr lang="ru-RU" sz="4400" u="sng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8"/>
              </a:rPr>
              <a:t>://</a:t>
            </a:r>
            <a:r>
              <a:rPr lang="en-US" sz="4400" u="sng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8"/>
              </a:rPr>
              <a:t>eduurfo</a:t>
            </a:r>
            <a:r>
              <a:rPr lang="ru-RU" sz="4400" u="sng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8"/>
              </a:rPr>
              <a:t>.</a:t>
            </a:r>
            <a:r>
              <a:rPr lang="en-US" sz="4400" u="sng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8"/>
              </a:rPr>
              <a:t>ru</a:t>
            </a:r>
            <a:r>
              <a:rPr lang="ru-RU" sz="4400" u="sng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8"/>
              </a:rPr>
              <a:t>/</a:t>
            </a:r>
            <a:r>
              <a:rPr lang="en-US" sz="4400" u="sng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8"/>
              </a:rPr>
              <a:t>upload</a:t>
            </a:r>
            <a:r>
              <a:rPr lang="ru-RU" sz="4400" u="sng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8"/>
              </a:rPr>
              <a:t>/</a:t>
            </a:r>
            <a:r>
              <a:rPr lang="en-US" sz="4400" u="sng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8"/>
              </a:rPr>
              <a:t>medialibrary</a:t>
            </a:r>
            <a:r>
              <a:rPr lang="ru-RU" sz="4400" u="sng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8"/>
              </a:rPr>
              <a:t>/0</a:t>
            </a:r>
            <a:r>
              <a:rPr lang="en-US" sz="4400" u="sng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8"/>
              </a:rPr>
              <a:t>dc</a:t>
            </a:r>
            <a:r>
              <a:rPr lang="ru-RU" sz="4400" u="sng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8"/>
              </a:rPr>
              <a:t>/</a:t>
            </a:r>
            <a:r>
              <a:rPr lang="en-US" sz="4400" u="sng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8"/>
              </a:rPr>
              <a:t>ushinsk</a:t>
            </a:r>
            <a:r>
              <a:rPr lang="ru-RU" sz="4400" u="sng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8"/>
              </a:rPr>
              <a:t>.</a:t>
            </a:r>
            <a:r>
              <a:rPr lang="en-US" sz="4400" u="sng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8"/>
              </a:rPr>
              <a:t>jpg</a:t>
            </a:r>
            <a:r>
              <a:rPr lang="en-US" sz="4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4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ru-RU" sz="4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Гимназия. Электронный ресурс. </a:t>
            </a:r>
            <a:r>
              <a:rPr lang="en-US" sz="4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URL</a:t>
            </a:r>
            <a:r>
              <a:rPr lang="ru-RU" sz="4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</a:t>
            </a:r>
            <a:r>
              <a:rPr lang="en-US" sz="4400" u="sng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9"/>
              </a:rPr>
              <a:t>http</a:t>
            </a:r>
            <a:r>
              <a:rPr lang="ru-RU" sz="4400" u="sng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9"/>
              </a:rPr>
              <a:t>://</a:t>
            </a:r>
            <a:r>
              <a:rPr lang="en-US" sz="4400" u="sng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9"/>
              </a:rPr>
              <a:t>pedagogic</a:t>
            </a:r>
            <a:r>
              <a:rPr lang="ru-RU" sz="4400" u="sng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9"/>
              </a:rPr>
              <a:t>.</a:t>
            </a:r>
            <a:r>
              <a:rPr lang="en-US" sz="4400" u="sng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9"/>
              </a:rPr>
              <a:t>ru</a:t>
            </a:r>
            <a:r>
              <a:rPr lang="ru-RU" sz="4400" u="sng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9"/>
              </a:rPr>
              <a:t>/</a:t>
            </a:r>
            <a:r>
              <a:rPr lang="en-US" sz="4400" u="sng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9"/>
              </a:rPr>
              <a:t>books</a:t>
            </a:r>
            <a:r>
              <a:rPr lang="ru-RU" sz="4400" u="sng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9"/>
              </a:rPr>
              <a:t>/</a:t>
            </a:r>
            <a:r>
              <a:rPr lang="en-US" sz="4400" u="sng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9"/>
              </a:rPr>
              <a:t>item</a:t>
            </a:r>
            <a:r>
              <a:rPr lang="ru-RU" sz="4400" u="sng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9"/>
              </a:rPr>
              <a:t>/</a:t>
            </a:r>
            <a:r>
              <a:rPr lang="en-US" sz="4400" u="sng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9"/>
              </a:rPr>
              <a:t>f</a:t>
            </a:r>
            <a:r>
              <a:rPr lang="ru-RU" sz="4400" u="sng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9"/>
              </a:rPr>
              <a:t>00/</a:t>
            </a:r>
            <a:r>
              <a:rPr lang="en-US" sz="4400" u="sng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9"/>
              </a:rPr>
              <a:t>s</a:t>
            </a:r>
            <a:r>
              <a:rPr lang="ru-RU" sz="4400" u="sng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9"/>
              </a:rPr>
              <a:t>00/</a:t>
            </a:r>
            <a:r>
              <a:rPr lang="en-US" sz="4400" u="sng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9"/>
              </a:rPr>
              <a:t>z</a:t>
            </a:r>
            <a:r>
              <a:rPr lang="ru-RU" sz="4400" u="sng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9"/>
              </a:rPr>
              <a:t>0000016/</a:t>
            </a:r>
            <a:r>
              <a:rPr lang="en-US" sz="4400" u="sng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9"/>
              </a:rPr>
              <a:t>pic</a:t>
            </a:r>
            <a:r>
              <a:rPr lang="ru-RU" sz="4400" u="sng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9"/>
              </a:rPr>
              <a:t>/000011.</a:t>
            </a:r>
            <a:r>
              <a:rPr lang="en-US" sz="4400" u="sng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9"/>
              </a:rPr>
              <a:t>jpg</a:t>
            </a:r>
            <a:r>
              <a:rPr lang="en-US" sz="4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4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ru-RU" sz="4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Книги. Электронный ресурс. </a:t>
            </a:r>
            <a:r>
              <a:rPr lang="en-US" sz="4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URL</a:t>
            </a:r>
            <a:r>
              <a:rPr lang="ru-RU" sz="4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400" u="sng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10"/>
              </a:rPr>
              <a:t>http</a:t>
            </a:r>
            <a:r>
              <a:rPr lang="ru-RU" sz="4400" u="sng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10"/>
              </a:rPr>
              <a:t>://</a:t>
            </a:r>
            <a:r>
              <a:rPr lang="en-US" sz="4400" u="sng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10"/>
              </a:rPr>
              <a:t>publ</a:t>
            </a:r>
            <a:r>
              <a:rPr lang="ru-RU" sz="4400" u="sng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10"/>
              </a:rPr>
              <a:t>.</a:t>
            </a:r>
            <a:r>
              <a:rPr lang="en-US" sz="4400" u="sng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10"/>
              </a:rPr>
              <a:t>lib</a:t>
            </a:r>
            <a:r>
              <a:rPr lang="ru-RU" sz="4400" u="sng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10"/>
              </a:rPr>
              <a:t>.</a:t>
            </a:r>
            <a:r>
              <a:rPr lang="en-US" sz="4400" u="sng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10"/>
              </a:rPr>
              <a:t>ru</a:t>
            </a:r>
            <a:r>
              <a:rPr lang="ru-RU" sz="4400" u="sng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10"/>
              </a:rPr>
              <a:t>/</a:t>
            </a:r>
            <a:r>
              <a:rPr lang="en-US" sz="4400" u="sng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10"/>
              </a:rPr>
              <a:t>ARCHIVES</a:t>
            </a:r>
            <a:r>
              <a:rPr lang="ru-RU" sz="4400" u="sng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10"/>
              </a:rPr>
              <a:t>/</a:t>
            </a:r>
            <a:r>
              <a:rPr lang="en-US" sz="4400" u="sng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10"/>
              </a:rPr>
              <a:t>U</a:t>
            </a:r>
            <a:r>
              <a:rPr lang="ru-RU" sz="4400" u="sng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10"/>
              </a:rPr>
              <a:t>/</a:t>
            </a:r>
            <a:r>
              <a:rPr lang="en-US" sz="4400" u="sng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10"/>
              </a:rPr>
              <a:t>USHINSKIY</a:t>
            </a:r>
            <a:r>
              <a:rPr lang="ru-RU" sz="4400" u="sng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10"/>
              </a:rPr>
              <a:t>_</a:t>
            </a:r>
            <a:r>
              <a:rPr lang="en-US" sz="4400" u="sng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10"/>
              </a:rPr>
              <a:t>Konstantin</a:t>
            </a:r>
            <a:r>
              <a:rPr lang="ru-RU" sz="4400" u="sng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10"/>
              </a:rPr>
              <a:t>_</a:t>
            </a:r>
            <a:r>
              <a:rPr lang="en-US" sz="4400" u="sng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10"/>
              </a:rPr>
              <a:t>Dmitrievich</a:t>
            </a:r>
            <a:r>
              <a:rPr lang="ru-RU" sz="4400" u="sng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10"/>
              </a:rPr>
              <a:t>/.</a:t>
            </a:r>
            <a:r>
              <a:rPr lang="en-US" sz="4400" u="sng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10"/>
              </a:rPr>
              <a:t>Online</a:t>
            </a:r>
            <a:r>
              <a:rPr lang="ru-RU" sz="4400" u="sng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10"/>
              </a:rPr>
              <a:t>/</a:t>
            </a:r>
            <a:r>
              <a:rPr lang="en-US" sz="4400" u="sng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10"/>
              </a:rPr>
              <a:t>Bish</a:t>
            </a:r>
            <a:r>
              <a:rPr lang="ru-RU" sz="4400" u="sng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10"/>
              </a:rPr>
              <a:t>70</a:t>
            </a:r>
            <a:r>
              <a:rPr lang="en-US" sz="4400" u="sng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10"/>
              </a:rPr>
              <a:t>O</a:t>
            </a:r>
            <a:r>
              <a:rPr lang="ru-RU" sz="4400" u="sng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10"/>
              </a:rPr>
              <a:t>1.</a:t>
            </a:r>
            <a:r>
              <a:rPr lang="en-US" sz="4400" u="sng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10"/>
              </a:rPr>
              <a:t>jpg</a:t>
            </a:r>
            <a:r>
              <a:rPr lang="en-US" sz="4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4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ru-RU" sz="4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Обложка. Электронный ресурс. </a:t>
            </a:r>
            <a:r>
              <a:rPr lang="en-US" sz="4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URL</a:t>
            </a:r>
            <a:r>
              <a:rPr lang="ru-RU" sz="4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400" u="sng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11"/>
              </a:rPr>
              <a:t>https</a:t>
            </a:r>
            <a:r>
              <a:rPr lang="ru-RU" sz="4400" u="sng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11"/>
              </a:rPr>
              <a:t>://</a:t>
            </a:r>
            <a:r>
              <a:rPr lang="en-US" sz="4400" u="sng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11"/>
              </a:rPr>
              <a:t>ozon</a:t>
            </a:r>
            <a:r>
              <a:rPr lang="ru-RU" sz="4400" u="sng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11"/>
              </a:rPr>
              <a:t>-</a:t>
            </a:r>
            <a:r>
              <a:rPr lang="en-US" sz="4400" u="sng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11"/>
              </a:rPr>
              <a:t>st</a:t>
            </a:r>
            <a:r>
              <a:rPr lang="ru-RU" sz="4400" u="sng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11"/>
              </a:rPr>
              <a:t>.</a:t>
            </a:r>
            <a:r>
              <a:rPr lang="en-US" sz="4400" u="sng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11"/>
              </a:rPr>
              <a:t>cdn</a:t>
            </a:r>
            <a:r>
              <a:rPr lang="ru-RU" sz="4400" u="sng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11"/>
              </a:rPr>
              <a:t>.</a:t>
            </a:r>
            <a:r>
              <a:rPr lang="en-US" sz="4400" u="sng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11"/>
              </a:rPr>
              <a:t>ngenix</a:t>
            </a:r>
            <a:r>
              <a:rPr lang="ru-RU" sz="4400" u="sng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11"/>
              </a:rPr>
              <a:t>.</a:t>
            </a:r>
            <a:r>
              <a:rPr lang="en-US" sz="4400" u="sng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11"/>
              </a:rPr>
              <a:t>net</a:t>
            </a:r>
            <a:r>
              <a:rPr lang="ru-RU" sz="4400" u="sng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11"/>
              </a:rPr>
              <a:t>/</a:t>
            </a:r>
            <a:r>
              <a:rPr lang="en-US" sz="4400" u="sng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11"/>
              </a:rPr>
              <a:t>multimedia</a:t>
            </a:r>
            <a:r>
              <a:rPr lang="ru-RU" sz="4400" u="sng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11"/>
              </a:rPr>
              <a:t>/1012193586.</a:t>
            </a:r>
            <a:r>
              <a:rPr lang="en-US" sz="4400" u="sng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11"/>
              </a:rPr>
              <a:t>jpg</a:t>
            </a:r>
            <a:r>
              <a:rPr lang="en-US" sz="4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4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ru-RU" sz="4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Обложка. Электронный ресурс. </a:t>
            </a:r>
            <a:r>
              <a:rPr lang="en-US" sz="4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URL</a:t>
            </a:r>
            <a:r>
              <a:rPr lang="ru-RU" sz="4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en-US" sz="4400" u="sng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12"/>
              </a:rPr>
              <a:t>https</a:t>
            </a:r>
            <a:r>
              <a:rPr lang="ru-RU" sz="4400" u="sng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12"/>
              </a:rPr>
              <a:t>://</a:t>
            </a:r>
            <a:r>
              <a:rPr lang="en-US" sz="4400" u="sng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12"/>
              </a:rPr>
              <a:t>ozon</a:t>
            </a:r>
            <a:r>
              <a:rPr lang="ru-RU" sz="4400" u="sng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12"/>
              </a:rPr>
              <a:t>-</a:t>
            </a:r>
            <a:r>
              <a:rPr lang="en-US" sz="4400" u="sng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12"/>
              </a:rPr>
              <a:t>st</a:t>
            </a:r>
            <a:r>
              <a:rPr lang="ru-RU" sz="4400" u="sng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12"/>
              </a:rPr>
              <a:t>.</a:t>
            </a:r>
            <a:r>
              <a:rPr lang="en-US" sz="4400" u="sng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12"/>
              </a:rPr>
              <a:t>cdn</a:t>
            </a:r>
            <a:r>
              <a:rPr lang="ru-RU" sz="4400" u="sng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12"/>
              </a:rPr>
              <a:t>.</a:t>
            </a:r>
            <a:r>
              <a:rPr lang="en-US" sz="4400" u="sng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12"/>
              </a:rPr>
              <a:t>ngenix</a:t>
            </a:r>
            <a:r>
              <a:rPr lang="ru-RU" sz="4400" u="sng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12"/>
              </a:rPr>
              <a:t>.</a:t>
            </a:r>
            <a:r>
              <a:rPr lang="en-US" sz="4400" u="sng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12"/>
              </a:rPr>
              <a:t>net</a:t>
            </a:r>
            <a:r>
              <a:rPr lang="ru-RU" sz="4400" u="sng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12"/>
              </a:rPr>
              <a:t>/</a:t>
            </a:r>
            <a:r>
              <a:rPr lang="en-US" sz="4400" u="sng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12"/>
              </a:rPr>
              <a:t>multimedia</a:t>
            </a:r>
            <a:r>
              <a:rPr lang="ru-RU" sz="4400" u="sng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12"/>
              </a:rPr>
              <a:t>/1010935919.</a:t>
            </a:r>
            <a:r>
              <a:rPr lang="en-US" sz="4400" u="sng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12"/>
              </a:rPr>
              <a:t>jpg</a:t>
            </a:r>
            <a:r>
              <a:rPr lang="en-US" sz="4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4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ru-RU" sz="4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Обложка. Электронный ресурс. </a:t>
            </a:r>
            <a:r>
              <a:rPr lang="en-US" sz="4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URL</a:t>
            </a:r>
            <a:r>
              <a:rPr lang="en-US" sz="4400" u="sng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13"/>
              </a:rPr>
              <a:t>ttps</a:t>
            </a:r>
            <a:r>
              <a:rPr lang="ru-RU" sz="4400" u="sng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13"/>
              </a:rPr>
              <a:t>://</a:t>
            </a:r>
            <a:r>
              <a:rPr lang="en-US" sz="4400" u="sng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13"/>
              </a:rPr>
              <a:t>j</a:t>
            </a:r>
            <a:r>
              <a:rPr lang="ru-RU" sz="4400" u="sng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13"/>
              </a:rPr>
              <a:t>.</a:t>
            </a:r>
            <a:r>
              <a:rPr lang="en-US" sz="4400" u="sng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13"/>
              </a:rPr>
              <a:t>livelib</a:t>
            </a:r>
            <a:r>
              <a:rPr lang="ru-RU" sz="4400" u="sng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13"/>
              </a:rPr>
              <a:t>.</a:t>
            </a:r>
            <a:r>
              <a:rPr lang="en-US" sz="4400" u="sng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13"/>
              </a:rPr>
              <a:t>ru</a:t>
            </a:r>
            <a:r>
              <a:rPr lang="ru-RU" sz="4400" u="sng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13"/>
              </a:rPr>
              <a:t>/</a:t>
            </a:r>
            <a:r>
              <a:rPr lang="en-US" sz="4400" u="sng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13"/>
              </a:rPr>
              <a:t>boocover</a:t>
            </a:r>
            <a:r>
              <a:rPr lang="ru-RU" sz="4400" u="sng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13"/>
              </a:rPr>
              <a:t>/1000476175/</a:t>
            </a:r>
            <a:r>
              <a:rPr lang="en-US" sz="4400" u="sng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13"/>
              </a:rPr>
              <a:t>o</a:t>
            </a:r>
            <a:r>
              <a:rPr lang="ru-RU" sz="4400" u="sng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13"/>
              </a:rPr>
              <a:t>/0594/</a:t>
            </a:r>
            <a:r>
              <a:rPr lang="en-US" sz="4400" u="sng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13"/>
              </a:rPr>
              <a:t>Konstantin</a:t>
            </a:r>
            <a:r>
              <a:rPr lang="ru-RU" sz="4400" u="sng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13"/>
              </a:rPr>
              <a:t>_</a:t>
            </a:r>
            <a:r>
              <a:rPr lang="en-US" sz="4400" u="sng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13"/>
              </a:rPr>
              <a:t>Ushinskij</a:t>
            </a:r>
            <a:r>
              <a:rPr lang="ru-RU" sz="4400" u="sng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13"/>
              </a:rPr>
              <a:t>__</a:t>
            </a:r>
            <a:r>
              <a:rPr lang="en-US" sz="4400" u="sng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13"/>
              </a:rPr>
              <a:t>Chetyre</a:t>
            </a:r>
            <a:r>
              <a:rPr lang="ru-RU" sz="4400" u="sng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13"/>
              </a:rPr>
              <a:t>_</a:t>
            </a:r>
            <a:r>
              <a:rPr lang="en-US" sz="4400" u="sng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13"/>
              </a:rPr>
              <a:t>zhelaniya</a:t>
            </a:r>
            <a:r>
              <a:rPr lang="ru-RU" sz="4400" u="sng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13"/>
              </a:rPr>
              <a:t>.</a:t>
            </a:r>
            <a:r>
              <a:rPr lang="en-US" sz="4400" u="sng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13"/>
              </a:rPr>
              <a:t>jpeg</a:t>
            </a:r>
            <a:r>
              <a:rPr lang="en-US" sz="4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4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ru-RU" sz="4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Обложка. Электронный ресурс. </a:t>
            </a:r>
            <a:r>
              <a:rPr lang="en-US" sz="4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URL</a:t>
            </a:r>
            <a:r>
              <a:rPr lang="ru-RU" sz="4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en-US" sz="4400" u="sng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14"/>
              </a:rPr>
              <a:t>https</a:t>
            </a:r>
            <a:r>
              <a:rPr lang="ru-RU" sz="4400" u="sng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14"/>
              </a:rPr>
              <a:t>://</a:t>
            </a:r>
            <a:r>
              <a:rPr lang="en-US" sz="4400" u="sng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14"/>
              </a:rPr>
              <a:t>ozon</a:t>
            </a:r>
            <a:r>
              <a:rPr lang="ru-RU" sz="4400" u="sng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14"/>
              </a:rPr>
              <a:t>-</a:t>
            </a:r>
            <a:r>
              <a:rPr lang="en-US" sz="4400" u="sng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14"/>
              </a:rPr>
              <a:t>st</a:t>
            </a:r>
            <a:r>
              <a:rPr lang="ru-RU" sz="4400" u="sng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14"/>
              </a:rPr>
              <a:t>.</a:t>
            </a:r>
            <a:r>
              <a:rPr lang="en-US" sz="4400" u="sng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14"/>
              </a:rPr>
              <a:t>cdn</a:t>
            </a:r>
            <a:r>
              <a:rPr lang="ru-RU" sz="4400" u="sng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14"/>
              </a:rPr>
              <a:t>.</a:t>
            </a:r>
            <a:r>
              <a:rPr lang="en-US" sz="4400" u="sng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14"/>
              </a:rPr>
              <a:t>ngenix</a:t>
            </a:r>
            <a:r>
              <a:rPr lang="ru-RU" sz="4400" u="sng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14"/>
              </a:rPr>
              <a:t>.</a:t>
            </a:r>
            <a:r>
              <a:rPr lang="en-US" sz="4400" u="sng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14"/>
              </a:rPr>
              <a:t>net</a:t>
            </a:r>
            <a:r>
              <a:rPr lang="ru-RU" sz="4400" u="sng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14"/>
              </a:rPr>
              <a:t>/</a:t>
            </a:r>
            <a:r>
              <a:rPr lang="en-US" sz="4400" u="sng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14"/>
              </a:rPr>
              <a:t>multimedia</a:t>
            </a:r>
            <a:r>
              <a:rPr lang="ru-RU" sz="4400" u="sng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14"/>
              </a:rPr>
              <a:t>/1003375018.</a:t>
            </a:r>
            <a:r>
              <a:rPr lang="en-US" sz="4400" u="sng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14"/>
              </a:rPr>
              <a:t>jpg</a:t>
            </a:r>
            <a:r>
              <a:rPr lang="en-US" sz="4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4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ru-RU" sz="4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Обложка. Электронный ресурс. </a:t>
            </a:r>
            <a:r>
              <a:rPr lang="en-US" sz="4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URL</a:t>
            </a:r>
            <a:r>
              <a:rPr lang="ru-RU" sz="4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en-US" sz="4400" u="sng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15"/>
              </a:rPr>
              <a:t>https</a:t>
            </a:r>
            <a:r>
              <a:rPr lang="ru-RU" sz="4400" u="sng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15"/>
              </a:rPr>
              <a:t>://</a:t>
            </a:r>
            <a:r>
              <a:rPr lang="en-US" sz="4400" u="sng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15"/>
              </a:rPr>
              <a:t>ozon</a:t>
            </a:r>
            <a:r>
              <a:rPr lang="ru-RU" sz="4400" u="sng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15"/>
              </a:rPr>
              <a:t>-</a:t>
            </a:r>
            <a:r>
              <a:rPr lang="en-US" sz="4400" u="sng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15"/>
              </a:rPr>
              <a:t>st</a:t>
            </a:r>
            <a:r>
              <a:rPr lang="ru-RU" sz="4400" u="sng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15"/>
              </a:rPr>
              <a:t>.</a:t>
            </a:r>
            <a:r>
              <a:rPr lang="en-US" sz="4400" u="sng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15"/>
              </a:rPr>
              <a:t>cdn</a:t>
            </a:r>
            <a:r>
              <a:rPr lang="ru-RU" sz="4400" u="sng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15"/>
              </a:rPr>
              <a:t>.</a:t>
            </a:r>
            <a:r>
              <a:rPr lang="en-US" sz="4400" u="sng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15"/>
              </a:rPr>
              <a:t>ngenix</a:t>
            </a:r>
            <a:r>
              <a:rPr lang="ru-RU" sz="4400" u="sng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15"/>
              </a:rPr>
              <a:t>.</a:t>
            </a:r>
            <a:r>
              <a:rPr lang="en-US" sz="4400" u="sng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15"/>
              </a:rPr>
              <a:t>net</a:t>
            </a:r>
            <a:r>
              <a:rPr lang="ru-RU" sz="4400" u="sng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15"/>
              </a:rPr>
              <a:t>/</a:t>
            </a:r>
            <a:r>
              <a:rPr lang="en-US" sz="4400" u="sng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15"/>
              </a:rPr>
              <a:t>multimedia</a:t>
            </a:r>
            <a:r>
              <a:rPr lang="ru-RU" sz="4400" u="sng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15"/>
              </a:rPr>
              <a:t>/1001735778.</a:t>
            </a:r>
            <a:r>
              <a:rPr lang="en-US" sz="4400" u="sng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15"/>
              </a:rPr>
              <a:t>jpg</a:t>
            </a:r>
            <a:r>
              <a:rPr lang="en-US" sz="4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4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ru-RU" sz="4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Мультфильм.</a:t>
            </a:r>
            <a:r>
              <a:rPr lang="ru-RU" sz="4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Электронный ресурс. </a:t>
            </a:r>
            <a:r>
              <a:rPr lang="en-US" sz="4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URL</a:t>
            </a:r>
            <a:r>
              <a:rPr lang="ru-RU" sz="4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en-US" sz="4400" u="sng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16"/>
              </a:rPr>
              <a:t>https</a:t>
            </a:r>
            <a:r>
              <a:rPr lang="ru-RU" sz="4400" u="sng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16"/>
              </a:rPr>
              <a:t>://</a:t>
            </a:r>
            <a:r>
              <a:rPr lang="en-US" sz="4400" u="sng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16"/>
              </a:rPr>
              <a:t>www</a:t>
            </a:r>
            <a:r>
              <a:rPr lang="ru-RU" sz="4400" u="sng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16"/>
              </a:rPr>
              <a:t>.</a:t>
            </a:r>
            <a:r>
              <a:rPr lang="en-US" sz="4400" u="sng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16"/>
              </a:rPr>
              <a:t>youtube</a:t>
            </a:r>
            <a:r>
              <a:rPr lang="ru-RU" sz="4400" u="sng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16"/>
              </a:rPr>
              <a:t>.</a:t>
            </a:r>
            <a:r>
              <a:rPr lang="en-US" sz="4400" u="sng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16"/>
              </a:rPr>
              <a:t>com</a:t>
            </a:r>
            <a:r>
              <a:rPr lang="ru-RU" sz="4400" u="sng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16"/>
              </a:rPr>
              <a:t>/</a:t>
            </a:r>
            <a:r>
              <a:rPr lang="en-US" sz="4400" u="sng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16"/>
              </a:rPr>
              <a:t>watch</a:t>
            </a:r>
            <a:r>
              <a:rPr lang="ru-RU" sz="4400" u="sng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16"/>
              </a:rPr>
              <a:t>?</a:t>
            </a:r>
            <a:r>
              <a:rPr lang="en-US" sz="4400" u="sng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16"/>
              </a:rPr>
              <a:t>v</a:t>
            </a:r>
            <a:r>
              <a:rPr lang="ru-RU" sz="4400" u="sng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16"/>
              </a:rPr>
              <a:t>=</a:t>
            </a:r>
            <a:r>
              <a:rPr lang="en-US" sz="4400" u="sng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16"/>
              </a:rPr>
              <a:t>cbXDTnyIM</a:t>
            </a:r>
            <a:r>
              <a:rPr lang="ru-RU" sz="4400" u="sng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16"/>
              </a:rPr>
              <a:t>8</a:t>
            </a:r>
            <a:r>
              <a:rPr lang="en-US" sz="4400" u="sng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16"/>
              </a:rPr>
              <a:t>Y</a:t>
            </a:r>
            <a:r>
              <a:rPr lang="ru-RU" sz="4400" u="sng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16"/>
              </a:rPr>
              <a:t>&amp;</a:t>
            </a:r>
            <a:r>
              <a:rPr lang="en-US" sz="4400" u="sng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16"/>
              </a:rPr>
              <a:t>t</a:t>
            </a:r>
            <a:r>
              <a:rPr lang="ru-RU" sz="4400" u="sng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16"/>
              </a:rPr>
              <a:t>=21</a:t>
            </a:r>
            <a:r>
              <a:rPr lang="en-US" sz="4400" u="sng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16"/>
              </a:rPr>
              <a:t>s</a:t>
            </a:r>
            <a:r>
              <a:rPr lang="en-US" sz="4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4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8225118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52120" y="1144809"/>
            <a:ext cx="2847188" cy="3796251"/>
          </a:xfrm>
          <a:prstGeom prst="rect">
            <a:avLst/>
          </a:prstGeom>
          <a:noFill/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663760" y="403398"/>
            <a:ext cx="814530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>
                <a:solidFill>
                  <a:schemeClr val="accent6">
                    <a:lumMod val="50000"/>
                  </a:schemeClr>
                </a:solidFill>
              </a:rPr>
              <a:t>Константин Дмитриевич Ушинский 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471971" y="1275606"/>
            <a:ext cx="349188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solidFill>
                  <a:schemeClr val="accent6">
                    <a:lumMod val="50000"/>
                  </a:schemeClr>
                </a:solidFill>
              </a:rPr>
              <a:t>Великий русский педагог,  </a:t>
            </a:r>
          </a:p>
          <a:p>
            <a:pPr algn="ctr"/>
            <a:r>
              <a:rPr lang="ru-RU" sz="2000" dirty="0">
                <a:solidFill>
                  <a:schemeClr val="accent6">
                    <a:lumMod val="50000"/>
                  </a:schemeClr>
                </a:solidFill>
              </a:rPr>
              <a:t>детский писатель, </a:t>
            </a:r>
          </a:p>
          <a:p>
            <a:pPr algn="ctr"/>
            <a:r>
              <a:rPr lang="ru-RU" sz="2000" dirty="0">
                <a:solidFill>
                  <a:schemeClr val="accent6">
                    <a:lumMod val="50000"/>
                  </a:schemeClr>
                </a:solidFill>
              </a:rPr>
              <a:t>публицист.</a:t>
            </a:r>
          </a:p>
          <a:p>
            <a:pPr algn="ctr"/>
            <a:r>
              <a:rPr lang="ru-RU" sz="2000" dirty="0">
                <a:solidFill>
                  <a:schemeClr val="accent6">
                    <a:lumMod val="50000"/>
                  </a:schemeClr>
                </a:solidFill>
              </a:rPr>
              <a:t>Основоположник </a:t>
            </a:r>
          </a:p>
          <a:p>
            <a:pPr algn="ctr"/>
            <a:r>
              <a:rPr lang="ru-RU" sz="2000" dirty="0">
                <a:solidFill>
                  <a:schemeClr val="accent6">
                    <a:lumMod val="50000"/>
                  </a:schemeClr>
                </a:solidFill>
              </a:rPr>
              <a:t>научной педагогики.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B729FC0-A613-4350-B642-21E54542F64B}"/>
              </a:ext>
            </a:extLst>
          </p:cNvPr>
          <p:cNvSpPr txBox="1"/>
          <p:nvPr/>
        </p:nvSpPr>
        <p:spPr>
          <a:xfrm>
            <a:off x="772226" y="3651870"/>
            <a:ext cx="381642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solidFill>
                  <a:schemeClr val="accent6">
                    <a:lumMod val="50000"/>
                  </a:schemeClr>
                </a:solidFill>
              </a:rPr>
              <a:t>Родился 19 февраля 1823 года в городе Тула</a:t>
            </a:r>
          </a:p>
        </p:txBody>
      </p:sp>
    </p:spTree>
    <p:extLst>
      <p:ext uri="{BB962C8B-B14F-4D97-AF65-F5344CB8AC3E}">
        <p14:creationId xmlns:p14="http://schemas.microsoft.com/office/powerpoint/2010/main" val="115337056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4" descr="http://nnpkcdu.ucoz.ru/_si/0/77743186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1540609"/>
            <a:ext cx="2589318" cy="32680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67544" y="267494"/>
            <a:ext cx="8229600" cy="857250"/>
          </a:xfrm>
        </p:spPr>
        <p:txBody>
          <a:bodyPr/>
          <a:lstStyle/>
          <a:p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>Родители К. Д. Ушинского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07331" y="1203598"/>
            <a:ext cx="381642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>Мать Любовь Степановна</a:t>
            </a:r>
          </a:p>
          <a:p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сама руководила первоначальным обучением сына, пробудив в нём любознательность и интерес к чтению. Она умерла, когда сыну было 12 лет.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98571" y="3174641"/>
            <a:ext cx="368216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>Отец Дмитрий Григорьевич</a:t>
            </a:r>
          </a:p>
          <a:p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Служил в русской армии, ветеран</a:t>
            </a:r>
          </a:p>
          <a:p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 Отечественной войны 1812г . Был </a:t>
            </a:r>
          </a:p>
          <a:p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преподавателем военного корпуса.</a:t>
            </a:r>
          </a:p>
        </p:txBody>
      </p:sp>
      <p:pic>
        <p:nvPicPr>
          <p:cNvPr id="7" name="Picture 2" descr="http://nnpkcdu.ucoz.ru/_si/0/54799330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915566"/>
            <a:ext cx="2302594" cy="30900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4320088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-396552" y="3795886"/>
            <a:ext cx="698477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solidFill>
                  <a:schemeClr val="accent6">
                    <a:lumMod val="50000"/>
                  </a:schemeClr>
                </a:solidFill>
              </a:rPr>
              <a:t>В 11 лет Константин поступил в 3 класс </a:t>
            </a:r>
          </a:p>
          <a:p>
            <a:pPr algn="ctr"/>
            <a:r>
              <a:rPr lang="ru-RU" sz="2400" dirty="0">
                <a:solidFill>
                  <a:schemeClr val="accent6">
                    <a:lumMod val="50000"/>
                  </a:schemeClr>
                </a:solidFill>
              </a:rPr>
              <a:t>Новгород-Северской гимназии,</a:t>
            </a:r>
          </a:p>
          <a:p>
            <a:pPr algn="ctr"/>
            <a:r>
              <a:rPr lang="ru-RU" sz="2400" dirty="0">
                <a:solidFill>
                  <a:schemeClr val="accent6">
                    <a:lumMod val="50000"/>
                  </a:schemeClr>
                </a:solidFill>
              </a:rPr>
              <a:t> которую отлично окончил в 1840 году.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628630"/>
            <a:ext cx="4994657" cy="3167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017178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457200" y="1294477"/>
            <a:ext cx="3779912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altLang="ru-RU" sz="2000" dirty="0">
                <a:solidFill>
                  <a:schemeClr val="accent6">
                    <a:lumMod val="50000"/>
                  </a:schemeClr>
                </a:solidFill>
              </a:rPr>
              <a:t>После окончания гимназии Ушинский  поступил в Московский университет на юридический факультет, который блестяще закончил в 1844 году. После окончания стал работать учителем в Ярославле, Петербурге, и даже за границей</a:t>
            </a:r>
          </a:p>
        </p:txBody>
      </p:sp>
      <p:pic>
        <p:nvPicPr>
          <p:cNvPr id="3" name="Picture 2" descr="К. Д. Ушинский, выпускник Новгород - Северской гимназии. Акварель неизвестного художника, 1840-е годы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37234" y="1063229"/>
            <a:ext cx="3549566" cy="3507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9562544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ttps://ozon-st.cdn.ngenix.net/multimedia/1010935919.jpg">
            <a:extLst>
              <a:ext uri="{FF2B5EF4-FFF2-40B4-BE49-F238E27FC236}">
                <a16:creationId xmlns:a16="http://schemas.microsoft.com/office/drawing/2014/main" id="{AACB383F-2CAE-45E7-8481-5B7CD96018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1560" y="1277674"/>
            <a:ext cx="2685559" cy="3277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Заголовок 3">
            <a:extLst>
              <a:ext uri="{FF2B5EF4-FFF2-40B4-BE49-F238E27FC236}">
                <a16:creationId xmlns:a16="http://schemas.microsoft.com/office/drawing/2014/main" id="{F4C177F7-8CBA-4495-9B70-F6117685ED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544" y="267494"/>
            <a:ext cx="8229600" cy="857250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>Первые учебники К. Д. Ушинского</a:t>
            </a:r>
          </a:p>
        </p:txBody>
      </p:sp>
      <p:pic>
        <p:nvPicPr>
          <p:cNvPr id="16" name="Picture 16" descr="https://ozon-st.cdn.ngenix.net/multimedia/1003375018.jpg">
            <a:extLst>
              <a:ext uri="{FF2B5EF4-FFF2-40B4-BE49-F238E27FC236}">
                <a16:creationId xmlns:a16="http://schemas.microsoft.com/office/drawing/2014/main" id="{23DFF874-3483-4B9D-9089-2BDD061649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79912" y="1310918"/>
            <a:ext cx="2778132" cy="3277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1163905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Группа 12">
            <a:extLst>
              <a:ext uri="{FF2B5EF4-FFF2-40B4-BE49-F238E27FC236}">
                <a16:creationId xmlns:a16="http://schemas.microsoft.com/office/drawing/2014/main" id="{3CBB66B8-94BA-44ED-923C-B3543190D1F7}"/>
              </a:ext>
            </a:extLst>
          </p:cNvPr>
          <p:cNvGrpSpPr/>
          <p:nvPr/>
        </p:nvGrpSpPr>
        <p:grpSpPr>
          <a:xfrm>
            <a:off x="1071253" y="843558"/>
            <a:ext cx="7000424" cy="1872208"/>
            <a:chOff x="530200" y="1622549"/>
            <a:chExt cx="7656395" cy="2235713"/>
          </a:xfrm>
        </p:grpSpPr>
        <p:grpSp>
          <p:nvGrpSpPr>
            <p:cNvPr id="14" name="Группа 13">
              <a:extLst>
                <a:ext uri="{FF2B5EF4-FFF2-40B4-BE49-F238E27FC236}">
                  <a16:creationId xmlns:a16="http://schemas.microsoft.com/office/drawing/2014/main" id="{662B77A0-2BF1-4809-9748-003BE40ABA2B}"/>
                </a:ext>
              </a:extLst>
            </p:cNvPr>
            <p:cNvGrpSpPr/>
            <p:nvPr/>
          </p:nvGrpSpPr>
          <p:grpSpPr>
            <a:xfrm>
              <a:off x="2497961" y="1622549"/>
              <a:ext cx="5688634" cy="2235713"/>
              <a:chOff x="1475654" y="1618429"/>
              <a:chExt cx="5688634" cy="2235713"/>
            </a:xfrm>
          </p:grpSpPr>
          <p:pic>
            <p:nvPicPr>
              <p:cNvPr id="16" name="Picture 2" descr="http://nemaloknig.info/picimg/205/2054/20543/205434/cover.jpg">
                <a:extLst>
                  <a:ext uri="{FF2B5EF4-FFF2-40B4-BE49-F238E27FC236}">
                    <a16:creationId xmlns:a16="http://schemas.microsoft.com/office/drawing/2014/main" id="{0116E6FE-E88B-4F6C-A815-62578AE8115B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447734" y="1629276"/>
                <a:ext cx="1748794" cy="2203173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7" name="Picture 4" descr="http://detlit.ru/images/sized/images/uploads/Images/35/Ushinsky_Plutishka_Cat-800x1161.jpg">
                <a:extLst>
                  <a:ext uri="{FF2B5EF4-FFF2-40B4-BE49-F238E27FC236}">
                    <a16:creationId xmlns:a16="http://schemas.microsoft.com/office/drawing/2014/main" id="{A60C54D5-67E8-4599-9E6D-616CFCBCABB2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75654" y="1629276"/>
                <a:ext cx="1732513" cy="222486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8" name="Picture 6" descr="http://publ.lib.ru/ARCHIVES/U/USHINSKIY_Konstantin_Dmitrievich/.Online/Bish70O1.jpg">
                <a:extLst>
                  <a:ext uri="{FF2B5EF4-FFF2-40B4-BE49-F238E27FC236}">
                    <a16:creationId xmlns:a16="http://schemas.microsoft.com/office/drawing/2014/main" id="{8F72C50A-AC40-4B0B-856A-3F19B5B85804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436096" y="1618429"/>
                <a:ext cx="1728192" cy="222486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15" name="Picture 2">
              <a:extLst>
                <a:ext uri="{FF2B5EF4-FFF2-40B4-BE49-F238E27FC236}">
                  <a16:creationId xmlns:a16="http://schemas.microsoft.com/office/drawing/2014/main" id="{EC2A937B-21A3-4679-A770-D08AFEBFE4E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0200" y="1658093"/>
              <a:ext cx="1728192" cy="22001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8" name="Группа 7">
            <a:extLst>
              <a:ext uri="{FF2B5EF4-FFF2-40B4-BE49-F238E27FC236}">
                <a16:creationId xmlns:a16="http://schemas.microsoft.com/office/drawing/2014/main" id="{395AACC4-E362-4C23-B876-7FFA843EC66B}"/>
              </a:ext>
            </a:extLst>
          </p:cNvPr>
          <p:cNvGrpSpPr/>
          <p:nvPr/>
        </p:nvGrpSpPr>
        <p:grpSpPr>
          <a:xfrm>
            <a:off x="1071253" y="3053872"/>
            <a:ext cx="5178500" cy="1966272"/>
            <a:chOff x="442149" y="1633849"/>
            <a:chExt cx="5776687" cy="2245808"/>
          </a:xfrm>
        </p:grpSpPr>
        <p:pic>
          <p:nvPicPr>
            <p:cNvPr id="11" name="Picture 8" descr="https://ozon-st.cdn.ngenix.net/multimedia/1012193586.jpg">
              <a:extLst>
                <a:ext uri="{FF2B5EF4-FFF2-40B4-BE49-F238E27FC236}">
                  <a16:creationId xmlns:a16="http://schemas.microsoft.com/office/drawing/2014/main" id="{0734A39D-BC5C-4118-9537-6E46F848BFD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70042" y="1633849"/>
              <a:ext cx="1748794" cy="22458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Picture 2" descr="https://ozon-st.cdn.ngenix.net/multimedia/1001735778.jpg">
              <a:extLst>
                <a:ext uri="{FF2B5EF4-FFF2-40B4-BE49-F238E27FC236}">
                  <a16:creationId xmlns:a16="http://schemas.microsoft.com/office/drawing/2014/main" id="{96C8368E-FA75-43C7-9F4B-BB95500359F6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442149" y="1633849"/>
              <a:ext cx="1825596" cy="222486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4EA54F73-61EF-46BD-831F-08FB3960141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962939" y="3035538"/>
            <a:ext cx="1598298" cy="1966272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A05BE55-48A0-4B19-8A67-F830F088EE0E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561295" y="3035538"/>
            <a:ext cx="1440635" cy="1966272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B372573A-66AB-4F47-AF41-A0675F11F736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39345" y="-82801"/>
            <a:ext cx="8230313" cy="11583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096071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2184" t="16366" r="15993" b="5474"/>
          <a:stretch/>
        </p:blipFill>
        <p:spPr bwMode="auto">
          <a:xfrm>
            <a:off x="5724128" y="267494"/>
            <a:ext cx="1777621" cy="31584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038949" y="959514"/>
            <a:ext cx="404176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solidFill>
                  <a:schemeClr val="accent6">
                    <a:lumMod val="50000"/>
                  </a:schemeClr>
                </a:solidFill>
              </a:rPr>
              <a:t>Медаль К. Д. Ушинского – </a:t>
            </a:r>
          </a:p>
          <a:p>
            <a:pPr algn="ctr"/>
            <a:r>
              <a:rPr lang="ru-RU" sz="2400" dirty="0">
                <a:solidFill>
                  <a:schemeClr val="accent6">
                    <a:lumMod val="50000"/>
                  </a:schemeClr>
                </a:solidFill>
              </a:rPr>
              <a:t>главная награда </a:t>
            </a:r>
          </a:p>
          <a:p>
            <a:pPr algn="ctr"/>
            <a:r>
              <a:rPr lang="ru-RU" sz="2400" dirty="0">
                <a:solidFill>
                  <a:schemeClr val="accent6">
                    <a:lumMod val="50000"/>
                  </a:schemeClr>
                </a:solidFill>
              </a:rPr>
              <a:t>Министерства Образования . </a:t>
            </a:r>
          </a:p>
          <a:p>
            <a:pPr algn="ctr"/>
            <a:r>
              <a:rPr lang="ru-RU" sz="2400" dirty="0">
                <a:solidFill>
                  <a:schemeClr val="accent6">
                    <a:lumMod val="50000"/>
                  </a:schemeClr>
                </a:solidFill>
              </a:rPr>
              <a:t>Ею награждаются особо отличившиеся  педагогические работники</a:t>
            </a:r>
            <a:r>
              <a:rPr lang="ru-RU" sz="24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11761524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Заголовок 3">
            <a:extLst>
              <a:ext uri="{FF2B5EF4-FFF2-40B4-BE49-F238E27FC236}">
                <a16:creationId xmlns:a16="http://schemas.microsoft.com/office/drawing/2014/main" id="{F4C177F7-8CBA-4495-9B70-F6117685ED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11960" y="915566"/>
            <a:ext cx="3672410" cy="2376264"/>
          </a:xfrm>
        </p:spPr>
        <p:txBody>
          <a:bodyPr>
            <a:normAutofit/>
          </a:bodyPr>
          <a:lstStyle/>
          <a:p>
            <a:r>
              <a:rPr lang="ru-RU" altLang="ru-RU" sz="2800" dirty="0">
                <a:solidFill>
                  <a:schemeClr val="accent6">
                    <a:lumMod val="50000"/>
                  </a:schemeClr>
                </a:solidFill>
                <a:cs typeface="Times New Roman" panose="02020603050405020304" pitchFamily="18" charset="0"/>
              </a:rPr>
              <a:t>Умер 3 января </a:t>
            </a:r>
            <a:br>
              <a:rPr lang="ru-RU" altLang="ru-RU" sz="2800" dirty="0">
                <a:solidFill>
                  <a:schemeClr val="accent6">
                    <a:lumMod val="50000"/>
                  </a:schemeClr>
                </a:solidFill>
                <a:cs typeface="Times New Roman" panose="02020603050405020304" pitchFamily="18" charset="0"/>
              </a:rPr>
            </a:br>
            <a:r>
              <a:rPr lang="ru-RU" altLang="ru-RU" sz="2800" dirty="0">
                <a:solidFill>
                  <a:schemeClr val="accent6">
                    <a:lumMod val="50000"/>
                  </a:schemeClr>
                </a:solidFill>
                <a:cs typeface="Times New Roman" panose="02020603050405020304" pitchFamily="18" charset="0"/>
              </a:rPr>
              <a:t>1871 года в Одессе</a:t>
            </a:r>
            <a:endParaRPr lang="ru-RU" sz="28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14" name="Picture 2" descr="http://photos.wikimapia.org/p/00/03/16/69/21_big.jpg">
            <a:extLst>
              <a:ext uri="{FF2B5EF4-FFF2-40B4-BE49-F238E27FC236}">
                <a16:creationId xmlns:a16="http://schemas.microsoft.com/office/drawing/2014/main" id="{A5BEF840-D2BF-45D5-9E2A-6A6E0899586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55576" y="653560"/>
            <a:ext cx="2947088" cy="3836380"/>
          </a:xfrm>
          <a:prstGeom prst="rect">
            <a:avLst/>
          </a:prstGeom>
          <a:noFill/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2485018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1763</TotalTime>
  <Words>933</Words>
  <Application>Microsoft Office PowerPoint</Application>
  <PresentationFormat>Экран (16:9)</PresentationFormat>
  <Paragraphs>102</Paragraphs>
  <Slides>18</Slides>
  <Notes>3</Notes>
  <HiddenSlides>1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3" baseType="lpstr">
      <vt:lpstr>Arial</vt:lpstr>
      <vt:lpstr>Calibri</vt:lpstr>
      <vt:lpstr>Times New Roman</vt:lpstr>
      <vt:lpstr>Wingdings</vt:lpstr>
      <vt:lpstr>Тема Office</vt:lpstr>
      <vt:lpstr>О добре и чести в произведении К.Д.Ушинского «Слепая лошадь»</vt:lpstr>
      <vt:lpstr>Презентация PowerPoint</vt:lpstr>
      <vt:lpstr>Родители К. Д. Ушинского</vt:lpstr>
      <vt:lpstr>Презентация PowerPoint</vt:lpstr>
      <vt:lpstr>Презентация PowerPoint</vt:lpstr>
      <vt:lpstr>Первые учебники К. Д. Ушинского</vt:lpstr>
      <vt:lpstr>Презентация PowerPoint</vt:lpstr>
      <vt:lpstr>Презентация PowerPoint</vt:lpstr>
      <vt:lpstr>Умер 3 января  1871 года в Одессе</vt:lpstr>
      <vt:lpstr>Работа со словарем </vt:lpstr>
      <vt:lpstr>Презентация PowerPoint</vt:lpstr>
      <vt:lpstr>Найди пословицу о добре</vt:lpstr>
      <vt:lpstr>Чтобы быть добрым:</vt:lpstr>
      <vt:lpstr>Чтобы быть добрым:</vt:lpstr>
      <vt:lpstr>Презентация PowerPoint</vt:lpstr>
      <vt:lpstr>Презентация PowerPoint</vt:lpstr>
      <vt:lpstr>Презентация PowerPoint</vt:lpstr>
      <vt:lpstr>Источники информации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msi</dc:creator>
  <cp:lastModifiedBy>Четина Надежда</cp:lastModifiedBy>
  <cp:revision>122</cp:revision>
  <dcterms:created xsi:type="dcterms:W3CDTF">2017-10-30T11:59:09Z</dcterms:created>
  <dcterms:modified xsi:type="dcterms:W3CDTF">2023-03-14T10:14:41Z</dcterms:modified>
</cp:coreProperties>
</file>