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80" r:id="rId2"/>
    <p:sldId id="284" r:id="rId3"/>
    <p:sldId id="286" r:id="rId4"/>
    <p:sldId id="285" r:id="rId5"/>
    <p:sldId id="288" r:id="rId6"/>
    <p:sldId id="294" r:id="rId7"/>
    <p:sldId id="293" r:id="rId8"/>
    <p:sldId id="289" r:id="rId9"/>
    <p:sldId id="312" r:id="rId10"/>
    <p:sldId id="292" r:id="rId11"/>
    <p:sldId id="313" r:id="rId12"/>
    <p:sldId id="314" r:id="rId13"/>
    <p:sldId id="296" r:id="rId14"/>
    <p:sldId id="299" r:id="rId15"/>
    <p:sldId id="297" r:id="rId16"/>
    <p:sldId id="315" r:id="rId17"/>
    <p:sldId id="316" r:id="rId18"/>
    <p:sldId id="317" r:id="rId19"/>
    <p:sldId id="318" r:id="rId20"/>
    <p:sldId id="281" r:id="rId21"/>
    <p:sldId id="319" r:id="rId22"/>
    <p:sldId id="320" r:id="rId23"/>
    <p:sldId id="321" r:id="rId24"/>
    <p:sldId id="306" r:id="rId25"/>
    <p:sldId id="301" r:id="rId26"/>
    <p:sldId id="302" r:id="rId27"/>
    <p:sldId id="303" r:id="rId28"/>
    <p:sldId id="304" r:id="rId29"/>
    <p:sldId id="310" r:id="rId30"/>
    <p:sldId id="311" r:id="rId31"/>
    <p:sldId id="287" r:id="rId32"/>
    <p:sldId id="275" r:id="rId33"/>
    <p:sldId id="322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FFDD"/>
    <a:srgbClr val="F6F5F0"/>
    <a:srgbClr val="FFFFFF"/>
    <a:srgbClr val="EBF3FF"/>
    <a:srgbClr val="8CB5F8"/>
    <a:srgbClr val="000000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83" autoAdjust="0"/>
    <p:restoredTop sz="94660"/>
  </p:normalViewPr>
  <p:slideViewPr>
    <p:cSldViewPr>
      <p:cViewPr varScale="1">
        <p:scale>
          <a:sx n="58" d="100"/>
          <a:sy n="58" d="100"/>
        </p:scale>
        <p:origin x="-77" y="-55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22.wmf"/><Relationship Id="rId5" Type="http://schemas.openxmlformats.org/officeDocument/2006/relationships/image" Target="../media/image23.wmf"/><Relationship Id="rId4" Type="http://schemas.openxmlformats.org/officeDocument/2006/relationships/image" Target="../media/image2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CF3A161E-0C8F-4477-9BA5-25B9365A4FAA}" type="datetimeFigureOut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C9AB161-19E7-464E-B0F1-AD93378CB7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91322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А.П. Ершова, В.В. Голобородько  «Математика. Самостоятельные и контрольные работы. Геометрия 10 класс»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2F8F1F6-EB80-4DD5-89C4-2040B1AD34B9}" type="slidenum">
              <a:rPr lang="ru-RU" sz="1200">
                <a:latin typeface="Calibri" pitchFamily="34" charset="0"/>
                <a:cs typeface="Arial" charset="0"/>
              </a:rPr>
              <a:pPr algn="r"/>
              <a:t>25</a:t>
            </a:fld>
            <a:endParaRPr lang="ru-RU" sz="1200">
              <a:latin typeface="Calibri" pitchFamily="34" charset="0"/>
              <a:cs typeface="Arial" charset="0"/>
            </a:endParaRPr>
          </a:p>
        </p:txBody>
      </p:sp>
      <p:sp>
        <p:nvSpPr>
          <p:cNvPr id="21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ABE25-56DE-4D31-BB05-0FFFA1406C7F}" type="datetimeFigureOut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F8AE0-9BF1-4260-AC36-6C173ECF1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B23D4-DE1B-4D10-90F6-C6A43CEBF039}" type="datetimeFigureOut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09656-AAE4-4E12-8960-0B13B4583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37B8D-56E5-41DE-A41A-ED16BA932563}" type="datetimeFigureOut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81800-226B-4BEC-AE66-06AE641725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A909A-02F0-467E-AA3C-D4671AC01640}" type="datetimeFigureOut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AB0C9-5C19-4301-A011-D0E72891DB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BAB8D-48D8-4C35-BBBB-97749C93F39B}" type="datetimeFigureOut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71823-ABFF-46EB-87C2-54C133BD63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DFE67-23E8-46D9-A960-287DD911956D}" type="datetimeFigureOut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B35BB-472E-4C7D-9242-00AD33254F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BE27A-878D-419D-9F55-B941351ECF9E}" type="datetimeFigureOut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0E3BF-B09B-40FE-BD79-4D76D8B25A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ADA43-8DDE-45FF-B821-5AFF36A219F1}" type="datetimeFigureOut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1EF99-182C-4AFE-BABF-77910FB3E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F1524-B8B1-4993-BA63-18FE5D7633BF}" type="datetimeFigureOut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E772F-9B73-4F41-989C-CA95E5A7B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DAC7C-5720-4038-987C-C5AF61159855}" type="datetimeFigureOut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218C4-5786-40D5-9C4F-1BB90A0B1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B6194E-25CB-4945-B472-42ABF0D822B4}" type="datetimeFigureOut">
              <a:rPr lang="ru-RU"/>
              <a:pPr>
                <a:defRPr/>
              </a:pPr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6C549E-6A0F-496C-8EAD-9AAE3EA97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9" r:id="rId2"/>
    <p:sldLayoutId id="2147483668" r:id="rId3"/>
    <p:sldLayoutId id="2147483667" r:id="rId4"/>
    <p:sldLayoutId id="2147483666" r:id="rId5"/>
    <p:sldLayoutId id="2147483665" r:id="rId6"/>
    <p:sldLayoutId id="2147483664" r:id="rId7"/>
    <p:sldLayoutId id="2147483663" r:id="rId8"/>
    <p:sldLayoutId id="2147483662" r:id="rId9"/>
    <p:sldLayoutId id="2147483661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MS UI Gothic" pitchFamily="34" charset="-128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MS UI Gothic" pitchFamily="34" charset="-128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MS UI Gothic" pitchFamily="34" charset="-128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MS UI Gothic" pitchFamily="34" charset="-128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MS UI Gothic" pitchFamily="34" charset="-128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7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25.png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4.bin"/><Relationship Id="rId9" Type="http://schemas.openxmlformats.org/officeDocument/2006/relationships/oleObject" Target="../embeddings/oleObject19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image" Target="../media/image29.png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6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4" Type="http://schemas.openxmlformats.org/officeDocument/2006/relationships/oleObject" Target="../embeddings/oleObject3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3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8.bin"/><Relationship Id="rId5" Type="http://schemas.openxmlformats.org/officeDocument/2006/relationships/oleObject" Target="../embeddings/oleObject37.bin"/><Relationship Id="rId4" Type="http://schemas.openxmlformats.org/officeDocument/2006/relationships/oleObject" Target="../embeddings/oleObject36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488" y="260350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4356100" y="5373688"/>
            <a:ext cx="45370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 dirty="0" err="1" smtClean="0"/>
              <a:t>Бределене</a:t>
            </a:r>
            <a:r>
              <a:rPr lang="ru-RU" b="1" i="1" dirty="0" smtClean="0"/>
              <a:t> Т.И</a:t>
            </a:r>
            <a:r>
              <a:rPr lang="ru-RU" b="1" i="1" dirty="0" smtClean="0"/>
              <a:t>.</a:t>
            </a:r>
            <a:endParaRPr lang="ru-RU" b="1" dirty="0"/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250825" y="188913"/>
            <a:ext cx="684212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i="1" dirty="0" smtClean="0">
                <a:solidFill>
                  <a:srgbClr val="000000"/>
                </a:solidFill>
                <a:latin typeface="Times New Roman" pitchFamily="18" charset="0"/>
              </a:rPr>
              <a:t>Параллельность </a:t>
            </a:r>
            <a:r>
              <a:rPr lang="ru-RU" sz="5400" b="1" i="1" dirty="0">
                <a:solidFill>
                  <a:srgbClr val="000000"/>
                </a:solidFill>
                <a:latin typeface="Times New Roman" pitchFamily="18" charset="0"/>
              </a:rPr>
              <a:t>прямых и плоскостей в     пространстве</a:t>
            </a:r>
            <a:r>
              <a:rPr lang="ru-RU" sz="5400" b="1" i="1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ru-RU" sz="6000" b="1" i="1" dirty="0">
              <a:latin typeface="Times New Roman" pitchFamily="18" charset="0"/>
            </a:endParaRPr>
          </a:p>
        </p:txBody>
      </p:sp>
      <p:pic>
        <p:nvPicPr>
          <p:cNvPr id="18439" name="Picture 7" descr="COBJ0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5013325"/>
            <a:ext cx="9874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body" idx="1"/>
          </p:nvPr>
        </p:nvSpPr>
        <p:spPr>
          <a:xfrm>
            <a:off x="250825" y="1196975"/>
            <a:ext cx="8893175" cy="5399088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sz="2400" b="1" smtClean="0">
                <a:latin typeface="Times New Roman" pitchFamily="18" charset="0"/>
              </a:rPr>
              <a:t>Сколько существует способов задания плоскости?</a:t>
            </a:r>
          </a:p>
          <a:p>
            <a:pPr marL="609600" indent="-609600">
              <a:buFontTx/>
              <a:buAutoNum type="arabicPeriod"/>
            </a:pPr>
            <a:r>
              <a:rPr lang="ru-RU" sz="2400" b="1" smtClean="0">
                <a:latin typeface="Times New Roman" pitchFamily="18" charset="0"/>
              </a:rPr>
              <a:t>Сколько плоскостей можно провести через выделенные элементы?</a:t>
            </a:r>
          </a:p>
          <a:p>
            <a:pPr marL="990600" lvl="1" indent="-533400">
              <a:buFontTx/>
              <a:buAutoNum type="arabicPeriod"/>
            </a:pPr>
            <a:endParaRPr lang="ru-RU" sz="2400" b="1" smtClean="0">
              <a:latin typeface="Times New Roman" pitchFamily="18" charset="0"/>
            </a:endParaRPr>
          </a:p>
        </p:txBody>
      </p:sp>
      <p:grpSp>
        <p:nvGrpSpPr>
          <p:cNvPr id="59396" name="Group 4"/>
          <p:cNvGrpSpPr>
            <a:grpSpLocks/>
          </p:cNvGrpSpPr>
          <p:nvPr/>
        </p:nvGrpSpPr>
        <p:grpSpPr bwMode="auto">
          <a:xfrm>
            <a:off x="1331913" y="2565400"/>
            <a:ext cx="6770687" cy="3097213"/>
            <a:chOff x="839" y="1616"/>
            <a:chExt cx="4265" cy="1951"/>
          </a:xfrm>
        </p:grpSpPr>
        <p:grpSp>
          <p:nvGrpSpPr>
            <p:cNvPr id="66570" name="Group 5"/>
            <p:cNvGrpSpPr>
              <a:grpSpLocks/>
            </p:cNvGrpSpPr>
            <p:nvPr/>
          </p:nvGrpSpPr>
          <p:grpSpPr bwMode="auto">
            <a:xfrm>
              <a:off x="2562" y="2886"/>
              <a:ext cx="635" cy="681"/>
              <a:chOff x="703" y="3203"/>
              <a:chExt cx="635" cy="681"/>
            </a:xfrm>
          </p:grpSpPr>
          <p:grpSp>
            <p:nvGrpSpPr>
              <p:cNvPr id="66640" name="Group 6"/>
              <p:cNvGrpSpPr>
                <a:grpSpLocks/>
              </p:cNvGrpSpPr>
              <p:nvPr/>
            </p:nvGrpSpPr>
            <p:grpSpPr bwMode="auto">
              <a:xfrm>
                <a:off x="703" y="3203"/>
                <a:ext cx="635" cy="680"/>
                <a:chOff x="3696" y="1933"/>
                <a:chExt cx="772" cy="727"/>
              </a:xfrm>
            </p:grpSpPr>
            <p:sp>
              <p:nvSpPr>
                <p:cNvPr id="66642" name="Rectangle 7"/>
                <p:cNvSpPr>
                  <a:spLocks noChangeArrowheads="1"/>
                </p:cNvSpPr>
                <p:nvPr/>
              </p:nvSpPr>
              <p:spPr bwMode="auto">
                <a:xfrm>
                  <a:off x="3696" y="2115"/>
                  <a:ext cx="545" cy="544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MS UI Gothic" pitchFamily="34" charset="-128"/>
                    <a:cs typeface="Arial" charset="0"/>
                  </a:endParaRPr>
                </a:p>
              </p:txBody>
            </p:sp>
            <p:sp>
              <p:nvSpPr>
                <p:cNvPr id="66643" name="Rectangle 8"/>
                <p:cNvSpPr>
                  <a:spLocks noChangeArrowheads="1"/>
                </p:cNvSpPr>
                <p:nvPr/>
              </p:nvSpPr>
              <p:spPr bwMode="auto">
                <a:xfrm>
                  <a:off x="3923" y="1933"/>
                  <a:ext cx="545" cy="545"/>
                </a:xfrm>
                <a:prstGeom prst="rect">
                  <a:avLst/>
                </a:prstGeom>
                <a:no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MS UI Gothic" pitchFamily="34" charset="-128"/>
                    <a:cs typeface="Arial" charset="0"/>
                  </a:endParaRPr>
                </a:p>
              </p:txBody>
            </p:sp>
            <p:sp>
              <p:nvSpPr>
                <p:cNvPr id="66644" name="Line 9"/>
                <p:cNvSpPr>
                  <a:spLocks noChangeShapeType="1"/>
                </p:cNvSpPr>
                <p:nvPr/>
              </p:nvSpPr>
              <p:spPr bwMode="auto">
                <a:xfrm flipH="1">
                  <a:off x="4241" y="2478"/>
                  <a:ext cx="227" cy="18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45" name="Line 10"/>
                <p:cNvSpPr>
                  <a:spLocks noChangeShapeType="1"/>
                </p:cNvSpPr>
                <p:nvPr/>
              </p:nvSpPr>
              <p:spPr bwMode="auto">
                <a:xfrm>
                  <a:off x="4468" y="1933"/>
                  <a:ext cx="0" cy="5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46" name="Line 11"/>
                <p:cNvSpPr>
                  <a:spLocks noChangeShapeType="1"/>
                </p:cNvSpPr>
                <p:nvPr/>
              </p:nvSpPr>
              <p:spPr bwMode="auto">
                <a:xfrm>
                  <a:off x="3923" y="1933"/>
                  <a:ext cx="54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47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3696" y="1933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48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4241" y="1933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49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3696" y="2478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50" name="Line 15"/>
                <p:cNvSpPr>
                  <a:spLocks noChangeShapeType="1"/>
                </p:cNvSpPr>
                <p:nvPr/>
              </p:nvSpPr>
              <p:spPr bwMode="auto">
                <a:xfrm>
                  <a:off x="3923" y="2478"/>
                  <a:ext cx="54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51" name="Line 16"/>
                <p:cNvSpPr>
                  <a:spLocks noChangeShapeType="1"/>
                </p:cNvSpPr>
                <p:nvPr/>
              </p:nvSpPr>
              <p:spPr bwMode="auto">
                <a:xfrm>
                  <a:off x="3923" y="1933"/>
                  <a:ext cx="0" cy="5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6641" name="Line 17"/>
              <p:cNvSpPr>
                <a:spLocks noChangeShapeType="1"/>
              </p:cNvSpPr>
              <p:nvPr/>
            </p:nvSpPr>
            <p:spPr bwMode="auto">
              <a:xfrm>
                <a:off x="703" y="3884"/>
                <a:ext cx="45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6571" name="Group 18"/>
            <p:cNvGrpSpPr>
              <a:grpSpLocks/>
            </p:cNvGrpSpPr>
            <p:nvPr/>
          </p:nvGrpSpPr>
          <p:grpSpPr bwMode="auto">
            <a:xfrm>
              <a:off x="884" y="1616"/>
              <a:ext cx="635" cy="680"/>
              <a:chOff x="748" y="1616"/>
              <a:chExt cx="635" cy="680"/>
            </a:xfrm>
          </p:grpSpPr>
          <p:grpSp>
            <p:nvGrpSpPr>
              <p:cNvPr id="66627" name="Group 19"/>
              <p:cNvGrpSpPr>
                <a:grpSpLocks/>
              </p:cNvGrpSpPr>
              <p:nvPr/>
            </p:nvGrpSpPr>
            <p:grpSpPr bwMode="auto">
              <a:xfrm>
                <a:off x="748" y="1616"/>
                <a:ext cx="635" cy="680"/>
                <a:chOff x="3696" y="1933"/>
                <a:chExt cx="772" cy="727"/>
              </a:xfrm>
            </p:grpSpPr>
            <p:sp>
              <p:nvSpPr>
                <p:cNvPr id="66630" name="Rectangle 20"/>
                <p:cNvSpPr>
                  <a:spLocks noChangeArrowheads="1"/>
                </p:cNvSpPr>
                <p:nvPr/>
              </p:nvSpPr>
              <p:spPr bwMode="auto">
                <a:xfrm>
                  <a:off x="3696" y="2115"/>
                  <a:ext cx="545" cy="544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MS UI Gothic" pitchFamily="34" charset="-128"/>
                    <a:cs typeface="Arial" charset="0"/>
                  </a:endParaRPr>
                </a:p>
              </p:txBody>
            </p:sp>
            <p:sp>
              <p:nvSpPr>
                <p:cNvPr id="66631" name="Rectangle 21"/>
                <p:cNvSpPr>
                  <a:spLocks noChangeArrowheads="1"/>
                </p:cNvSpPr>
                <p:nvPr/>
              </p:nvSpPr>
              <p:spPr bwMode="auto">
                <a:xfrm>
                  <a:off x="3923" y="1933"/>
                  <a:ext cx="545" cy="545"/>
                </a:xfrm>
                <a:prstGeom prst="rect">
                  <a:avLst/>
                </a:prstGeom>
                <a:no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MS UI Gothic" pitchFamily="34" charset="-128"/>
                    <a:cs typeface="Arial" charset="0"/>
                  </a:endParaRPr>
                </a:p>
              </p:txBody>
            </p:sp>
            <p:sp>
              <p:nvSpPr>
                <p:cNvPr id="66632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4241" y="2478"/>
                  <a:ext cx="227" cy="18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33" name="Line 23"/>
                <p:cNvSpPr>
                  <a:spLocks noChangeShapeType="1"/>
                </p:cNvSpPr>
                <p:nvPr/>
              </p:nvSpPr>
              <p:spPr bwMode="auto">
                <a:xfrm>
                  <a:off x="4468" y="1933"/>
                  <a:ext cx="0" cy="5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34" name="Line 24"/>
                <p:cNvSpPr>
                  <a:spLocks noChangeShapeType="1"/>
                </p:cNvSpPr>
                <p:nvPr/>
              </p:nvSpPr>
              <p:spPr bwMode="auto">
                <a:xfrm>
                  <a:off x="3923" y="1933"/>
                  <a:ext cx="54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35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3696" y="1933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36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4241" y="1933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37" name="Line 27"/>
                <p:cNvSpPr>
                  <a:spLocks noChangeShapeType="1"/>
                </p:cNvSpPr>
                <p:nvPr/>
              </p:nvSpPr>
              <p:spPr bwMode="auto">
                <a:xfrm flipH="1">
                  <a:off x="3696" y="2478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38" name="Line 28"/>
                <p:cNvSpPr>
                  <a:spLocks noChangeShapeType="1"/>
                </p:cNvSpPr>
                <p:nvPr/>
              </p:nvSpPr>
              <p:spPr bwMode="auto">
                <a:xfrm>
                  <a:off x="3923" y="2478"/>
                  <a:ext cx="54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39" name="Line 29"/>
                <p:cNvSpPr>
                  <a:spLocks noChangeShapeType="1"/>
                </p:cNvSpPr>
                <p:nvPr/>
              </p:nvSpPr>
              <p:spPr bwMode="auto">
                <a:xfrm>
                  <a:off x="3923" y="1933"/>
                  <a:ext cx="0" cy="5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6628" name="Line 30"/>
              <p:cNvSpPr>
                <a:spLocks noChangeShapeType="1"/>
              </p:cNvSpPr>
              <p:nvPr/>
            </p:nvSpPr>
            <p:spPr bwMode="auto">
              <a:xfrm>
                <a:off x="748" y="1797"/>
                <a:ext cx="45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629" name="Line 31"/>
              <p:cNvSpPr>
                <a:spLocks noChangeShapeType="1"/>
              </p:cNvSpPr>
              <p:nvPr/>
            </p:nvSpPr>
            <p:spPr bwMode="auto">
              <a:xfrm flipH="1">
                <a:off x="1202" y="1616"/>
                <a:ext cx="181" cy="181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6572" name="Group 32"/>
            <p:cNvGrpSpPr>
              <a:grpSpLocks/>
            </p:cNvGrpSpPr>
            <p:nvPr/>
          </p:nvGrpSpPr>
          <p:grpSpPr bwMode="auto">
            <a:xfrm>
              <a:off x="2562" y="1616"/>
              <a:ext cx="635" cy="680"/>
              <a:chOff x="1882" y="2115"/>
              <a:chExt cx="635" cy="680"/>
            </a:xfrm>
          </p:grpSpPr>
          <p:grpSp>
            <p:nvGrpSpPr>
              <p:cNvPr id="66614" name="Group 33"/>
              <p:cNvGrpSpPr>
                <a:grpSpLocks/>
              </p:cNvGrpSpPr>
              <p:nvPr/>
            </p:nvGrpSpPr>
            <p:grpSpPr bwMode="auto">
              <a:xfrm>
                <a:off x="1882" y="2115"/>
                <a:ext cx="635" cy="680"/>
                <a:chOff x="3696" y="1933"/>
                <a:chExt cx="772" cy="727"/>
              </a:xfrm>
            </p:grpSpPr>
            <p:sp>
              <p:nvSpPr>
                <p:cNvPr id="66617" name="Rectangle 34"/>
                <p:cNvSpPr>
                  <a:spLocks noChangeArrowheads="1"/>
                </p:cNvSpPr>
                <p:nvPr/>
              </p:nvSpPr>
              <p:spPr bwMode="auto">
                <a:xfrm>
                  <a:off x="3696" y="2115"/>
                  <a:ext cx="545" cy="544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MS UI Gothic" pitchFamily="34" charset="-128"/>
                    <a:cs typeface="Arial" charset="0"/>
                  </a:endParaRPr>
                </a:p>
              </p:txBody>
            </p:sp>
            <p:sp>
              <p:nvSpPr>
                <p:cNvPr id="66618" name="Rectangle 35"/>
                <p:cNvSpPr>
                  <a:spLocks noChangeArrowheads="1"/>
                </p:cNvSpPr>
                <p:nvPr/>
              </p:nvSpPr>
              <p:spPr bwMode="auto">
                <a:xfrm>
                  <a:off x="3923" y="1933"/>
                  <a:ext cx="545" cy="545"/>
                </a:xfrm>
                <a:prstGeom prst="rect">
                  <a:avLst/>
                </a:prstGeom>
                <a:no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MS UI Gothic" pitchFamily="34" charset="-128"/>
                    <a:cs typeface="Arial" charset="0"/>
                  </a:endParaRPr>
                </a:p>
              </p:txBody>
            </p:sp>
            <p:sp>
              <p:nvSpPr>
                <p:cNvPr id="66619" name="Line 36"/>
                <p:cNvSpPr>
                  <a:spLocks noChangeShapeType="1"/>
                </p:cNvSpPr>
                <p:nvPr/>
              </p:nvSpPr>
              <p:spPr bwMode="auto">
                <a:xfrm flipH="1">
                  <a:off x="4241" y="2478"/>
                  <a:ext cx="227" cy="18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20" name="Line 37"/>
                <p:cNvSpPr>
                  <a:spLocks noChangeShapeType="1"/>
                </p:cNvSpPr>
                <p:nvPr/>
              </p:nvSpPr>
              <p:spPr bwMode="auto">
                <a:xfrm>
                  <a:off x="4468" y="1933"/>
                  <a:ext cx="0" cy="5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21" name="Line 38"/>
                <p:cNvSpPr>
                  <a:spLocks noChangeShapeType="1"/>
                </p:cNvSpPr>
                <p:nvPr/>
              </p:nvSpPr>
              <p:spPr bwMode="auto">
                <a:xfrm>
                  <a:off x="3923" y="1933"/>
                  <a:ext cx="54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22" name="Line 39"/>
                <p:cNvSpPr>
                  <a:spLocks noChangeShapeType="1"/>
                </p:cNvSpPr>
                <p:nvPr/>
              </p:nvSpPr>
              <p:spPr bwMode="auto">
                <a:xfrm flipH="1">
                  <a:off x="3696" y="1933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23" name="Line 40"/>
                <p:cNvSpPr>
                  <a:spLocks noChangeShapeType="1"/>
                </p:cNvSpPr>
                <p:nvPr/>
              </p:nvSpPr>
              <p:spPr bwMode="auto">
                <a:xfrm flipH="1">
                  <a:off x="4241" y="1933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24" name="Line 41"/>
                <p:cNvSpPr>
                  <a:spLocks noChangeShapeType="1"/>
                </p:cNvSpPr>
                <p:nvPr/>
              </p:nvSpPr>
              <p:spPr bwMode="auto">
                <a:xfrm flipH="1">
                  <a:off x="3696" y="2478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25" name="Line 42"/>
                <p:cNvSpPr>
                  <a:spLocks noChangeShapeType="1"/>
                </p:cNvSpPr>
                <p:nvPr/>
              </p:nvSpPr>
              <p:spPr bwMode="auto">
                <a:xfrm>
                  <a:off x="3923" y="2478"/>
                  <a:ext cx="54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26" name="Line 43"/>
                <p:cNvSpPr>
                  <a:spLocks noChangeShapeType="1"/>
                </p:cNvSpPr>
                <p:nvPr/>
              </p:nvSpPr>
              <p:spPr bwMode="auto">
                <a:xfrm>
                  <a:off x="3923" y="1933"/>
                  <a:ext cx="0" cy="5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6615" name="Line 44"/>
              <p:cNvSpPr>
                <a:spLocks noChangeShapeType="1"/>
              </p:cNvSpPr>
              <p:nvPr/>
            </p:nvSpPr>
            <p:spPr bwMode="auto">
              <a:xfrm>
                <a:off x="1882" y="2795"/>
                <a:ext cx="45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616" name="Oval 45"/>
              <p:cNvSpPr>
                <a:spLocks noChangeArrowheads="1"/>
              </p:cNvSpPr>
              <p:nvPr/>
            </p:nvSpPr>
            <p:spPr bwMode="auto">
              <a:xfrm>
                <a:off x="2290" y="2251"/>
                <a:ext cx="46" cy="45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MS UI Gothic" pitchFamily="34" charset="-128"/>
                  <a:cs typeface="Arial" charset="0"/>
                </a:endParaRPr>
              </a:p>
            </p:txBody>
          </p:sp>
        </p:grpSp>
        <p:grpSp>
          <p:nvGrpSpPr>
            <p:cNvPr id="66573" name="Group 46"/>
            <p:cNvGrpSpPr>
              <a:grpSpLocks/>
            </p:cNvGrpSpPr>
            <p:nvPr/>
          </p:nvGrpSpPr>
          <p:grpSpPr bwMode="auto">
            <a:xfrm>
              <a:off x="839" y="2886"/>
              <a:ext cx="635" cy="680"/>
              <a:chOff x="4649" y="1661"/>
              <a:chExt cx="635" cy="680"/>
            </a:xfrm>
          </p:grpSpPr>
          <p:grpSp>
            <p:nvGrpSpPr>
              <p:cNvPr id="66601" name="Group 47"/>
              <p:cNvGrpSpPr>
                <a:grpSpLocks/>
              </p:cNvGrpSpPr>
              <p:nvPr/>
            </p:nvGrpSpPr>
            <p:grpSpPr bwMode="auto">
              <a:xfrm>
                <a:off x="4649" y="1661"/>
                <a:ext cx="635" cy="680"/>
                <a:chOff x="3696" y="1933"/>
                <a:chExt cx="772" cy="727"/>
              </a:xfrm>
            </p:grpSpPr>
            <p:sp>
              <p:nvSpPr>
                <p:cNvPr id="66604" name="Rectangle 48"/>
                <p:cNvSpPr>
                  <a:spLocks noChangeArrowheads="1"/>
                </p:cNvSpPr>
                <p:nvPr/>
              </p:nvSpPr>
              <p:spPr bwMode="auto">
                <a:xfrm>
                  <a:off x="3696" y="2115"/>
                  <a:ext cx="545" cy="544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MS UI Gothic" pitchFamily="34" charset="-128"/>
                    <a:cs typeface="Arial" charset="0"/>
                  </a:endParaRPr>
                </a:p>
              </p:txBody>
            </p:sp>
            <p:sp>
              <p:nvSpPr>
                <p:cNvPr id="66605" name="Rectangle 49"/>
                <p:cNvSpPr>
                  <a:spLocks noChangeArrowheads="1"/>
                </p:cNvSpPr>
                <p:nvPr/>
              </p:nvSpPr>
              <p:spPr bwMode="auto">
                <a:xfrm>
                  <a:off x="3923" y="1933"/>
                  <a:ext cx="545" cy="545"/>
                </a:xfrm>
                <a:prstGeom prst="rect">
                  <a:avLst/>
                </a:prstGeom>
                <a:no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MS UI Gothic" pitchFamily="34" charset="-128"/>
                    <a:cs typeface="Arial" charset="0"/>
                  </a:endParaRPr>
                </a:p>
              </p:txBody>
            </p:sp>
            <p:sp>
              <p:nvSpPr>
                <p:cNvPr id="66606" name="Line 50"/>
                <p:cNvSpPr>
                  <a:spLocks noChangeShapeType="1"/>
                </p:cNvSpPr>
                <p:nvPr/>
              </p:nvSpPr>
              <p:spPr bwMode="auto">
                <a:xfrm flipH="1">
                  <a:off x="4241" y="2478"/>
                  <a:ext cx="227" cy="18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07" name="Line 51"/>
                <p:cNvSpPr>
                  <a:spLocks noChangeShapeType="1"/>
                </p:cNvSpPr>
                <p:nvPr/>
              </p:nvSpPr>
              <p:spPr bwMode="auto">
                <a:xfrm>
                  <a:off x="4468" y="1933"/>
                  <a:ext cx="0" cy="5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08" name="Line 52"/>
                <p:cNvSpPr>
                  <a:spLocks noChangeShapeType="1"/>
                </p:cNvSpPr>
                <p:nvPr/>
              </p:nvSpPr>
              <p:spPr bwMode="auto">
                <a:xfrm>
                  <a:off x="3923" y="1933"/>
                  <a:ext cx="54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09" name="Line 53"/>
                <p:cNvSpPr>
                  <a:spLocks noChangeShapeType="1"/>
                </p:cNvSpPr>
                <p:nvPr/>
              </p:nvSpPr>
              <p:spPr bwMode="auto">
                <a:xfrm flipH="1">
                  <a:off x="3696" y="1933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10" name="Line 54"/>
                <p:cNvSpPr>
                  <a:spLocks noChangeShapeType="1"/>
                </p:cNvSpPr>
                <p:nvPr/>
              </p:nvSpPr>
              <p:spPr bwMode="auto">
                <a:xfrm flipH="1">
                  <a:off x="4241" y="1933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11" name="Line 55"/>
                <p:cNvSpPr>
                  <a:spLocks noChangeShapeType="1"/>
                </p:cNvSpPr>
                <p:nvPr/>
              </p:nvSpPr>
              <p:spPr bwMode="auto">
                <a:xfrm flipH="1">
                  <a:off x="3696" y="2478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12" name="Line 56"/>
                <p:cNvSpPr>
                  <a:spLocks noChangeShapeType="1"/>
                </p:cNvSpPr>
                <p:nvPr/>
              </p:nvSpPr>
              <p:spPr bwMode="auto">
                <a:xfrm>
                  <a:off x="3923" y="2478"/>
                  <a:ext cx="54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13" name="Line 57"/>
                <p:cNvSpPr>
                  <a:spLocks noChangeShapeType="1"/>
                </p:cNvSpPr>
                <p:nvPr/>
              </p:nvSpPr>
              <p:spPr bwMode="auto">
                <a:xfrm>
                  <a:off x="3923" y="1933"/>
                  <a:ext cx="0" cy="5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6602" name="Line 58"/>
              <p:cNvSpPr>
                <a:spLocks noChangeShapeType="1"/>
              </p:cNvSpPr>
              <p:nvPr/>
            </p:nvSpPr>
            <p:spPr bwMode="auto">
              <a:xfrm flipH="1">
                <a:off x="5103" y="1661"/>
                <a:ext cx="181" cy="181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603" name="Oval 59"/>
              <p:cNvSpPr>
                <a:spLocks noChangeArrowheads="1"/>
              </p:cNvSpPr>
              <p:nvPr/>
            </p:nvSpPr>
            <p:spPr bwMode="auto">
              <a:xfrm>
                <a:off x="4830" y="1661"/>
                <a:ext cx="46" cy="45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MS UI Gothic" pitchFamily="34" charset="-128"/>
                  <a:cs typeface="Arial" charset="0"/>
                </a:endParaRPr>
              </a:p>
            </p:txBody>
          </p:sp>
        </p:grpSp>
        <p:grpSp>
          <p:nvGrpSpPr>
            <p:cNvPr id="66574" name="Group 60"/>
            <p:cNvGrpSpPr>
              <a:grpSpLocks/>
            </p:cNvGrpSpPr>
            <p:nvPr/>
          </p:nvGrpSpPr>
          <p:grpSpPr bwMode="auto">
            <a:xfrm>
              <a:off x="4468" y="2840"/>
              <a:ext cx="636" cy="680"/>
              <a:chOff x="4422" y="2931"/>
              <a:chExt cx="636" cy="680"/>
            </a:xfrm>
          </p:grpSpPr>
          <p:grpSp>
            <p:nvGrpSpPr>
              <p:cNvPr id="66589" name="Group 61"/>
              <p:cNvGrpSpPr>
                <a:grpSpLocks/>
              </p:cNvGrpSpPr>
              <p:nvPr/>
            </p:nvGrpSpPr>
            <p:grpSpPr bwMode="auto">
              <a:xfrm>
                <a:off x="4422" y="2931"/>
                <a:ext cx="635" cy="680"/>
                <a:chOff x="3696" y="1933"/>
                <a:chExt cx="772" cy="727"/>
              </a:xfrm>
            </p:grpSpPr>
            <p:sp>
              <p:nvSpPr>
                <p:cNvPr id="66591" name="Rectangle 62"/>
                <p:cNvSpPr>
                  <a:spLocks noChangeArrowheads="1"/>
                </p:cNvSpPr>
                <p:nvPr/>
              </p:nvSpPr>
              <p:spPr bwMode="auto">
                <a:xfrm>
                  <a:off x="3696" y="2115"/>
                  <a:ext cx="545" cy="544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MS UI Gothic" pitchFamily="34" charset="-128"/>
                    <a:cs typeface="Arial" charset="0"/>
                  </a:endParaRPr>
                </a:p>
              </p:txBody>
            </p:sp>
            <p:sp>
              <p:nvSpPr>
                <p:cNvPr id="66592" name="Rectangle 63"/>
                <p:cNvSpPr>
                  <a:spLocks noChangeArrowheads="1"/>
                </p:cNvSpPr>
                <p:nvPr/>
              </p:nvSpPr>
              <p:spPr bwMode="auto">
                <a:xfrm>
                  <a:off x="3923" y="1933"/>
                  <a:ext cx="545" cy="545"/>
                </a:xfrm>
                <a:prstGeom prst="rect">
                  <a:avLst/>
                </a:prstGeom>
                <a:no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MS UI Gothic" pitchFamily="34" charset="-128"/>
                    <a:cs typeface="Arial" charset="0"/>
                  </a:endParaRPr>
                </a:p>
              </p:txBody>
            </p:sp>
            <p:sp>
              <p:nvSpPr>
                <p:cNvPr id="66593" name="Line 64"/>
                <p:cNvSpPr>
                  <a:spLocks noChangeShapeType="1"/>
                </p:cNvSpPr>
                <p:nvPr/>
              </p:nvSpPr>
              <p:spPr bwMode="auto">
                <a:xfrm flipH="1">
                  <a:off x="4241" y="2478"/>
                  <a:ext cx="227" cy="18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94" name="Line 65"/>
                <p:cNvSpPr>
                  <a:spLocks noChangeShapeType="1"/>
                </p:cNvSpPr>
                <p:nvPr/>
              </p:nvSpPr>
              <p:spPr bwMode="auto">
                <a:xfrm>
                  <a:off x="4468" y="1933"/>
                  <a:ext cx="0" cy="5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95" name="Line 66"/>
                <p:cNvSpPr>
                  <a:spLocks noChangeShapeType="1"/>
                </p:cNvSpPr>
                <p:nvPr/>
              </p:nvSpPr>
              <p:spPr bwMode="auto">
                <a:xfrm>
                  <a:off x="3923" y="1933"/>
                  <a:ext cx="54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96" name="Line 67"/>
                <p:cNvSpPr>
                  <a:spLocks noChangeShapeType="1"/>
                </p:cNvSpPr>
                <p:nvPr/>
              </p:nvSpPr>
              <p:spPr bwMode="auto">
                <a:xfrm flipH="1">
                  <a:off x="3696" y="1933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97" name="Line 68"/>
                <p:cNvSpPr>
                  <a:spLocks noChangeShapeType="1"/>
                </p:cNvSpPr>
                <p:nvPr/>
              </p:nvSpPr>
              <p:spPr bwMode="auto">
                <a:xfrm flipH="1">
                  <a:off x="4241" y="1933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98" name="Line 69"/>
                <p:cNvSpPr>
                  <a:spLocks noChangeShapeType="1"/>
                </p:cNvSpPr>
                <p:nvPr/>
              </p:nvSpPr>
              <p:spPr bwMode="auto">
                <a:xfrm flipH="1">
                  <a:off x="3696" y="2478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99" name="Line 70"/>
                <p:cNvSpPr>
                  <a:spLocks noChangeShapeType="1"/>
                </p:cNvSpPr>
                <p:nvPr/>
              </p:nvSpPr>
              <p:spPr bwMode="auto">
                <a:xfrm>
                  <a:off x="3923" y="2478"/>
                  <a:ext cx="54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00" name="Line 71"/>
                <p:cNvSpPr>
                  <a:spLocks noChangeShapeType="1"/>
                </p:cNvSpPr>
                <p:nvPr/>
              </p:nvSpPr>
              <p:spPr bwMode="auto">
                <a:xfrm>
                  <a:off x="3923" y="1933"/>
                  <a:ext cx="0" cy="5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6590" name="Oval 72"/>
              <p:cNvSpPr>
                <a:spLocks noChangeArrowheads="1"/>
              </p:cNvSpPr>
              <p:nvPr/>
            </p:nvSpPr>
            <p:spPr bwMode="auto">
              <a:xfrm>
                <a:off x="5012" y="3430"/>
                <a:ext cx="46" cy="45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MS UI Gothic" pitchFamily="34" charset="-128"/>
                  <a:cs typeface="Arial" charset="0"/>
                </a:endParaRPr>
              </a:p>
            </p:txBody>
          </p:sp>
        </p:grpSp>
        <p:grpSp>
          <p:nvGrpSpPr>
            <p:cNvPr id="66575" name="Group 73"/>
            <p:cNvGrpSpPr>
              <a:grpSpLocks/>
            </p:cNvGrpSpPr>
            <p:nvPr/>
          </p:nvGrpSpPr>
          <p:grpSpPr bwMode="auto">
            <a:xfrm>
              <a:off x="4468" y="1661"/>
              <a:ext cx="635" cy="681"/>
              <a:chOff x="3334" y="1797"/>
              <a:chExt cx="635" cy="681"/>
            </a:xfrm>
          </p:grpSpPr>
          <p:grpSp>
            <p:nvGrpSpPr>
              <p:cNvPr id="66576" name="Group 74"/>
              <p:cNvGrpSpPr>
                <a:grpSpLocks/>
              </p:cNvGrpSpPr>
              <p:nvPr/>
            </p:nvGrpSpPr>
            <p:grpSpPr bwMode="auto">
              <a:xfrm>
                <a:off x="3334" y="1797"/>
                <a:ext cx="635" cy="680"/>
                <a:chOff x="3696" y="1933"/>
                <a:chExt cx="772" cy="727"/>
              </a:xfrm>
            </p:grpSpPr>
            <p:sp>
              <p:nvSpPr>
                <p:cNvPr id="66579" name="Rectangle 75"/>
                <p:cNvSpPr>
                  <a:spLocks noChangeArrowheads="1"/>
                </p:cNvSpPr>
                <p:nvPr/>
              </p:nvSpPr>
              <p:spPr bwMode="auto">
                <a:xfrm>
                  <a:off x="3696" y="2115"/>
                  <a:ext cx="545" cy="544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MS UI Gothic" pitchFamily="34" charset="-128"/>
                    <a:cs typeface="Arial" charset="0"/>
                  </a:endParaRPr>
                </a:p>
              </p:txBody>
            </p:sp>
            <p:sp>
              <p:nvSpPr>
                <p:cNvPr id="66580" name="Rectangle 76"/>
                <p:cNvSpPr>
                  <a:spLocks noChangeArrowheads="1"/>
                </p:cNvSpPr>
                <p:nvPr/>
              </p:nvSpPr>
              <p:spPr bwMode="auto">
                <a:xfrm>
                  <a:off x="3923" y="1933"/>
                  <a:ext cx="545" cy="545"/>
                </a:xfrm>
                <a:prstGeom prst="rect">
                  <a:avLst/>
                </a:prstGeom>
                <a:no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MS UI Gothic" pitchFamily="34" charset="-128"/>
                    <a:cs typeface="Arial" charset="0"/>
                  </a:endParaRPr>
                </a:p>
              </p:txBody>
            </p:sp>
            <p:sp>
              <p:nvSpPr>
                <p:cNvPr id="66581" name="Line 77"/>
                <p:cNvSpPr>
                  <a:spLocks noChangeShapeType="1"/>
                </p:cNvSpPr>
                <p:nvPr/>
              </p:nvSpPr>
              <p:spPr bwMode="auto">
                <a:xfrm flipH="1">
                  <a:off x="4241" y="2478"/>
                  <a:ext cx="227" cy="18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82" name="Line 78"/>
                <p:cNvSpPr>
                  <a:spLocks noChangeShapeType="1"/>
                </p:cNvSpPr>
                <p:nvPr/>
              </p:nvSpPr>
              <p:spPr bwMode="auto">
                <a:xfrm>
                  <a:off x="4468" y="1933"/>
                  <a:ext cx="0" cy="5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83" name="Line 79"/>
                <p:cNvSpPr>
                  <a:spLocks noChangeShapeType="1"/>
                </p:cNvSpPr>
                <p:nvPr/>
              </p:nvSpPr>
              <p:spPr bwMode="auto">
                <a:xfrm>
                  <a:off x="3923" y="1933"/>
                  <a:ext cx="54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84" name="Line 80"/>
                <p:cNvSpPr>
                  <a:spLocks noChangeShapeType="1"/>
                </p:cNvSpPr>
                <p:nvPr/>
              </p:nvSpPr>
              <p:spPr bwMode="auto">
                <a:xfrm flipH="1">
                  <a:off x="3696" y="1933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85" name="Line 81"/>
                <p:cNvSpPr>
                  <a:spLocks noChangeShapeType="1"/>
                </p:cNvSpPr>
                <p:nvPr/>
              </p:nvSpPr>
              <p:spPr bwMode="auto">
                <a:xfrm flipH="1">
                  <a:off x="4241" y="1933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86" name="Line 82"/>
                <p:cNvSpPr>
                  <a:spLocks noChangeShapeType="1"/>
                </p:cNvSpPr>
                <p:nvPr/>
              </p:nvSpPr>
              <p:spPr bwMode="auto">
                <a:xfrm flipH="1">
                  <a:off x="3696" y="2478"/>
                  <a:ext cx="227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87" name="Line 83"/>
                <p:cNvSpPr>
                  <a:spLocks noChangeShapeType="1"/>
                </p:cNvSpPr>
                <p:nvPr/>
              </p:nvSpPr>
              <p:spPr bwMode="auto">
                <a:xfrm>
                  <a:off x="3923" y="2478"/>
                  <a:ext cx="54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88" name="Line 84"/>
                <p:cNvSpPr>
                  <a:spLocks noChangeShapeType="1"/>
                </p:cNvSpPr>
                <p:nvPr/>
              </p:nvSpPr>
              <p:spPr bwMode="auto">
                <a:xfrm>
                  <a:off x="3923" y="1933"/>
                  <a:ext cx="0" cy="5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6577" name="Line 85"/>
              <p:cNvSpPr>
                <a:spLocks noChangeShapeType="1"/>
              </p:cNvSpPr>
              <p:nvPr/>
            </p:nvSpPr>
            <p:spPr bwMode="auto">
              <a:xfrm flipH="1">
                <a:off x="3334" y="1797"/>
                <a:ext cx="181" cy="181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578" name="Line 86"/>
              <p:cNvSpPr>
                <a:spLocks noChangeShapeType="1"/>
              </p:cNvSpPr>
              <p:nvPr/>
            </p:nvSpPr>
            <p:spPr bwMode="auto">
              <a:xfrm>
                <a:off x="3334" y="1979"/>
                <a:ext cx="0" cy="499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59479" name="Text Box 87"/>
          <p:cNvSpPr txBox="1">
            <a:spLocks noChangeArrowheads="1"/>
          </p:cNvSpPr>
          <p:nvPr/>
        </p:nvSpPr>
        <p:spPr bwMode="auto">
          <a:xfrm>
            <a:off x="1331913" y="3860800"/>
            <a:ext cx="431800" cy="36671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i="1">
                <a:latin typeface="MS UI Gothic" pitchFamily="34" charset="-128"/>
                <a:cs typeface="Arial" charset="0"/>
              </a:rPr>
              <a:t>а)</a:t>
            </a:r>
          </a:p>
        </p:txBody>
      </p:sp>
      <p:sp>
        <p:nvSpPr>
          <p:cNvPr id="59480" name="Text Box 88"/>
          <p:cNvSpPr txBox="1">
            <a:spLocks noChangeArrowheads="1"/>
          </p:cNvSpPr>
          <p:nvPr/>
        </p:nvSpPr>
        <p:spPr bwMode="auto">
          <a:xfrm>
            <a:off x="3924300" y="3860800"/>
            <a:ext cx="431800" cy="36671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i="1">
                <a:latin typeface="MS UI Gothic" pitchFamily="34" charset="-128"/>
                <a:cs typeface="Arial" charset="0"/>
              </a:rPr>
              <a:t>б)</a:t>
            </a:r>
          </a:p>
        </p:txBody>
      </p:sp>
      <p:sp>
        <p:nvSpPr>
          <p:cNvPr id="59481" name="Text Box 89"/>
          <p:cNvSpPr txBox="1">
            <a:spLocks noChangeArrowheads="1"/>
          </p:cNvSpPr>
          <p:nvPr/>
        </p:nvSpPr>
        <p:spPr bwMode="auto">
          <a:xfrm>
            <a:off x="7164388" y="3860800"/>
            <a:ext cx="431800" cy="36671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i="1">
                <a:latin typeface="MS UI Gothic" pitchFamily="34" charset="-128"/>
                <a:cs typeface="Arial" charset="0"/>
              </a:rPr>
              <a:t>в)</a:t>
            </a:r>
          </a:p>
        </p:txBody>
      </p:sp>
      <p:sp>
        <p:nvSpPr>
          <p:cNvPr id="59482" name="Text Box 90"/>
          <p:cNvSpPr txBox="1">
            <a:spLocks noChangeArrowheads="1"/>
          </p:cNvSpPr>
          <p:nvPr/>
        </p:nvSpPr>
        <p:spPr bwMode="auto">
          <a:xfrm>
            <a:off x="1403350" y="5805488"/>
            <a:ext cx="431800" cy="366712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i="1">
                <a:latin typeface="MS UI Gothic" pitchFamily="34" charset="-128"/>
                <a:cs typeface="Arial" charset="0"/>
              </a:rPr>
              <a:t>г)</a:t>
            </a:r>
          </a:p>
        </p:txBody>
      </p:sp>
      <p:sp>
        <p:nvSpPr>
          <p:cNvPr id="59483" name="Text Box 91"/>
          <p:cNvSpPr txBox="1">
            <a:spLocks noChangeArrowheads="1"/>
          </p:cNvSpPr>
          <p:nvPr/>
        </p:nvSpPr>
        <p:spPr bwMode="auto">
          <a:xfrm>
            <a:off x="3995738" y="5805488"/>
            <a:ext cx="431800" cy="366712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i="1">
                <a:latin typeface="MS UI Gothic" pitchFamily="34" charset="-128"/>
                <a:cs typeface="Arial" charset="0"/>
              </a:rPr>
              <a:t>д)</a:t>
            </a:r>
          </a:p>
        </p:txBody>
      </p:sp>
      <p:sp>
        <p:nvSpPr>
          <p:cNvPr id="59484" name="Text Box 92"/>
          <p:cNvSpPr txBox="1">
            <a:spLocks noChangeArrowheads="1"/>
          </p:cNvSpPr>
          <p:nvPr/>
        </p:nvSpPr>
        <p:spPr bwMode="auto">
          <a:xfrm>
            <a:off x="7164388" y="5734050"/>
            <a:ext cx="431800" cy="36671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i="1">
                <a:latin typeface="MS UI Gothic" pitchFamily="34" charset="-128"/>
                <a:cs typeface="Arial" charset="0"/>
              </a:rPr>
              <a:t>е)</a:t>
            </a:r>
          </a:p>
        </p:txBody>
      </p:sp>
      <p:sp>
        <p:nvSpPr>
          <p:cNvPr id="66569" name="Text Box 93"/>
          <p:cNvSpPr txBox="1">
            <a:spLocks noChangeArrowheads="1"/>
          </p:cNvSpPr>
          <p:nvPr/>
        </p:nvSpPr>
        <p:spPr bwMode="auto">
          <a:xfrm>
            <a:off x="250825" y="188913"/>
            <a:ext cx="86423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 i="1">
                <a:solidFill>
                  <a:schemeClr val="hlink"/>
                </a:solidFill>
                <a:latin typeface="Times New Roman" pitchFamily="18" charset="0"/>
              </a:rPr>
              <a:t>Ответьте на вопросы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9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79" grpId="0" animBg="1"/>
      <p:bldP spid="59480" grpId="0" animBg="1"/>
      <p:bldP spid="59481" grpId="0" animBg="1"/>
      <p:bldP spid="59482" grpId="0" animBg="1"/>
      <p:bldP spid="5948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623" name="Group 39"/>
          <p:cNvGraphicFramePr>
            <a:graphicFrameLocks noGrp="1"/>
          </p:cNvGraphicFramePr>
          <p:nvPr/>
        </p:nvGraphicFramePr>
        <p:xfrm>
          <a:off x="250825" y="836613"/>
          <a:ext cx="8893175" cy="5561330"/>
        </p:xfrm>
        <a:graphic>
          <a:graphicData uri="http://schemas.openxmlformats.org/drawingml/2006/table">
            <a:tbl>
              <a:tblPr/>
              <a:tblGrid>
                <a:gridCol w="7993063"/>
                <a:gridCol w="900112"/>
              </a:tblGrid>
              <a:tr h="496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Любые три точки лежат в одной плоскости.</a:t>
                      </a:r>
                      <a:r>
                        <a:rPr kumimoji="0" lang="ru-RU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Любые четыре точки лежат в одной плоскости.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Любые четыре точки не лежат в одной плоскости.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Если прямая пересекает 2 стороны треугольника, то она лежит в плоскости треугольника.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5 точек не лежат в одной плоскости. Могут ли какие–нибудь 4 из них лежать на одной прямой?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Через середины сторон квадрата проведена плоскость. Совпадает ли она с плоскостью квадрата?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2916" name="Text Box 100"/>
          <p:cNvSpPr txBox="1">
            <a:spLocks noChangeArrowheads="1"/>
          </p:cNvSpPr>
          <p:nvPr/>
        </p:nvSpPr>
        <p:spPr bwMode="auto">
          <a:xfrm>
            <a:off x="8172450" y="2060575"/>
            <a:ext cx="971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tx2"/>
                </a:solidFill>
              </a:rPr>
              <a:t>Нет</a:t>
            </a:r>
          </a:p>
        </p:txBody>
      </p:sp>
      <p:sp>
        <p:nvSpPr>
          <p:cNvPr id="162917" name="Rectangle 101"/>
          <p:cNvSpPr>
            <a:spLocks noChangeArrowheads="1"/>
          </p:cNvSpPr>
          <p:nvPr/>
        </p:nvSpPr>
        <p:spPr bwMode="auto">
          <a:xfrm>
            <a:off x="8316913" y="836613"/>
            <a:ext cx="606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Да</a:t>
            </a:r>
          </a:p>
        </p:txBody>
      </p:sp>
      <p:sp>
        <p:nvSpPr>
          <p:cNvPr id="162918" name="Text Box 102"/>
          <p:cNvSpPr txBox="1">
            <a:spLocks noChangeArrowheads="1"/>
          </p:cNvSpPr>
          <p:nvPr/>
        </p:nvSpPr>
        <p:spPr bwMode="auto">
          <a:xfrm>
            <a:off x="8172450" y="1412875"/>
            <a:ext cx="971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tx2"/>
                </a:solidFill>
                <a:latin typeface="Times New Roman" pitchFamily="18" charset="0"/>
              </a:rPr>
              <a:t>Нет</a:t>
            </a:r>
          </a:p>
        </p:txBody>
      </p:sp>
      <p:sp>
        <p:nvSpPr>
          <p:cNvPr id="162920" name="Text Box 104"/>
          <p:cNvSpPr txBox="1">
            <a:spLocks noChangeArrowheads="1"/>
          </p:cNvSpPr>
          <p:nvPr/>
        </p:nvSpPr>
        <p:spPr bwMode="auto">
          <a:xfrm>
            <a:off x="8243888" y="3141663"/>
            <a:ext cx="720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</a:rPr>
              <a:t>Да</a:t>
            </a:r>
          </a:p>
        </p:txBody>
      </p:sp>
      <p:sp>
        <p:nvSpPr>
          <p:cNvPr id="162921" name="Text Box 105"/>
          <p:cNvSpPr txBox="1">
            <a:spLocks noChangeArrowheads="1"/>
          </p:cNvSpPr>
          <p:nvPr/>
        </p:nvSpPr>
        <p:spPr bwMode="auto">
          <a:xfrm>
            <a:off x="8207375" y="4292600"/>
            <a:ext cx="936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tx2"/>
                </a:solidFill>
                <a:latin typeface="Times New Roman" pitchFamily="18" charset="0"/>
              </a:rPr>
              <a:t>Нет</a:t>
            </a:r>
          </a:p>
        </p:txBody>
      </p:sp>
      <p:sp>
        <p:nvSpPr>
          <p:cNvPr id="162922" name="Text Box 106"/>
          <p:cNvSpPr txBox="1">
            <a:spLocks noChangeArrowheads="1"/>
          </p:cNvSpPr>
          <p:nvPr/>
        </p:nvSpPr>
        <p:spPr bwMode="auto">
          <a:xfrm>
            <a:off x="8316913" y="5229225"/>
            <a:ext cx="647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</a:rPr>
              <a:t>Да</a:t>
            </a:r>
          </a:p>
        </p:txBody>
      </p:sp>
      <p:sp>
        <p:nvSpPr>
          <p:cNvPr id="67614" name="Text Box 31"/>
          <p:cNvSpPr txBox="1">
            <a:spLocks noChangeArrowheads="1"/>
          </p:cNvSpPr>
          <p:nvPr/>
        </p:nvSpPr>
        <p:spPr bwMode="auto">
          <a:xfrm>
            <a:off x="395288" y="188913"/>
            <a:ext cx="87487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>
                <a:solidFill>
                  <a:schemeClr val="hlink"/>
                </a:solidFill>
                <a:latin typeface="Times New Roman" pitchFamily="18" charset="0"/>
              </a:rPr>
              <a:t>Определите: верно, ли утверждение?</a:t>
            </a:r>
            <a:r>
              <a:rPr lang="ru-RU" sz="36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2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2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2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2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2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2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2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2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2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2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2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2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2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2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2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2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2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916" grpId="0"/>
      <p:bldP spid="162917" grpId="0"/>
      <p:bldP spid="162918" grpId="0"/>
      <p:bldP spid="162920" grpId="0"/>
      <p:bldP spid="162921" grpId="0"/>
      <p:bldP spid="1629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6" name="AutoShape 16"/>
          <p:cNvSpPr>
            <a:spLocks noChangeArrowheads="1"/>
          </p:cNvSpPr>
          <p:nvPr/>
        </p:nvSpPr>
        <p:spPr bwMode="auto">
          <a:xfrm>
            <a:off x="3203575" y="1989138"/>
            <a:ext cx="5472113" cy="3455987"/>
          </a:xfrm>
          <a:prstGeom prst="parallelogram">
            <a:avLst>
              <a:gd name="adj" fmla="val 39584"/>
            </a:avLst>
          </a:prstGeom>
          <a:solidFill>
            <a:srgbClr val="FFFF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cs typeface="Arial" charset="0"/>
            </a:endParaRPr>
          </a:p>
        </p:txBody>
      </p:sp>
      <p:sp>
        <p:nvSpPr>
          <p:cNvPr id="68610" name="Text Box 4"/>
          <p:cNvSpPr txBox="1">
            <a:spLocks noChangeArrowheads="1"/>
          </p:cNvSpPr>
          <p:nvPr/>
        </p:nvSpPr>
        <p:spPr bwMode="auto">
          <a:xfrm>
            <a:off x="323850" y="404813"/>
            <a:ext cx="56165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Дано: АВС</a:t>
            </a:r>
            <a:r>
              <a:rPr lang="en-US" sz="2800" b="1">
                <a:latin typeface="Times New Roman" pitchFamily="18" charset="0"/>
              </a:rPr>
              <a:t>D</a:t>
            </a:r>
            <a:r>
              <a:rPr lang="ru-RU" sz="2800" b="1">
                <a:latin typeface="Times New Roman" pitchFamily="18" charset="0"/>
              </a:rPr>
              <a:t>-параллелограмм </a:t>
            </a:r>
          </a:p>
          <a:p>
            <a:r>
              <a:rPr lang="ru-RU" sz="2800" b="1">
                <a:latin typeface="Times New Roman" pitchFamily="18" charset="0"/>
              </a:rPr>
              <a:t>А, В, С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</a:t>
            </a:r>
            <a:r>
              <a:rPr lang="ru-RU" sz="2800" b="1">
                <a:latin typeface="Times New Roman" pitchFamily="18" charset="0"/>
              </a:rPr>
              <a:t> α</a:t>
            </a:r>
          </a:p>
          <a:p>
            <a:r>
              <a:rPr lang="ru-RU" sz="2800" b="1">
                <a:latin typeface="Times New Roman" pitchFamily="18" charset="0"/>
              </a:rPr>
              <a:t>Доказать: </a:t>
            </a:r>
            <a:r>
              <a:rPr lang="en-US" sz="2800" b="1">
                <a:latin typeface="Times New Roman" pitchFamily="18" charset="0"/>
              </a:rPr>
              <a:t>D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</a:t>
            </a:r>
            <a:r>
              <a:rPr lang="ru-RU" sz="2800" b="1">
                <a:latin typeface="Times New Roman" pitchFamily="18" charset="0"/>
              </a:rPr>
              <a:t> α</a:t>
            </a:r>
          </a:p>
        </p:txBody>
      </p:sp>
      <p:sp>
        <p:nvSpPr>
          <p:cNvPr id="68611" name="AutoShape 5"/>
          <p:cNvSpPr>
            <a:spLocks noChangeArrowheads="1"/>
          </p:cNvSpPr>
          <p:nvPr/>
        </p:nvSpPr>
        <p:spPr bwMode="auto">
          <a:xfrm>
            <a:off x="4356100" y="2852738"/>
            <a:ext cx="3170238" cy="1655762"/>
          </a:xfrm>
          <a:prstGeom prst="parallelogram">
            <a:avLst>
              <a:gd name="adj" fmla="val 47867"/>
            </a:avLst>
          </a:prstGeom>
          <a:solidFill>
            <a:srgbClr val="4F81BD">
              <a:alpha val="0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cs typeface="Arial" charset="0"/>
            </a:endParaRPr>
          </a:p>
        </p:txBody>
      </p:sp>
      <p:sp>
        <p:nvSpPr>
          <p:cNvPr id="68612" name="Text Box 6"/>
          <p:cNvSpPr txBox="1">
            <a:spLocks noChangeArrowheads="1"/>
          </p:cNvSpPr>
          <p:nvPr/>
        </p:nvSpPr>
        <p:spPr bwMode="auto">
          <a:xfrm>
            <a:off x="3851275" y="4292600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А</a:t>
            </a:r>
          </a:p>
        </p:txBody>
      </p:sp>
      <p:sp>
        <p:nvSpPr>
          <p:cNvPr id="68613" name="Text Box 7"/>
          <p:cNvSpPr txBox="1">
            <a:spLocks noChangeArrowheads="1"/>
          </p:cNvSpPr>
          <p:nvPr/>
        </p:nvSpPr>
        <p:spPr bwMode="auto">
          <a:xfrm>
            <a:off x="4787900" y="2492375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</a:t>
            </a:r>
          </a:p>
        </p:txBody>
      </p:sp>
      <p:sp>
        <p:nvSpPr>
          <p:cNvPr id="68614" name="Text Box 8"/>
          <p:cNvSpPr txBox="1">
            <a:spLocks noChangeArrowheads="1"/>
          </p:cNvSpPr>
          <p:nvPr/>
        </p:nvSpPr>
        <p:spPr bwMode="auto">
          <a:xfrm>
            <a:off x="7451725" y="249237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</a:t>
            </a:r>
          </a:p>
        </p:txBody>
      </p:sp>
      <p:sp>
        <p:nvSpPr>
          <p:cNvPr id="68615" name="Text Box 9"/>
          <p:cNvSpPr txBox="1">
            <a:spLocks noChangeArrowheads="1"/>
          </p:cNvSpPr>
          <p:nvPr/>
        </p:nvSpPr>
        <p:spPr bwMode="auto">
          <a:xfrm>
            <a:off x="6732588" y="43656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D</a:t>
            </a:r>
            <a:endParaRPr lang="ru-RU" b="1">
              <a:latin typeface="Times New Roman" pitchFamily="18" charset="0"/>
            </a:endParaRPr>
          </a:p>
        </p:txBody>
      </p:sp>
      <p:sp>
        <p:nvSpPr>
          <p:cNvPr id="163851" name="Text Box 11"/>
          <p:cNvSpPr txBox="1">
            <a:spLocks noChangeArrowheads="1"/>
          </p:cNvSpPr>
          <p:nvPr/>
        </p:nvSpPr>
        <p:spPr bwMode="auto">
          <a:xfrm>
            <a:off x="4140200" y="4292600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hlink"/>
                </a:solidFill>
                <a:cs typeface="Arial" charset="0"/>
              </a:rPr>
              <a:t>•</a:t>
            </a:r>
            <a:r>
              <a:rPr lang="ru-RU">
                <a:solidFill>
                  <a:schemeClr val="hlink"/>
                </a:solidFill>
                <a:cs typeface="Arial" charset="0"/>
              </a:rPr>
              <a:t> </a:t>
            </a:r>
          </a:p>
        </p:txBody>
      </p:sp>
      <p:sp>
        <p:nvSpPr>
          <p:cNvPr id="163852" name="Text Box 12"/>
          <p:cNvSpPr txBox="1">
            <a:spLocks noChangeArrowheads="1"/>
          </p:cNvSpPr>
          <p:nvPr/>
        </p:nvSpPr>
        <p:spPr bwMode="auto">
          <a:xfrm>
            <a:off x="7308850" y="2636838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hlink"/>
                </a:solidFill>
                <a:cs typeface="Arial" charset="0"/>
              </a:rPr>
              <a:t>•</a:t>
            </a:r>
            <a:r>
              <a:rPr lang="ru-RU">
                <a:cs typeface="Arial" charset="0"/>
              </a:rPr>
              <a:t> </a:t>
            </a:r>
          </a:p>
        </p:txBody>
      </p:sp>
      <p:sp>
        <p:nvSpPr>
          <p:cNvPr id="163853" name="Text Box 13"/>
          <p:cNvSpPr txBox="1">
            <a:spLocks noChangeArrowheads="1"/>
          </p:cNvSpPr>
          <p:nvPr/>
        </p:nvSpPr>
        <p:spPr bwMode="auto">
          <a:xfrm>
            <a:off x="4932363" y="2636838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hlink"/>
                </a:solidFill>
                <a:cs typeface="Arial" charset="0"/>
              </a:rPr>
              <a:t>•</a:t>
            </a:r>
            <a:r>
              <a:rPr lang="ru-RU">
                <a:solidFill>
                  <a:schemeClr val="hlink"/>
                </a:solidFill>
                <a:cs typeface="Arial" charset="0"/>
              </a:rPr>
              <a:t> </a:t>
            </a:r>
          </a:p>
        </p:txBody>
      </p:sp>
      <p:sp>
        <p:nvSpPr>
          <p:cNvPr id="163854" name="Line 14"/>
          <p:cNvSpPr>
            <a:spLocks noChangeShapeType="1"/>
          </p:cNvSpPr>
          <p:nvPr/>
        </p:nvSpPr>
        <p:spPr bwMode="auto">
          <a:xfrm flipV="1">
            <a:off x="4356100" y="2852738"/>
            <a:ext cx="792163" cy="1655762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55" name="Line 15"/>
          <p:cNvSpPr>
            <a:spLocks noChangeShapeType="1"/>
          </p:cNvSpPr>
          <p:nvPr/>
        </p:nvSpPr>
        <p:spPr bwMode="auto">
          <a:xfrm flipV="1">
            <a:off x="6732588" y="2852738"/>
            <a:ext cx="792162" cy="1655762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50" name="Text Box 10"/>
          <p:cNvSpPr txBox="1">
            <a:spLocks noChangeArrowheads="1"/>
          </p:cNvSpPr>
          <p:nvPr/>
        </p:nvSpPr>
        <p:spPr bwMode="auto">
          <a:xfrm>
            <a:off x="6516688" y="4292600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9999"/>
                </a:solidFill>
                <a:cs typeface="Arial" charset="0"/>
              </a:rPr>
              <a:t>•</a:t>
            </a:r>
            <a:r>
              <a:rPr lang="ru-RU">
                <a:solidFill>
                  <a:srgbClr val="FF9999"/>
                </a:solidFill>
                <a:cs typeface="Arial" charset="0"/>
              </a:rPr>
              <a:t> </a:t>
            </a:r>
          </a:p>
        </p:txBody>
      </p:sp>
      <p:sp>
        <p:nvSpPr>
          <p:cNvPr id="163858" name="Text Box 18"/>
          <p:cNvSpPr txBox="1">
            <a:spLocks noChangeArrowheads="1"/>
          </p:cNvSpPr>
          <p:nvPr/>
        </p:nvSpPr>
        <p:spPr bwMode="auto">
          <a:xfrm>
            <a:off x="323850" y="1773238"/>
            <a:ext cx="33131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Доказательство:</a:t>
            </a:r>
          </a:p>
        </p:txBody>
      </p:sp>
      <p:sp>
        <p:nvSpPr>
          <p:cNvPr id="163860" name="Text Box 20"/>
          <p:cNvSpPr txBox="1">
            <a:spLocks noChangeArrowheads="1"/>
          </p:cNvSpPr>
          <p:nvPr/>
        </p:nvSpPr>
        <p:spPr bwMode="auto">
          <a:xfrm>
            <a:off x="179388" y="2276475"/>
            <a:ext cx="38877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А, В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</a:t>
            </a:r>
            <a:r>
              <a:rPr lang="ru-RU" sz="2800" b="1">
                <a:latin typeface="Times New Roman" pitchFamily="18" charset="0"/>
              </a:rPr>
              <a:t> АВ</a:t>
            </a:r>
            <a:r>
              <a:rPr lang="ru-RU" sz="2800" b="1" i="1">
                <a:latin typeface="Times New Roman" pitchFamily="18" charset="0"/>
              </a:rPr>
              <a:t>, </a:t>
            </a:r>
            <a:r>
              <a:rPr lang="ru-RU" sz="2800" b="1">
                <a:latin typeface="Times New Roman" pitchFamily="18" charset="0"/>
              </a:rPr>
              <a:t>С,</a:t>
            </a:r>
            <a:r>
              <a:rPr lang="en-US" sz="2800" b="1">
                <a:latin typeface="Times New Roman" pitchFamily="18" charset="0"/>
              </a:rPr>
              <a:t>D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</a:t>
            </a:r>
            <a:r>
              <a:rPr lang="ru-RU" sz="2800" b="1">
                <a:latin typeface="Times New Roman" pitchFamily="18" charset="0"/>
              </a:rPr>
              <a:t> С</a:t>
            </a:r>
            <a:r>
              <a:rPr lang="en-US" sz="2800" b="1">
                <a:latin typeface="Times New Roman" pitchFamily="18" charset="0"/>
              </a:rPr>
              <a:t>D</a:t>
            </a:r>
            <a:r>
              <a:rPr lang="ru-RU" sz="2800" b="1">
                <a:latin typeface="Times New Roman" pitchFamily="18" charset="0"/>
              </a:rPr>
              <a:t>,</a:t>
            </a:r>
          </a:p>
        </p:txBody>
      </p:sp>
      <p:sp>
        <p:nvSpPr>
          <p:cNvPr id="163862" name="Text Box 22"/>
          <p:cNvSpPr txBox="1">
            <a:spLocks noChangeArrowheads="1"/>
          </p:cNvSpPr>
          <p:nvPr/>
        </p:nvSpPr>
        <p:spPr bwMode="auto">
          <a:xfrm>
            <a:off x="395288" y="2781300"/>
            <a:ext cx="561657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АВ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>
                <a:latin typeface="Times New Roman" pitchFamily="18" charset="0"/>
              </a:rPr>
              <a:t> С</a:t>
            </a:r>
            <a:r>
              <a:rPr lang="en-US" sz="2800" b="1">
                <a:latin typeface="Times New Roman" pitchFamily="18" charset="0"/>
              </a:rPr>
              <a:t>D </a:t>
            </a:r>
            <a:endParaRPr lang="ru-RU" sz="2800" b="1">
              <a:latin typeface="Times New Roman" pitchFamily="18" charset="0"/>
            </a:endParaRPr>
          </a:p>
          <a:p>
            <a:r>
              <a:rPr lang="ru-RU" sz="2800" b="1">
                <a:latin typeface="Times New Roman" pitchFamily="18" charset="0"/>
              </a:rPr>
              <a:t>(по определению параллелограмма)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</a:t>
            </a:r>
            <a:r>
              <a:rPr lang="ru-RU" sz="2800" b="1">
                <a:latin typeface="Times New Roman" pitchFamily="18" charset="0"/>
              </a:rPr>
              <a:t> </a:t>
            </a:r>
          </a:p>
        </p:txBody>
      </p:sp>
      <p:sp>
        <p:nvSpPr>
          <p:cNvPr id="163863" name="Text Box 23"/>
          <p:cNvSpPr txBox="1">
            <a:spLocks noChangeArrowheads="1"/>
          </p:cNvSpPr>
          <p:nvPr/>
        </p:nvSpPr>
        <p:spPr bwMode="auto">
          <a:xfrm>
            <a:off x="395288" y="4292600"/>
            <a:ext cx="27352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АВ, С</a:t>
            </a:r>
            <a:r>
              <a:rPr lang="en-US" sz="2800" b="1">
                <a:latin typeface="Times New Roman" pitchFamily="18" charset="0"/>
              </a:rPr>
              <a:t>D </a:t>
            </a:r>
            <a:r>
              <a:rPr lang="en-US" sz="2800" b="1">
                <a:latin typeface="Times New Roman" pitchFamily="18" charset="0"/>
                <a:sym typeface="Symbol" pitchFamily="18" charset="2"/>
              </a:rPr>
              <a:t>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</a:rPr>
              <a:t>α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</a:t>
            </a:r>
          </a:p>
        </p:txBody>
      </p:sp>
      <p:sp>
        <p:nvSpPr>
          <p:cNvPr id="163865" name="Text Box 25"/>
          <p:cNvSpPr txBox="1">
            <a:spLocks noChangeArrowheads="1"/>
          </p:cNvSpPr>
          <p:nvPr/>
        </p:nvSpPr>
        <p:spPr bwMode="auto">
          <a:xfrm>
            <a:off x="395288" y="4724400"/>
            <a:ext cx="1944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</a:rPr>
              <a:t>D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</a:t>
            </a:r>
            <a:r>
              <a:rPr lang="ru-RU" sz="2800" b="1">
                <a:latin typeface="Times New Roman" pitchFamily="18" charset="0"/>
              </a:rPr>
              <a:t> 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3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3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3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3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3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63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3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3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3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63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3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3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3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6" grpId="0" animBg="1"/>
      <p:bldP spid="163851" grpId="0"/>
      <p:bldP spid="163852" grpId="0"/>
      <p:bldP spid="163853" grpId="0"/>
      <p:bldP spid="163854" grpId="0" animBg="1"/>
      <p:bldP spid="163855" grpId="0" animBg="1"/>
      <p:bldP spid="163850" grpId="0"/>
      <p:bldP spid="163858" grpId="0"/>
      <p:bldP spid="163860" grpId="0"/>
      <p:bldP spid="163862" grpId="0"/>
      <p:bldP spid="1638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араллелограмм 30"/>
          <p:cNvSpPr>
            <a:spLocks noChangeArrowheads="1"/>
          </p:cNvSpPr>
          <p:nvPr/>
        </p:nvSpPr>
        <p:spPr bwMode="auto">
          <a:xfrm>
            <a:off x="4140200" y="2924175"/>
            <a:ext cx="2143125" cy="928688"/>
          </a:xfrm>
          <a:prstGeom prst="parallelogram">
            <a:avLst>
              <a:gd name="adj" fmla="val 25000"/>
            </a:avLst>
          </a:prstGeom>
          <a:solidFill>
            <a:srgbClr val="99CCFF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dirty="0">
              <a:solidFill>
                <a:srgbClr val="EBF96B"/>
              </a:solidFill>
              <a:latin typeface="+mn-lt"/>
              <a:cs typeface="+mn-cs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284663" y="2060575"/>
            <a:ext cx="230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Times New Roman" pitchFamily="18" charset="0"/>
              </a:rPr>
              <a:t>пересекаются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948488" y="2060575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Times New Roman" pitchFamily="18" charset="0"/>
              </a:rPr>
              <a:t>параллельны</a:t>
            </a:r>
          </a:p>
        </p:txBody>
      </p:sp>
      <p:sp>
        <p:nvSpPr>
          <p:cNvPr id="85" name="Параллелограмм 84"/>
          <p:cNvSpPr>
            <a:spLocks noChangeArrowheads="1"/>
          </p:cNvSpPr>
          <p:nvPr/>
        </p:nvSpPr>
        <p:spPr bwMode="auto">
          <a:xfrm>
            <a:off x="4067175" y="4797425"/>
            <a:ext cx="3214688" cy="1500188"/>
          </a:xfrm>
          <a:prstGeom prst="parallelogram">
            <a:avLst>
              <a:gd name="adj" fmla="val 25000"/>
            </a:avLst>
          </a:prstGeom>
          <a:solidFill>
            <a:srgbClr val="99CCFF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87" name="Прямая соединительная линия 86"/>
          <p:cNvCxnSpPr/>
          <p:nvPr/>
        </p:nvCxnSpPr>
        <p:spPr>
          <a:xfrm rot="10800000" flipV="1">
            <a:off x="5003800" y="4868863"/>
            <a:ext cx="1500188" cy="10715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Параллелограмм 107"/>
          <p:cNvSpPr>
            <a:spLocks noChangeArrowheads="1"/>
          </p:cNvSpPr>
          <p:nvPr/>
        </p:nvSpPr>
        <p:spPr bwMode="auto">
          <a:xfrm>
            <a:off x="6732588" y="2781300"/>
            <a:ext cx="2143125" cy="928688"/>
          </a:xfrm>
          <a:prstGeom prst="parallelogram">
            <a:avLst>
              <a:gd name="adj" fmla="val 25000"/>
            </a:avLst>
          </a:prstGeom>
          <a:solidFill>
            <a:srgbClr val="99CCFF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109" name="Прямая соединительная линия 108"/>
          <p:cNvCxnSpPr/>
          <p:nvPr/>
        </p:nvCxnSpPr>
        <p:spPr>
          <a:xfrm>
            <a:off x="4427538" y="3141663"/>
            <a:ext cx="1500187" cy="5000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 rot="10800000" flipV="1">
            <a:off x="4284663" y="3068638"/>
            <a:ext cx="1785937" cy="6429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 rot="10800000" flipV="1">
            <a:off x="7019925" y="3068638"/>
            <a:ext cx="1501775" cy="714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 rot="10800000" flipV="1">
            <a:off x="7019925" y="3429000"/>
            <a:ext cx="1428750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>
            <a:spLocks noChangeArrowheads="1"/>
          </p:cNvSpPr>
          <p:nvPr/>
        </p:nvSpPr>
        <p:spPr bwMode="auto">
          <a:xfrm>
            <a:off x="7019925" y="3068638"/>
            <a:ext cx="43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Times New Roman" pitchFamily="18" charset="0"/>
              </a:rPr>
              <a:t>а</a:t>
            </a:r>
          </a:p>
        </p:txBody>
      </p:sp>
      <p:sp>
        <p:nvSpPr>
          <p:cNvPr id="124" name="TextBox 123"/>
          <p:cNvSpPr txBox="1">
            <a:spLocks noChangeArrowheads="1"/>
          </p:cNvSpPr>
          <p:nvPr/>
        </p:nvSpPr>
        <p:spPr bwMode="auto">
          <a:xfrm>
            <a:off x="6572250" y="5072063"/>
            <a:ext cx="447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Times New Roman" pitchFamily="18" charset="0"/>
              </a:rPr>
              <a:t>а</a:t>
            </a:r>
          </a:p>
        </p:txBody>
      </p:sp>
      <p:sp>
        <p:nvSpPr>
          <p:cNvPr id="125" name="TextBox 124"/>
          <p:cNvSpPr txBox="1">
            <a:spLocks noChangeArrowheads="1"/>
          </p:cNvSpPr>
          <p:nvPr/>
        </p:nvSpPr>
        <p:spPr bwMode="auto">
          <a:xfrm>
            <a:off x="4284663" y="3213100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Times New Roman" pitchFamily="18" charset="0"/>
              </a:rPr>
              <a:t>а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425950" y="2781300"/>
            <a:ext cx="43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>
                <a:latin typeface="Times New Roman" pitchFamily="18" charset="0"/>
              </a:rPr>
              <a:t>b</a:t>
            </a:r>
            <a:endParaRPr lang="ru-RU" b="1" i="1">
              <a:latin typeface="Times New Roman" pitchFamily="18" charset="0"/>
            </a:endParaRP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7019925" y="27082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latin typeface="Times New Roman" pitchFamily="18" charset="0"/>
              </a:rPr>
              <a:t>b</a:t>
            </a:r>
            <a:endParaRPr lang="ru-RU" b="1" i="1">
              <a:latin typeface="Times New Roman" pitchFamily="18" charset="0"/>
            </a:endParaRP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5435600" y="436562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latin typeface="Times New Roman" pitchFamily="18" charset="0"/>
              </a:rPr>
              <a:t>b</a:t>
            </a:r>
            <a:endParaRPr lang="ru-RU" b="1" i="1">
              <a:latin typeface="Times New Roman" pitchFamily="18" charset="0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1619250" y="5661025"/>
            <a:ext cx="2352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Times New Roman" pitchFamily="18" charset="0"/>
              </a:rPr>
              <a:t>скрещиваются</a:t>
            </a:r>
          </a:p>
        </p:txBody>
      </p:sp>
      <p:sp>
        <p:nvSpPr>
          <p:cNvPr id="86041" name="Text Box 25"/>
          <p:cNvSpPr txBox="1">
            <a:spLocks noChangeArrowheads="1"/>
          </p:cNvSpPr>
          <p:nvPr/>
        </p:nvSpPr>
        <p:spPr bwMode="auto">
          <a:xfrm>
            <a:off x="250825" y="2492375"/>
            <a:ext cx="41751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chemeClr val="hlink"/>
                </a:solidFill>
                <a:latin typeface="Times New Roman" pitchFamily="18" charset="0"/>
              </a:rPr>
              <a:t>Лежат в одной плоскости</a:t>
            </a:r>
          </a:p>
        </p:txBody>
      </p:sp>
      <p:sp>
        <p:nvSpPr>
          <p:cNvPr id="86042" name="Text Box 26"/>
          <p:cNvSpPr txBox="1">
            <a:spLocks noChangeArrowheads="1"/>
          </p:cNvSpPr>
          <p:nvPr/>
        </p:nvSpPr>
        <p:spPr bwMode="auto">
          <a:xfrm>
            <a:off x="179388" y="4221163"/>
            <a:ext cx="424973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chemeClr val="hlink"/>
                </a:solidFill>
                <a:latin typeface="Times New Roman" pitchFamily="18" charset="0"/>
              </a:rPr>
              <a:t>Не лежат в одной</a:t>
            </a:r>
            <a:r>
              <a:rPr lang="ru-RU" sz="4000" b="1" i="1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ru-RU" sz="3200" b="1" i="1">
                <a:solidFill>
                  <a:schemeClr val="hlink"/>
                </a:solidFill>
                <a:latin typeface="Times New Roman" pitchFamily="18" charset="0"/>
              </a:rPr>
              <a:t>плоскости</a:t>
            </a:r>
          </a:p>
        </p:txBody>
      </p:sp>
      <p:sp>
        <p:nvSpPr>
          <p:cNvPr id="69652" name="Text Box 27"/>
          <p:cNvSpPr txBox="1">
            <a:spLocks noChangeArrowheads="1"/>
          </p:cNvSpPr>
          <p:nvPr/>
        </p:nvSpPr>
        <p:spPr bwMode="auto">
          <a:xfrm>
            <a:off x="323850" y="188913"/>
            <a:ext cx="849788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hlink"/>
                </a:solidFill>
                <a:latin typeface="Times New Roman" pitchFamily="18" charset="0"/>
              </a:rPr>
              <a:t>Взаимное расположение прямых в пространстве.</a:t>
            </a:r>
          </a:p>
        </p:txBody>
      </p:sp>
      <p:sp>
        <p:nvSpPr>
          <p:cNvPr id="86044" name="Line 28"/>
          <p:cNvSpPr>
            <a:spLocks noChangeShapeType="1"/>
          </p:cNvSpPr>
          <p:nvPr/>
        </p:nvSpPr>
        <p:spPr bwMode="auto">
          <a:xfrm>
            <a:off x="5292725" y="4581525"/>
            <a:ext cx="863600" cy="863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6045" name="Line 29"/>
          <p:cNvSpPr>
            <a:spLocks noChangeShapeType="1"/>
          </p:cNvSpPr>
          <p:nvPr/>
        </p:nvSpPr>
        <p:spPr bwMode="auto">
          <a:xfrm>
            <a:off x="6156325" y="5445125"/>
            <a:ext cx="720725" cy="72072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6046" name="Line 30"/>
          <p:cNvSpPr>
            <a:spLocks noChangeShapeType="1"/>
          </p:cNvSpPr>
          <p:nvPr/>
        </p:nvSpPr>
        <p:spPr bwMode="auto">
          <a:xfrm>
            <a:off x="6948488" y="6237288"/>
            <a:ext cx="360362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6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6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6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6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86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86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1" animBg="1"/>
      <p:bldP spid="16" grpId="0"/>
      <p:bldP spid="17" grpId="0"/>
      <p:bldP spid="85" grpId="0" animBg="1"/>
      <p:bldP spid="108" grpId="0" animBg="1"/>
      <p:bldP spid="120" grpId="0"/>
      <p:bldP spid="124" grpId="0"/>
      <p:bldP spid="125" grpId="0"/>
      <p:bldP spid="27" grpId="0"/>
      <p:bldP spid="28" grpId="0"/>
      <p:bldP spid="29" grpId="0"/>
      <p:bldP spid="39" grpId="0"/>
      <p:bldP spid="86041" grpId="0"/>
      <p:bldP spid="86042" grpId="0"/>
      <p:bldP spid="86044" grpId="0" animBg="1"/>
      <p:bldP spid="86045" grpId="0" animBg="1"/>
      <p:bldP spid="8604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4" name="AutoShape 56"/>
          <p:cNvSpPr>
            <a:spLocks noChangeArrowheads="1"/>
          </p:cNvSpPr>
          <p:nvPr/>
        </p:nvSpPr>
        <p:spPr bwMode="auto">
          <a:xfrm rot="2168991">
            <a:off x="1116013" y="1844675"/>
            <a:ext cx="1657350" cy="866775"/>
          </a:xfrm>
          <a:prstGeom prst="parallelogram">
            <a:avLst>
              <a:gd name="adj" fmla="val 137750"/>
            </a:avLst>
          </a:prstGeom>
          <a:solidFill>
            <a:srgbClr val="FFFFDD"/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2580" name="AutoShape 52"/>
          <p:cNvSpPr>
            <a:spLocks noChangeArrowheads="1"/>
          </p:cNvSpPr>
          <p:nvPr/>
        </p:nvSpPr>
        <p:spPr bwMode="auto">
          <a:xfrm rot="2231820">
            <a:off x="755650" y="1628775"/>
            <a:ext cx="1657350" cy="866775"/>
          </a:xfrm>
          <a:prstGeom prst="parallelogram">
            <a:avLst>
              <a:gd name="adj" fmla="val 131571"/>
            </a:avLst>
          </a:prstGeom>
          <a:solidFill>
            <a:srgbClr val="FFFFDD"/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2578" name="AutoShape 50"/>
          <p:cNvSpPr>
            <a:spLocks noChangeArrowheads="1"/>
          </p:cNvSpPr>
          <p:nvPr/>
        </p:nvSpPr>
        <p:spPr bwMode="auto">
          <a:xfrm>
            <a:off x="539750" y="765175"/>
            <a:ext cx="2663825" cy="1150938"/>
          </a:xfrm>
          <a:prstGeom prst="parallelogram">
            <a:avLst>
              <a:gd name="adj" fmla="val 94969"/>
            </a:avLst>
          </a:prstGeom>
          <a:solidFill>
            <a:srgbClr val="F6F5F0"/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70660" name="Text Box 20"/>
          <p:cNvSpPr txBox="1">
            <a:spLocks noChangeArrowheads="1"/>
          </p:cNvSpPr>
          <p:nvPr/>
        </p:nvSpPr>
        <p:spPr bwMode="auto">
          <a:xfrm>
            <a:off x="4859338" y="1412875"/>
            <a:ext cx="35290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Доказательство:</a:t>
            </a:r>
          </a:p>
        </p:txBody>
      </p:sp>
      <p:sp>
        <p:nvSpPr>
          <p:cNvPr id="22551" name="AutoShape 23"/>
          <p:cNvSpPr>
            <a:spLocks noChangeArrowheads="1"/>
          </p:cNvSpPr>
          <p:nvPr/>
        </p:nvSpPr>
        <p:spPr bwMode="auto">
          <a:xfrm>
            <a:off x="1042988" y="765175"/>
            <a:ext cx="2160587" cy="576263"/>
          </a:xfrm>
          <a:prstGeom prst="parallelogram">
            <a:avLst>
              <a:gd name="adj" fmla="val 93733"/>
            </a:avLst>
          </a:prstGeom>
          <a:solidFill>
            <a:srgbClr val="4F81BD">
              <a:alpha val="0"/>
            </a:srgb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2553" name="Line 25"/>
          <p:cNvSpPr>
            <a:spLocks noChangeShapeType="1"/>
          </p:cNvSpPr>
          <p:nvPr/>
        </p:nvSpPr>
        <p:spPr bwMode="auto">
          <a:xfrm flipH="1">
            <a:off x="539750" y="1341438"/>
            <a:ext cx="503238" cy="576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663" name="Line 26"/>
          <p:cNvSpPr>
            <a:spLocks noChangeShapeType="1"/>
          </p:cNvSpPr>
          <p:nvPr/>
        </p:nvSpPr>
        <p:spPr bwMode="auto">
          <a:xfrm>
            <a:off x="1330325" y="2420938"/>
            <a:ext cx="16573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55" name="Line 27"/>
          <p:cNvSpPr>
            <a:spLocks noChangeShapeType="1"/>
          </p:cNvSpPr>
          <p:nvPr/>
        </p:nvSpPr>
        <p:spPr bwMode="auto">
          <a:xfrm>
            <a:off x="539750" y="1916113"/>
            <a:ext cx="792163" cy="504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56" name="Line 28"/>
          <p:cNvSpPr>
            <a:spLocks noChangeShapeType="1"/>
          </p:cNvSpPr>
          <p:nvPr/>
        </p:nvSpPr>
        <p:spPr bwMode="auto">
          <a:xfrm>
            <a:off x="900113" y="1484313"/>
            <a:ext cx="431800" cy="936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57" name="Line 29"/>
          <p:cNvSpPr>
            <a:spLocks noChangeShapeType="1"/>
          </p:cNvSpPr>
          <p:nvPr/>
        </p:nvSpPr>
        <p:spPr bwMode="auto">
          <a:xfrm flipV="1">
            <a:off x="900113" y="1341438"/>
            <a:ext cx="1800225" cy="1428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58" name="Line 30"/>
          <p:cNvSpPr>
            <a:spLocks noChangeShapeType="1"/>
          </p:cNvSpPr>
          <p:nvPr/>
        </p:nvSpPr>
        <p:spPr bwMode="auto">
          <a:xfrm>
            <a:off x="2700338" y="1341438"/>
            <a:ext cx="288925" cy="1079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668" name="Line 31"/>
          <p:cNvSpPr>
            <a:spLocks noChangeShapeType="1"/>
          </p:cNvSpPr>
          <p:nvPr/>
        </p:nvSpPr>
        <p:spPr bwMode="auto">
          <a:xfrm>
            <a:off x="1187450" y="1916113"/>
            <a:ext cx="935038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669" name="Line 32"/>
          <p:cNvSpPr>
            <a:spLocks noChangeShapeType="1"/>
          </p:cNvSpPr>
          <p:nvPr/>
        </p:nvSpPr>
        <p:spPr bwMode="auto">
          <a:xfrm flipH="1">
            <a:off x="250825" y="1916113"/>
            <a:ext cx="9366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62" name="Line 34"/>
          <p:cNvSpPr>
            <a:spLocks noChangeShapeType="1"/>
          </p:cNvSpPr>
          <p:nvPr/>
        </p:nvSpPr>
        <p:spPr bwMode="auto">
          <a:xfrm flipH="1">
            <a:off x="2124075" y="1412875"/>
            <a:ext cx="503238" cy="503238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63" name="Line 35"/>
          <p:cNvSpPr>
            <a:spLocks noChangeShapeType="1"/>
          </p:cNvSpPr>
          <p:nvPr/>
        </p:nvSpPr>
        <p:spPr bwMode="auto">
          <a:xfrm>
            <a:off x="2051050" y="1916113"/>
            <a:ext cx="936625" cy="504825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672" name="Text Box 36"/>
          <p:cNvSpPr txBox="1">
            <a:spLocks noChangeArrowheads="1"/>
          </p:cNvSpPr>
          <p:nvPr/>
        </p:nvSpPr>
        <p:spPr bwMode="auto">
          <a:xfrm>
            <a:off x="250825" y="1484313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Arial" charset="0"/>
                <a:cs typeface="Arial" charset="0"/>
              </a:rPr>
              <a:t>а</a:t>
            </a:r>
          </a:p>
        </p:txBody>
      </p:sp>
      <p:sp>
        <p:nvSpPr>
          <p:cNvPr id="70673" name="Text Box 37"/>
          <p:cNvSpPr txBox="1">
            <a:spLocks noChangeArrowheads="1"/>
          </p:cNvSpPr>
          <p:nvPr/>
        </p:nvSpPr>
        <p:spPr bwMode="auto">
          <a:xfrm>
            <a:off x="2339975" y="2349500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Arial" charset="0"/>
                <a:cs typeface="Arial" charset="0"/>
              </a:rPr>
              <a:t>с</a:t>
            </a:r>
          </a:p>
        </p:txBody>
      </p:sp>
      <p:sp>
        <p:nvSpPr>
          <p:cNvPr id="22566" name="Text Box 38"/>
          <p:cNvSpPr txBox="1">
            <a:spLocks noChangeArrowheads="1"/>
          </p:cNvSpPr>
          <p:nvPr/>
        </p:nvSpPr>
        <p:spPr bwMode="auto">
          <a:xfrm>
            <a:off x="1403350" y="1341438"/>
            <a:ext cx="649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Arial" charset="0"/>
                <a:cs typeface="Arial" charset="0"/>
              </a:rPr>
              <a:t>в</a:t>
            </a:r>
            <a:r>
              <a:rPr lang="ru-RU" b="1" i="1" baseline="-25000"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70675" name="Text Box 39"/>
          <p:cNvSpPr txBox="1">
            <a:spLocks noChangeArrowheads="1"/>
          </p:cNvSpPr>
          <p:nvPr/>
        </p:nvSpPr>
        <p:spPr bwMode="auto">
          <a:xfrm>
            <a:off x="1331913" y="908050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Arial" charset="0"/>
                <a:cs typeface="Arial" charset="0"/>
              </a:rPr>
              <a:t>в</a:t>
            </a:r>
          </a:p>
        </p:txBody>
      </p:sp>
      <p:sp>
        <p:nvSpPr>
          <p:cNvPr id="22568" name="Text Box 40"/>
          <p:cNvSpPr txBox="1">
            <a:spLocks noChangeArrowheads="1"/>
          </p:cNvSpPr>
          <p:nvPr/>
        </p:nvSpPr>
        <p:spPr bwMode="auto">
          <a:xfrm>
            <a:off x="827088" y="1844675"/>
            <a:ext cx="43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>
                <a:latin typeface="Arial" charset="0"/>
                <a:cs typeface="Arial" charset="0"/>
              </a:rPr>
              <a:t>β</a:t>
            </a:r>
            <a:r>
              <a:rPr lang="ru-RU" sz="1800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22569" name="Text Box 41"/>
          <p:cNvSpPr txBox="1">
            <a:spLocks noChangeArrowheads="1"/>
          </p:cNvSpPr>
          <p:nvPr/>
        </p:nvSpPr>
        <p:spPr bwMode="auto">
          <a:xfrm>
            <a:off x="2555875" y="692150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rgbClr val="000000"/>
                </a:solidFill>
                <a:latin typeface="Arial" charset="0"/>
                <a:cs typeface="Calibri" pitchFamily="34" charset="0"/>
              </a:rPr>
              <a:t>α</a:t>
            </a:r>
            <a:r>
              <a:rPr lang="ru-RU" b="1" i="1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22570" name="Text Box 42"/>
          <p:cNvSpPr txBox="1">
            <a:spLocks noChangeArrowheads="1"/>
          </p:cNvSpPr>
          <p:nvPr/>
        </p:nvSpPr>
        <p:spPr bwMode="auto">
          <a:xfrm>
            <a:off x="2484438" y="1773238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Arial" charset="0"/>
                <a:cs typeface="Arial" charset="0"/>
                <a:sym typeface="Symbol" pitchFamily="18" charset="2"/>
              </a:rPr>
              <a:t></a:t>
            </a:r>
            <a:r>
              <a:rPr lang="ru-RU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22571" name="Text Box 43"/>
          <p:cNvSpPr txBox="1">
            <a:spLocks noChangeArrowheads="1"/>
          </p:cNvSpPr>
          <p:nvPr/>
        </p:nvSpPr>
        <p:spPr bwMode="auto">
          <a:xfrm>
            <a:off x="2700338" y="119697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Arial" charset="0"/>
                <a:cs typeface="Arial" charset="0"/>
              </a:rPr>
              <a:t>В</a:t>
            </a:r>
          </a:p>
        </p:txBody>
      </p:sp>
      <p:sp>
        <p:nvSpPr>
          <p:cNvPr id="22573" name="Text Box 45"/>
          <p:cNvSpPr txBox="1">
            <a:spLocks noChangeArrowheads="1"/>
          </p:cNvSpPr>
          <p:nvPr/>
        </p:nvSpPr>
        <p:spPr bwMode="auto">
          <a:xfrm>
            <a:off x="3203575" y="1773238"/>
            <a:ext cx="54737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1 случай.  </a:t>
            </a:r>
            <a:r>
              <a:rPr lang="ru-RU" sz="2800" b="1" i="1">
                <a:latin typeface="Times New Roman" pitchFamily="18" charset="0"/>
              </a:rPr>
              <a:t>а, в, с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α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 </a:t>
            </a:r>
            <a:r>
              <a:rPr lang="ru-RU" sz="2800" b="1">
                <a:latin typeface="Times New Roman" pitchFamily="18" charset="0"/>
              </a:rPr>
              <a:t> рассмотрен в планиметрии</a:t>
            </a:r>
            <a:r>
              <a:rPr lang="ru-RU" b="1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22574" name="Text Box 46"/>
          <p:cNvSpPr txBox="1">
            <a:spLocks noChangeArrowheads="1"/>
          </p:cNvSpPr>
          <p:nvPr/>
        </p:nvSpPr>
        <p:spPr bwMode="auto">
          <a:xfrm>
            <a:off x="250825" y="2781300"/>
            <a:ext cx="55451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2 случай.   </a:t>
            </a:r>
            <a:r>
              <a:rPr lang="ru-RU" sz="2800" b="1" i="1">
                <a:latin typeface="Times New Roman" pitchFamily="18" charset="0"/>
              </a:rPr>
              <a:t>а, в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 α;  </a:t>
            </a:r>
            <a:r>
              <a:rPr lang="ru-RU" sz="2800" b="1" i="1">
                <a:latin typeface="Times New Roman" pitchFamily="18" charset="0"/>
              </a:rPr>
              <a:t>а, с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 β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 </a:t>
            </a:r>
          </a:p>
        </p:txBody>
      </p:sp>
      <p:sp>
        <p:nvSpPr>
          <p:cNvPr id="70682" name="Line 47"/>
          <p:cNvSpPr>
            <a:spLocks noChangeShapeType="1"/>
          </p:cNvSpPr>
          <p:nvPr/>
        </p:nvSpPr>
        <p:spPr bwMode="auto">
          <a:xfrm flipV="1">
            <a:off x="1042988" y="1341438"/>
            <a:ext cx="1584325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76" name="Line 48"/>
          <p:cNvSpPr>
            <a:spLocks noChangeShapeType="1"/>
          </p:cNvSpPr>
          <p:nvPr/>
        </p:nvSpPr>
        <p:spPr bwMode="auto">
          <a:xfrm>
            <a:off x="250825" y="1916113"/>
            <a:ext cx="187325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684" name="Line 49"/>
          <p:cNvSpPr>
            <a:spLocks noChangeShapeType="1"/>
          </p:cNvSpPr>
          <p:nvPr/>
        </p:nvSpPr>
        <p:spPr bwMode="auto">
          <a:xfrm>
            <a:off x="1331913" y="2420938"/>
            <a:ext cx="1655762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85" name="Text Box 57"/>
          <p:cNvSpPr txBox="1">
            <a:spLocks noChangeArrowheads="1"/>
          </p:cNvSpPr>
          <p:nvPr/>
        </p:nvSpPr>
        <p:spPr bwMode="auto">
          <a:xfrm>
            <a:off x="323850" y="3213100"/>
            <a:ext cx="46815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1. Возьмем т.В, В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 </a:t>
            </a:r>
            <a:r>
              <a:rPr lang="ru-RU" sz="2800" b="1" i="1">
                <a:latin typeface="Times New Roman" pitchFamily="18" charset="0"/>
              </a:rPr>
              <a:t>в</a:t>
            </a:r>
            <a:r>
              <a:rPr lang="ru-RU" sz="2800" b="1">
                <a:latin typeface="Times New Roman" pitchFamily="18" charset="0"/>
              </a:rPr>
              <a:t> </a:t>
            </a:r>
          </a:p>
        </p:txBody>
      </p:sp>
      <p:sp>
        <p:nvSpPr>
          <p:cNvPr id="22586" name="Text Box 58"/>
          <p:cNvSpPr txBox="1">
            <a:spLocks noChangeArrowheads="1"/>
          </p:cNvSpPr>
          <p:nvPr/>
        </p:nvSpPr>
        <p:spPr bwMode="auto">
          <a:xfrm>
            <a:off x="323850" y="3644900"/>
            <a:ext cx="6156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Через т.В и </a:t>
            </a:r>
            <a:r>
              <a:rPr lang="ru-RU" sz="2800" b="1" i="1">
                <a:latin typeface="Times New Roman" pitchFamily="18" charset="0"/>
              </a:rPr>
              <a:t>с  </a:t>
            </a:r>
            <a:r>
              <a:rPr lang="ru-RU" sz="2800" b="1">
                <a:latin typeface="Times New Roman" pitchFamily="18" charset="0"/>
              </a:rPr>
              <a:t>проведем</a:t>
            </a:r>
            <a:r>
              <a:rPr lang="ru-RU" sz="2800" b="1" i="1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</a:rPr>
              <a:t>плоскость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</a:t>
            </a:r>
            <a:r>
              <a:rPr lang="ru-RU" b="1" i="1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22587" name="Text Box 59"/>
          <p:cNvSpPr txBox="1">
            <a:spLocks noChangeArrowheads="1"/>
          </p:cNvSpPr>
          <p:nvPr/>
        </p:nvSpPr>
        <p:spPr bwMode="auto">
          <a:xfrm>
            <a:off x="6516688" y="3644900"/>
            <a:ext cx="21605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 </a:t>
            </a:r>
            <a:r>
              <a:rPr lang="ru-RU" sz="2800" b="1" i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800" b="1" i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α = </a:t>
            </a:r>
            <a:r>
              <a:rPr lang="ru-RU" sz="2800" b="1" i="1">
                <a:latin typeface="Times New Roman" pitchFamily="18" charset="0"/>
              </a:rPr>
              <a:t>в</a:t>
            </a:r>
            <a:r>
              <a:rPr lang="ru-RU" sz="2800" b="1" i="1" baseline="-25000">
                <a:latin typeface="Times New Roman" pitchFamily="18" charset="0"/>
              </a:rPr>
              <a:t>1</a:t>
            </a:r>
          </a:p>
        </p:txBody>
      </p:sp>
      <p:sp>
        <p:nvSpPr>
          <p:cNvPr id="22589" name="Line 61"/>
          <p:cNvSpPr>
            <a:spLocks noChangeShapeType="1"/>
          </p:cNvSpPr>
          <p:nvPr/>
        </p:nvSpPr>
        <p:spPr bwMode="auto">
          <a:xfrm flipH="1">
            <a:off x="900113" y="1341438"/>
            <a:ext cx="1727200" cy="142875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9123" name="Text Box 35"/>
          <p:cNvSpPr txBox="1">
            <a:spLocks noChangeArrowheads="1"/>
          </p:cNvSpPr>
          <p:nvPr/>
        </p:nvSpPr>
        <p:spPr bwMode="auto">
          <a:xfrm>
            <a:off x="323850" y="4076700"/>
            <a:ext cx="864235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Arial" charset="0"/>
                <a:cs typeface="Arial" charset="0"/>
              </a:rPr>
              <a:t>2. </a:t>
            </a:r>
            <a:r>
              <a:rPr lang="ru-RU" sz="2800" b="1">
                <a:latin typeface="Times New Roman" pitchFamily="18" charset="0"/>
              </a:rPr>
              <a:t>Если </a:t>
            </a:r>
            <a:r>
              <a:rPr lang="ru-RU" sz="2800" b="1" i="1">
                <a:latin typeface="Times New Roman" pitchFamily="18" charset="0"/>
              </a:rPr>
              <a:t>в</a:t>
            </a:r>
            <a:r>
              <a:rPr lang="ru-RU" sz="2800" b="1" i="1" baseline="-25000">
                <a:latin typeface="Times New Roman" pitchFamily="18" charset="0"/>
              </a:rPr>
              <a:t>1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800" b="1" i="1" baseline="-25000">
                <a:latin typeface="Times New Roman" pitchFamily="18" charset="0"/>
              </a:rPr>
              <a:t> 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β = Х,  </a:t>
            </a:r>
            <a:r>
              <a:rPr lang="ru-RU" sz="2800" b="1" u="sng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Х  </a:t>
            </a:r>
            <a:r>
              <a:rPr lang="ru-RU" sz="2800" b="1" i="1" u="sng">
                <a:latin typeface="Times New Roman" pitchFamily="18" charset="0"/>
              </a:rPr>
              <a:t>а</a:t>
            </a:r>
            <a:r>
              <a:rPr lang="ru-RU" sz="2800" b="1" i="1">
                <a:latin typeface="Times New Roman" pitchFamily="18" charset="0"/>
              </a:rPr>
              <a:t>, в</a:t>
            </a:r>
            <a:r>
              <a:rPr lang="ru-RU" sz="1400" b="1" i="1">
                <a:latin typeface="Times New Roman" pitchFamily="18" charset="0"/>
              </a:rPr>
              <a:t>1</a:t>
            </a:r>
            <a:r>
              <a:rPr lang="ru-RU" sz="2800" b="1" i="1"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</a:t>
            </a:r>
            <a:r>
              <a:rPr lang="ru-RU" sz="2800" b="1" i="1"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α,</a:t>
            </a:r>
            <a:r>
              <a:rPr lang="ru-RU" sz="2800" b="1" i="1">
                <a:latin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но </a:t>
            </a:r>
            <a:r>
              <a:rPr lang="ru-RU" sz="2800" b="1" u="sng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Х  </a:t>
            </a:r>
            <a:r>
              <a:rPr lang="ru-RU" sz="2800" b="1" i="1" u="sng">
                <a:latin typeface="Times New Roman" pitchFamily="18" charset="0"/>
              </a:rPr>
              <a:t>с</a:t>
            </a:r>
            <a:r>
              <a:rPr lang="ru-RU" sz="2800" b="1" i="1">
                <a:latin typeface="Times New Roman" pitchFamily="18" charset="0"/>
              </a:rPr>
              <a:t>, </a:t>
            </a:r>
            <a:r>
              <a:rPr lang="ru-RU" sz="2800" b="1">
                <a:latin typeface="Times New Roman" pitchFamily="18" charset="0"/>
              </a:rPr>
              <a:t>т.к. </a:t>
            </a:r>
            <a:r>
              <a:rPr lang="ru-RU" sz="2800" b="1" i="1">
                <a:latin typeface="Times New Roman" pitchFamily="18" charset="0"/>
              </a:rPr>
              <a:t>в</a:t>
            </a:r>
            <a:r>
              <a:rPr lang="ru-RU" sz="1200" b="1" i="1">
                <a:latin typeface="Times New Roman" pitchFamily="18" charset="0"/>
              </a:rPr>
              <a:t>1</a:t>
            </a:r>
            <a:r>
              <a:rPr lang="ru-RU" sz="2800" b="1" i="1"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</a:t>
            </a:r>
            <a:r>
              <a:rPr lang="ru-RU" sz="2800" b="1" i="1"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</a:t>
            </a:r>
            <a:r>
              <a:rPr lang="ru-RU" sz="2800">
                <a:latin typeface="Times New Roman" pitchFamily="18" charset="0"/>
                <a:sym typeface="Symbol" pitchFamily="18" charset="2"/>
              </a:rPr>
              <a:t> ,   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а т.к. </a:t>
            </a:r>
            <a:r>
              <a:rPr lang="ru-RU" sz="2800" b="1" i="1">
                <a:latin typeface="Times New Roman" pitchFamily="18" charset="0"/>
              </a:rPr>
              <a:t>а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 i="1">
                <a:latin typeface="Times New Roman" pitchFamily="18" charset="0"/>
              </a:rPr>
              <a:t>с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 </a:t>
            </a:r>
            <a:r>
              <a:rPr lang="ru-RU" sz="2800" b="1" i="1">
                <a:latin typeface="Times New Roman" pitchFamily="18" charset="0"/>
              </a:rPr>
              <a:t>в</a:t>
            </a:r>
            <a:r>
              <a:rPr lang="ru-RU" sz="2800" b="1" i="1" baseline="-25000">
                <a:latin typeface="Times New Roman" pitchFamily="18" charset="0"/>
              </a:rPr>
              <a:t>1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800" b="1" i="1" baseline="-25000">
                <a:latin typeface="Times New Roman" pitchFamily="18" charset="0"/>
              </a:rPr>
              <a:t> 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β </a:t>
            </a:r>
          </a:p>
        </p:txBody>
      </p:sp>
      <p:sp>
        <p:nvSpPr>
          <p:cNvPr id="89124" name="Line 36"/>
          <p:cNvSpPr>
            <a:spLocks noChangeShapeType="1"/>
          </p:cNvSpPr>
          <p:nvPr/>
        </p:nvSpPr>
        <p:spPr bwMode="auto">
          <a:xfrm>
            <a:off x="2051050" y="5516563"/>
            <a:ext cx="431800" cy="217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9125" name="Text Box 37"/>
          <p:cNvSpPr txBox="1">
            <a:spLocks noChangeArrowheads="1"/>
          </p:cNvSpPr>
          <p:nvPr/>
        </p:nvSpPr>
        <p:spPr bwMode="auto">
          <a:xfrm>
            <a:off x="250825" y="5300663"/>
            <a:ext cx="849630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3.</a:t>
            </a:r>
            <a:r>
              <a:rPr lang="ru-RU" sz="2800">
                <a:latin typeface="Times New Roman" pitchFamily="18" charset="0"/>
              </a:rPr>
              <a:t> </a:t>
            </a:r>
            <a:r>
              <a:rPr lang="ru-RU" sz="2800" b="1" i="1">
                <a:latin typeface="Times New Roman" pitchFamily="18" charset="0"/>
              </a:rPr>
              <a:t>в</a:t>
            </a:r>
            <a:r>
              <a:rPr lang="ru-RU" sz="1200" b="1" i="1">
                <a:latin typeface="Times New Roman" pitchFamily="18" charset="0"/>
              </a:rPr>
              <a:t>1</a:t>
            </a:r>
            <a:r>
              <a:rPr lang="ru-RU" sz="2800" b="1" i="1"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</a:t>
            </a:r>
            <a:r>
              <a:rPr lang="ru-RU" sz="2800" b="1" i="1"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α, </a:t>
            </a:r>
            <a:r>
              <a:rPr lang="ru-RU" sz="2800" b="1" i="1">
                <a:latin typeface="Times New Roman" pitchFamily="18" charset="0"/>
              </a:rPr>
              <a:t>в</a:t>
            </a:r>
            <a:r>
              <a:rPr lang="ru-RU" sz="2800" b="1" i="1" baseline="-25000">
                <a:latin typeface="Times New Roman" pitchFamily="18" charset="0"/>
              </a:rPr>
              <a:t>1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 </a:t>
            </a:r>
            <a:r>
              <a:rPr lang="ru-RU" sz="2800" b="1" i="1">
                <a:latin typeface="Times New Roman" pitchFamily="18" charset="0"/>
              </a:rPr>
              <a:t>а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 </a:t>
            </a:r>
            <a:r>
              <a:rPr lang="ru-RU" sz="2800" b="1" i="1">
                <a:latin typeface="Times New Roman" pitchFamily="18" charset="0"/>
              </a:rPr>
              <a:t>в</a:t>
            </a:r>
            <a:r>
              <a:rPr lang="ru-RU" sz="2800" b="1" i="1" baseline="-25000">
                <a:latin typeface="Times New Roman" pitchFamily="18" charset="0"/>
              </a:rPr>
              <a:t>1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 </a:t>
            </a:r>
            <a:r>
              <a:rPr lang="ru-RU" sz="2800" b="1" i="1">
                <a:latin typeface="Times New Roman" pitchFamily="18" charset="0"/>
              </a:rPr>
              <a:t>а 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   </a:t>
            </a:r>
            <a:r>
              <a:rPr lang="ru-RU" sz="2800" b="1" i="1">
                <a:latin typeface="Times New Roman" pitchFamily="18" charset="0"/>
              </a:rPr>
              <a:t>в</a:t>
            </a:r>
            <a:r>
              <a:rPr lang="ru-RU" sz="2800" b="1" i="1" baseline="-25000">
                <a:latin typeface="Times New Roman" pitchFamily="18" charset="0"/>
              </a:rPr>
              <a:t>1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 = </a:t>
            </a:r>
            <a:r>
              <a:rPr lang="ru-RU" sz="2800" b="1" i="1">
                <a:latin typeface="Times New Roman" pitchFamily="18" charset="0"/>
              </a:rPr>
              <a:t>в (А</a:t>
            </a:r>
            <a:r>
              <a:rPr lang="ru-RU" b="1" i="1">
                <a:latin typeface="Arial" charset="0"/>
                <a:cs typeface="Arial" charset="0"/>
              </a:rPr>
              <a:t> </a:t>
            </a:r>
            <a:r>
              <a:rPr lang="ru-RU" sz="1800" b="1" i="1">
                <a:latin typeface="Arial" charset="0"/>
                <a:cs typeface="Arial" charset="0"/>
              </a:rPr>
              <a:t>параллельных прямых</a:t>
            </a:r>
            <a:r>
              <a:rPr lang="ru-RU" b="1"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89126" name="Line 38"/>
          <p:cNvSpPr>
            <a:spLocks noChangeShapeType="1"/>
          </p:cNvSpPr>
          <p:nvPr/>
        </p:nvSpPr>
        <p:spPr bwMode="auto">
          <a:xfrm>
            <a:off x="6443663" y="4941888"/>
            <a:ext cx="3603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9127" name="Text Box 39"/>
          <p:cNvSpPr txBox="1">
            <a:spLocks noChangeArrowheads="1"/>
          </p:cNvSpPr>
          <p:nvPr/>
        </p:nvSpPr>
        <p:spPr bwMode="auto">
          <a:xfrm>
            <a:off x="250825" y="6092825"/>
            <a:ext cx="33131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4.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 </a:t>
            </a:r>
            <a:r>
              <a:rPr lang="ru-RU" sz="2800" b="1" i="1">
                <a:latin typeface="Times New Roman" pitchFamily="18" charset="0"/>
              </a:rPr>
              <a:t>в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 i="1">
                <a:latin typeface="Times New Roman" pitchFamily="18" charset="0"/>
              </a:rPr>
              <a:t>с</a:t>
            </a:r>
            <a:r>
              <a:rPr lang="ru-RU" sz="2800">
                <a:latin typeface="Times New Roman" pitchFamily="18" charset="0"/>
              </a:rPr>
              <a:t> </a:t>
            </a:r>
          </a:p>
        </p:txBody>
      </p:sp>
      <p:sp>
        <p:nvSpPr>
          <p:cNvPr id="89128" name="Text Box 40"/>
          <p:cNvSpPr txBox="1">
            <a:spLocks noChangeArrowheads="1"/>
          </p:cNvSpPr>
          <p:nvPr/>
        </p:nvSpPr>
        <p:spPr bwMode="auto">
          <a:xfrm>
            <a:off x="4032250" y="6092825"/>
            <a:ext cx="5111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Теорема доказана.</a:t>
            </a:r>
          </a:p>
        </p:txBody>
      </p:sp>
      <p:sp>
        <p:nvSpPr>
          <p:cNvPr id="22572" name="Text Box 44"/>
          <p:cNvSpPr txBox="1">
            <a:spLocks noChangeArrowheads="1"/>
          </p:cNvSpPr>
          <p:nvPr/>
        </p:nvSpPr>
        <p:spPr bwMode="auto">
          <a:xfrm>
            <a:off x="2484438" y="1052513"/>
            <a:ext cx="431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FF0000"/>
                </a:solidFill>
                <a:latin typeface="Arial" charset="0"/>
                <a:cs typeface="Calibri" pitchFamily="34" charset="0"/>
              </a:rPr>
              <a:t>•</a:t>
            </a:r>
            <a:r>
              <a:rPr lang="ru-RU" sz="2800" b="1" i="1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70696" name="Text Box 41"/>
          <p:cNvSpPr txBox="1">
            <a:spLocks noChangeArrowheads="1"/>
          </p:cNvSpPr>
          <p:nvPr/>
        </p:nvSpPr>
        <p:spPr bwMode="auto">
          <a:xfrm>
            <a:off x="3132138" y="188913"/>
            <a:ext cx="60118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chemeClr val="hlink"/>
                </a:solidFill>
                <a:latin typeface="Times New Roman" pitchFamily="18" charset="0"/>
              </a:rPr>
              <a:t>Две прямые, параллельные третьей прямой, параллельны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22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000"/>
                                        <p:tgtEl>
                                          <p:spTgt spid="22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9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9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89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4" grpId="0" animBg="1"/>
      <p:bldP spid="22580" grpId="0" animBg="1"/>
      <p:bldP spid="22578" grpId="0" animBg="1"/>
      <p:bldP spid="22551" grpId="0" animBg="1"/>
      <p:bldP spid="22553" grpId="0" animBg="1"/>
      <p:bldP spid="22555" grpId="0" animBg="1"/>
      <p:bldP spid="22556" grpId="0" animBg="1"/>
      <p:bldP spid="22557" grpId="0" animBg="1"/>
      <p:bldP spid="22558" grpId="0" animBg="1"/>
      <p:bldP spid="22562" grpId="0" animBg="1"/>
      <p:bldP spid="22563" grpId="0" animBg="1"/>
      <p:bldP spid="22566" grpId="0"/>
      <p:bldP spid="22568" grpId="0"/>
      <p:bldP spid="22569" grpId="0"/>
      <p:bldP spid="22570" grpId="0"/>
      <p:bldP spid="22571" grpId="0"/>
      <p:bldP spid="22573" grpId="0"/>
      <p:bldP spid="22574" grpId="0"/>
      <p:bldP spid="22576" grpId="0" animBg="1"/>
      <p:bldP spid="22585" grpId="0"/>
      <p:bldP spid="22586" grpId="0"/>
      <p:bldP spid="22587" grpId="0"/>
      <p:bldP spid="22589" grpId="0" animBg="1"/>
      <p:bldP spid="89124" grpId="0" animBg="1"/>
      <p:bldP spid="89125" grpId="0"/>
      <p:bldP spid="89126" grpId="0" animBg="1"/>
      <p:bldP spid="89127" grpId="0"/>
      <p:bldP spid="225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73" name="AutoShape 33"/>
          <p:cNvSpPr>
            <a:spLocks noChangeArrowheads="1"/>
          </p:cNvSpPr>
          <p:nvPr/>
        </p:nvSpPr>
        <p:spPr bwMode="auto">
          <a:xfrm>
            <a:off x="0" y="908050"/>
            <a:ext cx="5724525" cy="2808288"/>
          </a:xfrm>
          <a:prstGeom prst="parallelogram">
            <a:avLst>
              <a:gd name="adj" fmla="val 50961"/>
            </a:avLst>
          </a:prstGeom>
          <a:solidFill>
            <a:srgbClr val="8CB5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cs typeface="Arial" charset="0"/>
            </a:endParaRPr>
          </a:p>
        </p:txBody>
      </p:sp>
      <p:sp>
        <p:nvSpPr>
          <p:cNvPr id="87052" name="Shape 1126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0"/>
            <a:ext cx="9144000" cy="11430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00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Теорема о параллельных прямых.</a:t>
            </a:r>
          </a:p>
        </p:txBody>
      </p:sp>
      <p:sp>
        <p:nvSpPr>
          <p:cNvPr id="87053" name="Straight Connector 11267"/>
          <p:cNvSpPr>
            <a:spLocks noChangeShapeType="1"/>
          </p:cNvSpPr>
          <p:nvPr/>
        </p:nvSpPr>
        <p:spPr bwMode="auto">
          <a:xfrm flipV="1">
            <a:off x="684213" y="1196975"/>
            <a:ext cx="3889375" cy="1512888"/>
          </a:xfrm>
          <a:prstGeom prst="line">
            <a:avLst/>
          </a:prstGeom>
          <a:noFill/>
          <a:ln w="38100" algn="ctr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7054" name="Oval 11268"/>
          <p:cNvSpPr>
            <a:spLocks noChangeArrowheads="1"/>
          </p:cNvSpPr>
          <p:nvPr/>
        </p:nvSpPr>
        <p:spPr bwMode="auto">
          <a:xfrm>
            <a:off x="3059113" y="2708275"/>
            <a:ext cx="144462" cy="144463"/>
          </a:xfrm>
          <a:prstGeom prst="ellipse">
            <a:avLst/>
          </a:prstGeom>
          <a:solidFill>
            <a:srgbClr val="0000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87055" name="TextBox 11269"/>
          <p:cNvSpPr txBox="1">
            <a:spLocks noChangeArrowheads="1"/>
          </p:cNvSpPr>
          <p:nvPr/>
        </p:nvSpPr>
        <p:spPr bwMode="auto">
          <a:xfrm>
            <a:off x="3106738" y="2840038"/>
            <a:ext cx="4016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Arial" charset="0"/>
                <a:cs typeface="Arial" charset="0"/>
              </a:rPr>
              <a:t>К</a:t>
            </a:r>
          </a:p>
        </p:txBody>
      </p:sp>
      <p:sp>
        <p:nvSpPr>
          <p:cNvPr id="87056" name="TextBox 11270"/>
          <p:cNvSpPr txBox="1">
            <a:spLocks noChangeArrowheads="1"/>
          </p:cNvSpPr>
          <p:nvPr/>
        </p:nvSpPr>
        <p:spPr bwMode="auto">
          <a:xfrm>
            <a:off x="684213" y="1989138"/>
            <a:ext cx="41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 i="1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a</a:t>
            </a:r>
            <a:endParaRPr lang="ru-RU" sz="3600" b="1" i="1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273" name="Straight Connector 11272"/>
          <p:cNvSpPr>
            <a:spLocks noChangeShapeType="1"/>
          </p:cNvSpPr>
          <p:nvPr/>
        </p:nvSpPr>
        <p:spPr bwMode="auto">
          <a:xfrm flipV="1">
            <a:off x="1116013" y="2060575"/>
            <a:ext cx="3889375" cy="1512888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4" name="TextBox 11273"/>
          <p:cNvSpPr txBox="1">
            <a:spLocks noChangeArrowheads="1"/>
          </p:cNvSpPr>
          <p:nvPr/>
        </p:nvSpPr>
        <p:spPr bwMode="auto">
          <a:xfrm>
            <a:off x="1524000" y="3200400"/>
            <a:ext cx="41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 i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b</a:t>
            </a:r>
            <a:endParaRPr lang="ru-RU" sz="3600" b="1" i="1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11275" name="Object 11"/>
          <p:cNvGraphicFramePr>
            <a:graphicFrameLocks noChangeAspect="1"/>
          </p:cNvGraphicFramePr>
          <p:nvPr/>
        </p:nvGraphicFramePr>
        <p:xfrm>
          <a:off x="4500563" y="1196975"/>
          <a:ext cx="527050" cy="350838"/>
        </p:xfrm>
        <a:graphic>
          <a:graphicData uri="http://schemas.openxmlformats.org/presentationml/2006/ole">
            <p:oleObj spid="_x0000_s87053" name="Формула" r:id="rId3" imgW="152334" imgH="139639" progId="">
              <p:embed/>
            </p:oleObj>
          </a:graphicData>
        </a:graphic>
      </p:graphicFrame>
      <p:sp>
        <p:nvSpPr>
          <p:cNvPr id="87059" name="Text Box 12"/>
          <p:cNvSpPr txBox="1">
            <a:spLocks noChangeArrowheads="1"/>
          </p:cNvSpPr>
          <p:nvPr/>
        </p:nvSpPr>
        <p:spPr bwMode="auto">
          <a:xfrm>
            <a:off x="6011863" y="765175"/>
            <a:ext cx="28082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Дано:  К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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n-US" sz="2800" b="1" i="1">
                <a:latin typeface="Times New Roman" pitchFamily="18" charset="0"/>
              </a:rPr>
              <a:t>a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87060" name="Text Box 13"/>
          <p:cNvSpPr txBox="1">
            <a:spLocks noChangeArrowheads="1"/>
          </p:cNvSpPr>
          <p:nvPr/>
        </p:nvSpPr>
        <p:spPr bwMode="auto">
          <a:xfrm>
            <a:off x="5830888" y="1125538"/>
            <a:ext cx="3313112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Доказать: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</a:t>
            </a:r>
            <a:r>
              <a:rPr lang="ru-RU" sz="2800" b="1">
                <a:latin typeface="Times New Roman" pitchFamily="18" charset="0"/>
              </a:rPr>
              <a:t> ! </a:t>
            </a:r>
            <a:r>
              <a:rPr lang="en-US" sz="2800" b="1">
                <a:latin typeface="Times New Roman" pitchFamily="18" charset="0"/>
              </a:rPr>
              <a:t>b</a:t>
            </a:r>
            <a:r>
              <a:rPr lang="ru-RU" sz="2800" b="1">
                <a:latin typeface="Times New Roman" pitchFamily="18" charset="0"/>
              </a:rPr>
              <a:t>: К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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</a:rPr>
              <a:t>b</a:t>
            </a:r>
            <a:r>
              <a:rPr lang="ru-RU" sz="2800" b="1">
                <a:latin typeface="Times New Roman" pitchFamily="18" charset="0"/>
              </a:rPr>
              <a:t>, </a:t>
            </a:r>
            <a:r>
              <a:rPr lang="en-US" sz="2800" b="1">
                <a:latin typeface="Times New Roman" pitchFamily="18" charset="0"/>
              </a:rPr>
              <a:t>b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n-US" sz="2800" b="1" i="1">
                <a:latin typeface="Times New Roman" pitchFamily="18" charset="0"/>
              </a:rPr>
              <a:t>a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87061" name="Text Box 14"/>
          <p:cNvSpPr txBox="1">
            <a:spLocks noChangeArrowheads="1"/>
          </p:cNvSpPr>
          <p:nvPr/>
        </p:nvSpPr>
        <p:spPr bwMode="auto">
          <a:xfrm>
            <a:off x="5435600" y="2205038"/>
            <a:ext cx="3311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Доказательство:</a:t>
            </a:r>
          </a:p>
        </p:txBody>
      </p:sp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4427538" y="2565400"/>
            <a:ext cx="47164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1.Проведем через прямую a и точку К плоскость α.</a:t>
            </a:r>
            <a:r>
              <a:rPr lang="ru-RU" b="1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3" name="Text Box 16"/>
          <p:cNvSpPr txBox="1">
            <a:spLocks noChangeArrowheads="1"/>
          </p:cNvSpPr>
          <p:nvPr/>
        </p:nvSpPr>
        <p:spPr bwMode="auto">
          <a:xfrm>
            <a:off x="250825" y="3644900"/>
            <a:ext cx="88931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2.Проведем через т. К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</a:t>
            </a:r>
            <a:r>
              <a:rPr lang="ru-RU" sz="2800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</a:rPr>
              <a:t>α прямую </a:t>
            </a:r>
            <a:r>
              <a:rPr lang="en-US" sz="2800" b="1" i="1">
                <a:latin typeface="Times New Roman" pitchFamily="18" charset="0"/>
              </a:rPr>
              <a:t>b</a:t>
            </a:r>
            <a:r>
              <a:rPr lang="ru-RU" sz="2800" b="1">
                <a:latin typeface="Times New Roman" pitchFamily="18" charset="0"/>
              </a:rPr>
              <a:t>, </a:t>
            </a:r>
            <a:r>
              <a:rPr lang="en-US" sz="2800" b="1" i="1">
                <a:latin typeface="Times New Roman" pitchFamily="18" charset="0"/>
              </a:rPr>
              <a:t>b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</a:t>
            </a:r>
            <a:r>
              <a:rPr lang="en-US" sz="2800" b="1" i="1">
                <a:latin typeface="Times New Roman" pitchFamily="18" charset="0"/>
              </a:rPr>
              <a:t>a</a:t>
            </a:r>
            <a:r>
              <a:rPr lang="ru-RU" sz="2800" b="1">
                <a:latin typeface="Times New Roman" pitchFamily="18" charset="0"/>
              </a:rPr>
              <a:t>.(А </a:t>
            </a:r>
            <a:r>
              <a:rPr lang="ru-RU" sz="1800" b="1">
                <a:latin typeface="Times New Roman" pitchFamily="18" charset="0"/>
              </a:rPr>
              <a:t>планиметрии</a:t>
            </a:r>
            <a:r>
              <a:rPr lang="ru-RU" sz="2800" b="1">
                <a:latin typeface="Times New Roman" pitchFamily="18" charset="0"/>
              </a:rPr>
              <a:t>)</a:t>
            </a: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468313" y="4005263"/>
            <a:ext cx="6985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u="sng">
                <a:latin typeface="Times New Roman" pitchFamily="18" charset="0"/>
              </a:rPr>
              <a:t>Единственность (от противного)</a:t>
            </a:r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179388" y="4437063"/>
            <a:ext cx="8964612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1.Пусть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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n-US" sz="2800" b="1" i="1">
                <a:latin typeface="Times New Roman" pitchFamily="18" charset="0"/>
              </a:rPr>
              <a:t>b</a:t>
            </a:r>
            <a:r>
              <a:rPr lang="ru-RU" sz="2800" b="1" i="1" baseline="-25000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: К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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n-US" sz="2800" b="1" i="1">
                <a:latin typeface="Times New Roman" pitchFamily="18" charset="0"/>
              </a:rPr>
              <a:t>b</a:t>
            </a:r>
            <a:r>
              <a:rPr lang="ru-RU" sz="2800" b="1" i="1" baseline="-25000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 , </a:t>
            </a:r>
            <a:r>
              <a:rPr lang="en-US" sz="2800" b="1" i="1">
                <a:latin typeface="Times New Roman" pitchFamily="18" charset="0"/>
              </a:rPr>
              <a:t>b</a:t>
            </a:r>
            <a:r>
              <a:rPr lang="ru-RU" sz="2800" b="1" i="1" baseline="-25000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</a:t>
            </a:r>
            <a:r>
              <a:rPr lang="en-US" sz="2800" b="1" i="1">
                <a:latin typeface="Times New Roman" pitchFamily="18" charset="0"/>
              </a:rPr>
              <a:t>a</a:t>
            </a:r>
            <a:r>
              <a:rPr lang="ru-RU" sz="2800" b="1">
                <a:latin typeface="Times New Roman" pitchFamily="18" charset="0"/>
              </a:rPr>
              <a:t> .Через  прямые a и </a:t>
            </a:r>
            <a:r>
              <a:rPr lang="en-US" sz="2800" b="1" i="1">
                <a:latin typeface="Times New Roman" pitchFamily="18" charset="0"/>
              </a:rPr>
              <a:t>b</a:t>
            </a:r>
            <a:r>
              <a:rPr lang="ru-RU" sz="2800" b="1" i="1" baseline="-25000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 можно провести плоскость α</a:t>
            </a:r>
            <a:r>
              <a:rPr lang="ru-RU" sz="2800" b="1" baseline="-25000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2. a , К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</a:t>
            </a:r>
            <a:r>
              <a:rPr lang="ru-RU" sz="2800" b="1">
                <a:latin typeface="Times New Roman" pitchFamily="18" charset="0"/>
              </a:rPr>
              <a:t> α</a:t>
            </a:r>
            <a:r>
              <a:rPr lang="ru-RU" sz="2800" b="1" baseline="-25000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;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 </a:t>
            </a:r>
            <a:r>
              <a:rPr lang="ru-RU" sz="2800" b="1">
                <a:latin typeface="Times New Roman" pitchFamily="18" charset="0"/>
              </a:rPr>
              <a:t>α</a:t>
            </a:r>
            <a:r>
              <a:rPr lang="ru-RU" sz="2800" b="1" baseline="-25000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 и α</a:t>
            </a:r>
            <a:r>
              <a:rPr lang="ru-RU" b="1">
                <a:latin typeface="Arial" charset="0"/>
                <a:cs typeface="Arial" charset="0"/>
              </a:rPr>
              <a:t> (</a:t>
            </a:r>
            <a:r>
              <a:rPr lang="ru-RU" b="1">
                <a:latin typeface="Times New Roman" pitchFamily="18" charset="0"/>
              </a:rPr>
              <a:t>Т</a:t>
            </a:r>
            <a:r>
              <a:rPr lang="ru-RU" b="1">
                <a:latin typeface="Arial" charset="0"/>
                <a:cs typeface="Arial" charset="0"/>
              </a:rPr>
              <a:t> </a:t>
            </a:r>
            <a:r>
              <a:rPr lang="ru-RU" b="1">
                <a:latin typeface="Times New Roman" pitchFamily="18" charset="0"/>
              </a:rPr>
              <a:t>о точке и прямой в пространстве</a:t>
            </a:r>
            <a:r>
              <a:rPr lang="ru-RU" b="1">
                <a:latin typeface="Arial" charset="0"/>
                <a:cs typeface="Arial" charset="0"/>
              </a:rPr>
              <a:t>).</a:t>
            </a:r>
          </a:p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3.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 </a:t>
            </a:r>
            <a:r>
              <a:rPr lang="en-US" sz="2800" b="1" i="1">
                <a:latin typeface="Times New Roman" pitchFamily="18" charset="0"/>
              </a:rPr>
              <a:t>b</a:t>
            </a:r>
            <a:r>
              <a:rPr lang="ru-RU" sz="2800" b="1" i="1">
                <a:latin typeface="Times New Roman" pitchFamily="18" charset="0"/>
              </a:rPr>
              <a:t> = </a:t>
            </a:r>
            <a:r>
              <a:rPr lang="en-US" sz="2800" b="1" i="1">
                <a:latin typeface="Times New Roman" pitchFamily="18" charset="0"/>
              </a:rPr>
              <a:t>b</a:t>
            </a:r>
            <a:r>
              <a:rPr lang="ru-RU" b="1" i="1" baseline="-25000">
                <a:latin typeface="Arial" charset="0"/>
                <a:cs typeface="Arial" charset="0"/>
              </a:rPr>
              <a:t>1</a:t>
            </a:r>
            <a:r>
              <a:rPr lang="ru-RU" b="1">
                <a:latin typeface="Arial" charset="0"/>
                <a:cs typeface="Arial" charset="0"/>
              </a:rPr>
              <a:t> </a:t>
            </a:r>
            <a:r>
              <a:rPr lang="ru-RU" sz="2800" b="1">
                <a:latin typeface="Times New Roman" pitchFamily="18" charset="0"/>
              </a:rPr>
              <a:t>(А</a:t>
            </a:r>
            <a:r>
              <a:rPr lang="ru-RU" b="1">
                <a:latin typeface="Arial" charset="0"/>
                <a:cs typeface="Arial" charset="0"/>
              </a:rPr>
              <a:t> </a:t>
            </a:r>
            <a:r>
              <a:rPr lang="ru-RU" b="1">
                <a:latin typeface="Times New Roman" pitchFamily="18" charset="0"/>
              </a:rPr>
              <a:t>параллельных прямых</a:t>
            </a:r>
            <a:r>
              <a:rPr lang="ru-RU" sz="2800" b="1">
                <a:latin typeface="Times New Roman" pitchFamily="18" charset="0"/>
              </a:rPr>
              <a:t>). Теорема доказана.</a:t>
            </a:r>
            <a:r>
              <a:rPr lang="ru-RU" b="1">
                <a:latin typeface="Arial" charset="0"/>
                <a:cs typeface="Arial" charset="0"/>
              </a:rPr>
              <a:t> </a:t>
            </a:r>
          </a:p>
        </p:txBody>
      </p:sp>
      <p:grpSp>
        <p:nvGrpSpPr>
          <p:cNvPr id="26655" name="Group 31"/>
          <p:cNvGrpSpPr>
            <a:grpSpLocks/>
          </p:cNvGrpSpPr>
          <p:nvPr/>
        </p:nvGrpSpPr>
        <p:grpSpPr bwMode="auto">
          <a:xfrm rot="48601" flipH="1">
            <a:off x="3924300" y="1052513"/>
            <a:ext cx="1030288" cy="971550"/>
            <a:chOff x="519" y="587"/>
            <a:chExt cx="951" cy="1168"/>
          </a:xfrm>
        </p:grpSpPr>
        <p:sp>
          <p:nvSpPr>
            <p:cNvPr id="87067" name="Freeform 32"/>
            <p:cNvSpPr>
              <a:spLocks/>
            </p:cNvSpPr>
            <p:nvPr/>
          </p:nvSpPr>
          <p:spPr bwMode="auto">
            <a:xfrm>
              <a:off x="519" y="587"/>
              <a:ext cx="951" cy="1168"/>
            </a:xfrm>
            <a:custGeom>
              <a:avLst/>
              <a:gdLst>
                <a:gd name="T0" fmla="*/ 864 w 951"/>
                <a:gd name="T1" fmla="*/ 0 h 1168"/>
                <a:gd name="T2" fmla="*/ 951 w 951"/>
                <a:gd name="T3" fmla="*/ 84 h 1168"/>
                <a:gd name="T4" fmla="*/ 209 w 951"/>
                <a:gd name="T5" fmla="*/ 1009 h 1168"/>
                <a:gd name="T6" fmla="*/ 0 w 951"/>
                <a:gd name="T7" fmla="*/ 1168 h 1168"/>
                <a:gd name="T8" fmla="*/ 118 w 951"/>
                <a:gd name="T9" fmla="*/ 935 h 1168"/>
                <a:gd name="T10" fmla="*/ 864 w 951"/>
                <a:gd name="T11" fmla="*/ 0 h 11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51"/>
                <a:gd name="T19" fmla="*/ 0 h 1168"/>
                <a:gd name="T20" fmla="*/ 951 w 951"/>
                <a:gd name="T21" fmla="*/ 1168 h 11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51" h="1168">
                  <a:moveTo>
                    <a:pt x="864" y="0"/>
                  </a:moveTo>
                  <a:lnTo>
                    <a:pt x="951" y="84"/>
                  </a:lnTo>
                  <a:lnTo>
                    <a:pt x="209" y="1009"/>
                  </a:lnTo>
                  <a:lnTo>
                    <a:pt x="0" y="1168"/>
                  </a:lnTo>
                  <a:lnTo>
                    <a:pt x="118" y="935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7" name="Freeform 33"/>
            <p:cNvSpPr>
              <a:spLocks/>
            </p:cNvSpPr>
            <p:nvPr/>
          </p:nvSpPr>
          <p:spPr bwMode="auto">
            <a:xfrm>
              <a:off x="524" y="1497"/>
              <a:ext cx="221" cy="248"/>
            </a:xfrm>
            <a:custGeom>
              <a:avLst/>
              <a:gdLst/>
              <a:ahLst/>
              <a:cxnLst>
                <a:cxn ang="0">
                  <a:pos x="0" y="248"/>
                </a:cxn>
                <a:cxn ang="0">
                  <a:pos x="220" y="84"/>
                </a:cxn>
                <a:cxn ang="0">
                  <a:pos x="128" y="0"/>
                </a:cxn>
                <a:cxn ang="0">
                  <a:pos x="0" y="248"/>
                </a:cxn>
              </a:cxnLst>
              <a:rect l="0" t="0" r="r" b="b"/>
              <a:pathLst>
                <a:path w="220" h="248">
                  <a:moveTo>
                    <a:pt x="0" y="248"/>
                  </a:moveTo>
                  <a:lnTo>
                    <a:pt x="220" y="84"/>
                  </a:lnTo>
                  <a:lnTo>
                    <a:pt x="128" y="0"/>
                  </a:lnTo>
                  <a:lnTo>
                    <a:pt x="0" y="24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sz="1800">
                <a:latin typeface="Arial" charset="0"/>
                <a:cs typeface="Arial" charset="0"/>
              </a:endParaRPr>
            </a:p>
          </p:txBody>
        </p:sp>
        <p:sp>
          <p:nvSpPr>
            <p:cNvPr id="87069" name="Freeform 34"/>
            <p:cNvSpPr>
              <a:spLocks/>
            </p:cNvSpPr>
            <p:nvPr/>
          </p:nvSpPr>
          <p:spPr bwMode="auto">
            <a:xfrm>
              <a:off x="524" y="1640"/>
              <a:ext cx="96" cy="104"/>
            </a:xfrm>
            <a:custGeom>
              <a:avLst/>
              <a:gdLst>
                <a:gd name="T0" fmla="*/ 96 w 96"/>
                <a:gd name="T1" fmla="*/ 39 h 104"/>
                <a:gd name="T2" fmla="*/ 56 w 96"/>
                <a:gd name="T3" fmla="*/ 0 h 104"/>
                <a:gd name="T4" fmla="*/ 0 w 96"/>
                <a:gd name="T5" fmla="*/ 104 h 104"/>
                <a:gd name="T6" fmla="*/ 96 w 96"/>
                <a:gd name="T7" fmla="*/ 39 h 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104"/>
                <a:gd name="T14" fmla="*/ 96 w 96"/>
                <a:gd name="T15" fmla="*/ 104 h 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104">
                  <a:moveTo>
                    <a:pt x="96" y="39"/>
                  </a:moveTo>
                  <a:lnTo>
                    <a:pt x="56" y="0"/>
                  </a:lnTo>
                  <a:lnTo>
                    <a:pt x="0" y="104"/>
                  </a:lnTo>
                  <a:lnTo>
                    <a:pt x="96" y="39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070" name="Freeform 35"/>
            <p:cNvSpPr>
              <a:spLocks/>
            </p:cNvSpPr>
            <p:nvPr/>
          </p:nvSpPr>
          <p:spPr bwMode="auto">
            <a:xfrm>
              <a:off x="676" y="612"/>
              <a:ext cx="736" cy="912"/>
            </a:xfrm>
            <a:custGeom>
              <a:avLst/>
              <a:gdLst>
                <a:gd name="T0" fmla="*/ 736 w 736"/>
                <a:gd name="T1" fmla="*/ 0 h 912"/>
                <a:gd name="T2" fmla="*/ 0 w 736"/>
                <a:gd name="T3" fmla="*/ 912 h 912"/>
                <a:gd name="T4" fmla="*/ 0 60000 65536"/>
                <a:gd name="T5" fmla="*/ 0 60000 65536"/>
                <a:gd name="T6" fmla="*/ 0 w 736"/>
                <a:gd name="T7" fmla="*/ 0 h 912"/>
                <a:gd name="T8" fmla="*/ 736 w 736"/>
                <a:gd name="T9" fmla="*/ 912 h 9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6" h="912">
                  <a:moveTo>
                    <a:pt x="736" y="0"/>
                  </a:moveTo>
                  <a:lnTo>
                    <a:pt x="0" y="91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071" name="Freeform 36"/>
            <p:cNvSpPr>
              <a:spLocks/>
            </p:cNvSpPr>
            <p:nvPr/>
          </p:nvSpPr>
          <p:spPr bwMode="auto">
            <a:xfrm>
              <a:off x="704" y="644"/>
              <a:ext cx="736" cy="908"/>
            </a:xfrm>
            <a:custGeom>
              <a:avLst/>
              <a:gdLst>
                <a:gd name="T0" fmla="*/ 736 w 736"/>
                <a:gd name="T1" fmla="*/ 0 h 908"/>
                <a:gd name="T2" fmla="*/ 0 w 736"/>
                <a:gd name="T3" fmla="*/ 908 h 908"/>
                <a:gd name="T4" fmla="*/ 0 60000 65536"/>
                <a:gd name="T5" fmla="*/ 0 60000 65536"/>
                <a:gd name="T6" fmla="*/ 0 w 736"/>
                <a:gd name="T7" fmla="*/ 0 h 908"/>
                <a:gd name="T8" fmla="*/ 736 w 736"/>
                <a:gd name="T9" fmla="*/ 908 h 90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6" h="908">
                  <a:moveTo>
                    <a:pt x="736" y="0"/>
                  </a:moveTo>
                  <a:lnTo>
                    <a:pt x="0" y="90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7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7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7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8.09249E-7 L -0.41857 0.22289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00" y="111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73" grpId="0" animBg="1"/>
      <p:bldP spid="11273" grpId="0" animBg="1"/>
      <p:bldP spid="11274" grpId="0"/>
      <p:bldP spid="2" grpId="0"/>
      <p:bldP spid="3" grpId="0"/>
      <p:bldP spid="266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9" name="Rectangle 5"/>
          <p:cNvSpPr>
            <a:spLocks noChangeArrowheads="1"/>
          </p:cNvSpPr>
          <p:nvPr/>
        </p:nvSpPr>
        <p:spPr bwMode="auto">
          <a:xfrm>
            <a:off x="250825" y="60325"/>
            <a:ext cx="8893175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/>
            <a:r>
              <a:rPr lang="ru-RU" sz="3600" b="1" i="1" u="sng">
                <a:solidFill>
                  <a:schemeClr val="hlink"/>
                </a:solidFill>
                <a:latin typeface="Times New Roman" pitchFamily="18" charset="0"/>
              </a:rPr>
              <a:t>Задание 1</a:t>
            </a:r>
            <a:r>
              <a:rPr lang="ru-RU" sz="3600" b="1">
                <a:latin typeface="Times New Roman" pitchFamily="18" charset="0"/>
              </a:rPr>
              <a:t>   Вставьте пропущенные слова</a:t>
            </a:r>
            <a:r>
              <a:rPr lang="ru-RU" sz="2800" b="1">
                <a:latin typeface="Times New Roman" pitchFamily="18" charset="0"/>
              </a:rPr>
              <a:t> </a:t>
            </a:r>
          </a:p>
          <a:p>
            <a:pPr marL="457200" indent="-457200"/>
            <a:endParaRPr lang="ru-RU" sz="2800" b="1">
              <a:latin typeface="Times New Roman" pitchFamily="18" charset="0"/>
            </a:endParaRPr>
          </a:p>
          <a:p>
            <a:pPr marL="457200" indent="-457200" eaLnBrk="0" hangingPunct="0">
              <a:buFontTx/>
              <a:buAutoNum type="arabicParenR"/>
            </a:pPr>
            <a:r>
              <a:rPr lang="ru-RU" sz="2800" b="1">
                <a:latin typeface="Times New Roman" pitchFamily="18" charset="0"/>
              </a:rPr>
              <a:t>Единственную плоскость можно задать через три точки, при этом они                        на одной прямой. </a:t>
            </a:r>
          </a:p>
          <a:p>
            <a:pPr marL="457200" indent="-457200" eaLnBrk="0" hangingPunct="0"/>
            <a:r>
              <a:rPr lang="ru-RU" sz="2800" b="1">
                <a:latin typeface="Times New Roman" pitchFamily="18" charset="0"/>
              </a:rPr>
              <a:t>2) Если          точки прямой принадлежат плоскости, то и вся прямая принадлежит плоскости. </a:t>
            </a:r>
          </a:p>
          <a:p>
            <a:pPr marL="457200" indent="-457200" eaLnBrk="0" hangingPunct="0"/>
            <a:r>
              <a:rPr lang="ru-RU" sz="2800" b="1">
                <a:latin typeface="Times New Roman" pitchFamily="18" charset="0"/>
              </a:rPr>
              <a:t>3) Две различные плоскости могут иметь только одну общую </a:t>
            </a:r>
          </a:p>
          <a:p>
            <a:pPr marL="457200" indent="-457200" eaLnBrk="0" hangingPunct="0"/>
            <a:r>
              <a:rPr lang="ru-RU" sz="2800" b="1">
                <a:latin typeface="Times New Roman" pitchFamily="18" charset="0"/>
              </a:rPr>
              <a:t>4) Прямые являются                                 в пространстве, если они не пересекаются и                    в одной плоскости. </a:t>
            </a:r>
          </a:p>
          <a:p>
            <a:pPr marL="457200" indent="-457200" eaLnBrk="0" hangingPunct="0"/>
            <a:r>
              <a:rPr lang="ru-RU" sz="2800" b="1">
                <a:latin typeface="Times New Roman" pitchFamily="18" charset="0"/>
              </a:rPr>
              <a:t>5) Если прямая </a:t>
            </a:r>
            <a:r>
              <a:rPr lang="en-US" sz="2800" b="1">
                <a:latin typeface="Times New Roman" pitchFamily="18" charset="0"/>
              </a:rPr>
              <a:t>a</a:t>
            </a:r>
            <a:r>
              <a:rPr lang="ru-RU" sz="2800" b="1">
                <a:latin typeface="Times New Roman" pitchFamily="18" charset="0"/>
              </a:rPr>
              <a:t>  лежит в плоскости α, прямая </a:t>
            </a:r>
            <a:r>
              <a:rPr lang="en-US" sz="2800" b="1">
                <a:latin typeface="Times New Roman" pitchFamily="18" charset="0"/>
              </a:rPr>
              <a:t>b</a:t>
            </a:r>
            <a:r>
              <a:rPr lang="ru-RU" sz="2800" b="1">
                <a:latin typeface="Times New Roman" pitchFamily="18" charset="0"/>
              </a:rPr>
              <a:t> не лежит в плоскости α, но пересекает ее в точке </a:t>
            </a:r>
          </a:p>
          <a:p>
            <a:pPr marL="457200" indent="-457200" eaLnBrk="0" hangingPunct="0"/>
            <a:r>
              <a:rPr lang="ru-RU" sz="2800" b="1">
                <a:latin typeface="Times New Roman" pitchFamily="18" charset="0"/>
              </a:rPr>
              <a:t>     В</a:t>
            </a:r>
          </a:p>
        </p:txBody>
      </p:sp>
      <p:graphicFrame>
        <p:nvGraphicFramePr>
          <p:cNvPr id="164868" name="Object 4"/>
          <p:cNvGraphicFramePr>
            <a:graphicFrameLocks noChangeAspect="1"/>
          </p:cNvGraphicFramePr>
          <p:nvPr/>
        </p:nvGraphicFramePr>
        <p:xfrm>
          <a:off x="1042988" y="5734050"/>
          <a:ext cx="369887" cy="431800"/>
        </p:xfrm>
        <a:graphic>
          <a:graphicData uri="http://schemas.openxmlformats.org/presentationml/2006/ole">
            <p:oleObj spid="_x0000_s164871" name="Формула" r:id="rId3" imgW="126835" imgH="152202" progId="">
              <p:embed/>
            </p:oleObj>
          </a:graphicData>
        </a:graphic>
      </p:graphicFrame>
      <p:sp>
        <p:nvSpPr>
          <p:cNvPr id="164870" name="Rectangle 6"/>
          <p:cNvSpPr>
            <a:spLocks noChangeArrowheads="1"/>
          </p:cNvSpPr>
          <p:nvPr/>
        </p:nvSpPr>
        <p:spPr bwMode="auto">
          <a:xfrm>
            <a:off x="1403350" y="5661025"/>
            <a:ext cx="3673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latin typeface="Times New Roman" pitchFamily="18" charset="0"/>
                <a:cs typeface="Calibri" pitchFamily="34" charset="0"/>
              </a:rPr>
              <a:t> </a:t>
            </a:r>
            <a:r>
              <a:rPr lang="ru-RU" sz="2800" b="1">
                <a:latin typeface="Times New Roman" pitchFamily="18" charset="0"/>
                <a:cs typeface="Calibri" pitchFamily="34" charset="0"/>
              </a:rPr>
              <a:t>α, то прямые а и </a:t>
            </a:r>
            <a:r>
              <a:rPr lang="en-US" sz="2800" b="1">
                <a:latin typeface="Times New Roman" pitchFamily="18" charset="0"/>
                <a:cs typeface="Calibri" pitchFamily="34" charset="0"/>
              </a:rPr>
              <a:t>b</a:t>
            </a:r>
            <a:endParaRPr lang="ru-RU" b="1">
              <a:latin typeface="Times New Roman" pitchFamily="18" charset="0"/>
              <a:cs typeface="Calibri" pitchFamily="34" charset="0"/>
            </a:endParaRPr>
          </a:p>
        </p:txBody>
      </p:sp>
      <p:sp>
        <p:nvSpPr>
          <p:cNvPr id="164871" name="Text Box 7"/>
          <p:cNvSpPr txBox="1">
            <a:spLocks noChangeArrowheads="1"/>
          </p:cNvSpPr>
          <p:nvPr/>
        </p:nvSpPr>
        <p:spPr bwMode="auto">
          <a:xfrm>
            <a:off x="4284663" y="1557338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chemeClr val="hlink"/>
                </a:solidFill>
                <a:cs typeface="Arial" charset="0"/>
              </a:rPr>
              <a:t>не лежат</a:t>
            </a:r>
          </a:p>
        </p:txBody>
      </p:sp>
      <p:sp>
        <p:nvSpPr>
          <p:cNvPr id="164872" name="Text Box 8"/>
          <p:cNvSpPr txBox="1">
            <a:spLocks noChangeArrowheads="1"/>
          </p:cNvSpPr>
          <p:nvPr/>
        </p:nvSpPr>
        <p:spPr bwMode="auto">
          <a:xfrm>
            <a:off x="1547813" y="1916113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chemeClr val="hlink"/>
                </a:solidFill>
                <a:cs typeface="Arial" charset="0"/>
              </a:rPr>
              <a:t>две</a:t>
            </a:r>
          </a:p>
        </p:txBody>
      </p:sp>
      <p:sp>
        <p:nvSpPr>
          <p:cNvPr id="164873" name="Text Box 9"/>
          <p:cNvSpPr txBox="1">
            <a:spLocks noChangeArrowheads="1"/>
          </p:cNvSpPr>
          <p:nvPr/>
        </p:nvSpPr>
        <p:spPr bwMode="auto">
          <a:xfrm>
            <a:off x="1908175" y="3213100"/>
            <a:ext cx="1439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chemeClr val="hlink"/>
                </a:solidFill>
                <a:cs typeface="Arial" charset="0"/>
              </a:rPr>
              <a:t>прямую</a:t>
            </a:r>
          </a:p>
        </p:txBody>
      </p:sp>
      <p:sp>
        <p:nvSpPr>
          <p:cNvPr id="164874" name="Text Box 10"/>
          <p:cNvSpPr txBox="1">
            <a:spLocks noChangeArrowheads="1"/>
          </p:cNvSpPr>
          <p:nvPr/>
        </p:nvSpPr>
        <p:spPr bwMode="auto">
          <a:xfrm>
            <a:off x="3851275" y="3644900"/>
            <a:ext cx="2881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chemeClr val="hlink"/>
                </a:solidFill>
                <a:cs typeface="Arial" charset="0"/>
              </a:rPr>
              <a:t>параллельными</a:t>
            </a:r>
          </a:p>
        </p:txBody>
      </p:sp>
      <p:sp>
        <p:nvSpPr>
          <p:cNvPr id="164875" name="Text Box 11"/>
          <p:cNvSpPr txBox="1">
            <a:spLocks noChangeArrowheads="1"/>
          </p:cNvSpPr>
          <p:nvPr/>
        </p:nvSpPr>
        <p:spPr bwMode="auto">
          <a:xfrm>
            <a:off x="7702550" y="4076700"/>
            <a:ext cx="1441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chemeClr val="hlink"/>
                </a:solidFill>
                <a:cs typeface="Arial" charset="0"/>
              </a:rPr>
              <a:t>лежат</a:t>
            </a:r>
          </a:p>
        </p:txBody>
      </p:sp>
      <p:sp>
        <p:nvSpPr>
          <p:cNvPr id="164876" name="Text Box 12"/>
          <p:cNvSpPr txBox="1">
            <a:spLocks noChangeArrowheads="1"/>
          </p:cNvSpPr>
          <p:nvPr/>
        </p:nvSpPr>
        <p:spPr bwMode="auto">
          <a:xfrm>
            <a:off x="4500563" y="5661025"/>
            <a:ext cx="30972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hlink"/>
                </a:solidFill>
                <a:latin typeface="Times New Roman" pitchFamily="18" charset="0"/>
                <a:cs typeface="Calibri" pitchFamily="34" charset="0"/>
              </a:rPr>
              <a:t>скрещивающиеся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4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4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4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2" grpId="0"/>
      <p:bldP spid="164873" grpId="0"/>
      <p:bldP spid="164874" grpId="0"/>
      <p:bldP spid="164875" grpId="0"/>
      <p:bldP spid="1648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4"/>
          <p:cNvSpPr>
            <a:spLocks noChangeArrowheads="1"/>
          </p:cNvSpPr>
          <p:nvPr/>
        </p:nvSpPr>
        <p:spPr bwMode="auto">
          <a:xfrm>
            <a:off x="179388" y="230188"/>
            <a:ext cx="89646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 i="1" u="sng">
                <a:solidFill>
                  <a:schemeClr val="hlink"/>
                </a:solidFill>
                <a:latin typeface="Times New Roman" pitchFamily="18" charset="0"/>
              </a:rPr>
              <a:t>Задание 2</a:t>
            </a:r>
            <a:r>
              <a:rPr lang="ru-RU" sz="3200" b="1">
                <a:latin typeface="Times New Roman" pitchFamily="18" charset="0"/>
              </a:rPr>
              <a:t>  Определите: верно, ли утверждение?</a:t>
            </a:r>
            <a:r>
              <a:rPr lang="ru-RU" sz="3200"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166022" name="Group 134"/>
          <p:cNvGraphicFramePr>
            <a:graphicFrameLocks noGrp="1"/>
          </p:cNvGraphicFramePr>
          <p:nvPr/>
        </p:nvGraphicFramePr>
        <p:xfrm>
          <a:off x="250825" y="765175"/>
          <a:ext cx="8713788" cy="6004560"/>
        </p:xfrm>
        <a:graphic>
          <a:graphicData uri="http://schemas.openxmlformats.org/drawingml/2006/table">
            <a:tbl>
              <a:tblPr/>
              <a:tblGrid>
                <a:gridCol w="7850188"/>
                <a:gridCol w="863600"/>
              </a:tblGrid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Если прямая проходит через вершину треугольника, то она лежит в плоскости треугольника.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Если прямые не пересекаются, то они параллельны.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5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Прямая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параллельна прямой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прямая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параллельна плоскости α. Прямая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параллельна плоскости α.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9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Все прямые пересекающие стороны треугольника лежат в одной плоскости.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Прямая АВ и точки С,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не лежат в одной плоскости. Могут ли прямые АВ и С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пересекаться?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6023" name="Text Box 135"/>
          <p:cNvSpPr txBox="1">
            <a:spLocks noChangeArrowheads="1"/>
          </p:cNvSpPr>
          <p:nvPr/>
        </p:nvSpPr>
        <p:spPr bwMode="auto">
          <a:xfrm>
            <a:off x="8027988" y="1125538"/>
            <a:ext cx="9350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chemeClr val="tx2"/>
                </a:solidFill>
                <a:latin typeface="Times New Roman" pitchFamily="18" charset="0"/>
              </a:rPr>
              <a:t>Нет</a:t>
            </a:r>
          </a:p>
        </p:txBody>
      </p:sp>
      <p:sp>
        <p:nvSpPr>
          <p:cNvPr id="166024" name="Text Box 136"/>
          <p:cNvSpPr txBox="1">
            <a:spLocks noChangeArrowheads="1"/>
          </p:cNvSpPr>
          <p:nvPr/>
        </p:nvSpPr>
        <p:spPr bwMode="auto">
          <a:xfrm>
            <a:off x="8170863" y="2276475"/>
            <a:ext cx="973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chemeClr val="tx2"/>
                </a:solidFill>
                <a:latin typeface="Times New Roman" pitchFamily="18" charset="0"/>
              </a:rPr>
              <a:t>Нет</a:t>
            </a:r>
          </a:p>
        </p:txBody>
      </p:sp>
      <p:sp>
        <p:nvSpPr>
          <p:cNvPr id="166025" name="Text Box 137"/>
          <p:cNvSpPr txBox="1">
            <a:spLocks noChangeArrowheads="1"/>
          </p:cNvSpPr>
          <p:nvPr/>
        </p:nvSpPr>
        <p:spPr bwMode="auto">
          <a:xfrm>
            <a:off x="8208963" y="3357563"/>
            <a:ext cx="9350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Да</a:t>
            </a:r>
          </a:p>
        </p:txBody>
      </p:sp>
      <p:sp>
        <p:nvSpPr>
          <p:cNvPr id="166026" name="Text Box 138"/>
          <p:cNvSpPr txBox="1">
            <a:spLocks noChangeArrowheads="1"/>
          </p:cNvSpPr>
          <p:nvPr/>
        </p:nvSpPr>
        <p:spPr bwMode="auto">
          <a:xfrm>
            <a:off x="8135938" y="4652963"/>
            <a:ext cx="1008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Да</a:t>
            </a:r>
          </a:p>
        </p:txBody>
      </p:sp>
      <p:sp>
        <p:nvSpPr>
          <p:cNvPr id="166027" name="Text Box 139"/>
          <p:cNvSpPr txBox="1">
            <a:spLocks noChangeArrowheads="1"/>
          </p:cNvSpPr>
          <p:nvPr/>
        </p:nvSpPr>
        <p:spPr bwMode="auto">
          <a:xfrm>
            <a:off x="8027988" y="5661025"/>
            <a:ext cx="9350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chemeClr val="tx2"/>
                </a:solidFill>
                <a:latin typeface="Times New Roman" pitchFamily="18" charset="0"/>
              </a:rPr>
              <a:t>Нет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60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6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023" grpId="0"/>
      <p:bldP spid="166025" grpId="0"/>
      <p:bldP spid="1660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4"/>
          <p:cNvSpPr>
            <a:spLocks noChangeArrowheads="1"/>
          </p:cNvSpPr>
          <p:nvPr/>
        </p:nvSpPr>
        <p:spPr bwMode="auto">
          <a:xfrm>
            <a:off x="179388" y="223838"/>
            <a:ext cx="89646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 i="1" u="sng">
                <a:solidFill>
                  <a:schemeClr val="hlink"/>
                </a:solidFill>
                <a:latin typeface="Times New Roman" pitchFamily="18" charset="0"/>
              </a:rPr>
              <a:t>Задание 2</a:t>
            </a:r>
            <a:r>
              <a:rPr lang="ru-RU" sz="3200" b="1">
                <a:latin typeface="Times New Roman" pitchFamily="18" charset="0"/>
              </a:rPr>
              <a:t>  Определите: верно, ли утверждение?</a:t>
            </a:r>
            <a:r>
              <a:rPr lang="ru-RU" sz="3200">
                <a:cs typeface="Arial" charset="0"/>
              </a:rPr>
              <a:t> </a:t>
            </a:r>
          </a:p>
        </p:txBody>
      </p:sp>
      <p:graphicFrame>
        <p:nvGraphicFramePr>
          <p:cNvPr id="166959" name="Group 47"/>
          <p:cNvGraphicFramePr>
            <a:graphicFrameLocks noGrp="1"/>
          </p:cNvGraphicFramePr>
          <p:nvPr/>
        </p:nvGraphicFramePr>
        <p:xfrm>
          <a:off x="250825" y="981075"/>
          <a:ext cx="8713788" cy="5486400"/>
        </p:xfrm>
        <a:graphic>
          <a:graphicData uri="http://schemas.openxmlformats.org/drawingml/2006/table">
            <a:tbl>
              <a:tblPr/>
              <a:tblGrid>
                <a:gridCol w="7850188"/>
                <a:gridCol w="863600"/>
              </a:tblGrid>
              <a:tr h="820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Прямые АВ и С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пересекаются.  Могут ли прямые АС и В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быть скрещивающимися?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Прямые 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не лежат в одной плоскости. Можно ли провести прямую 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параллельную прямым 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?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5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 Прямая 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параллельная прямой  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в,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пересекает плоскость α. Прямая 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параллельна  прямой 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в.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Может ли  прямая </a:t>
                      </a: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лежать в плоскости α?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 Прямая а параллельна плоскости α. Существует ли на плоскости α прямые, непараллельные а?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6960" name="Text Box 48"/>
          <p:cNvSpPr txBox="1">
            <a:spLocks noChangeArrowheads="1"/>
          </p:cNvSpPr>
          <p:nvPr/>
        </p:nvSpPr>
        <p:spPr bwMode="auto">
          <a:xfrm>
            <a:off x="8027988" y="1125538"/>
            <a:ext cx="11160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chemeClr val="tx2"/>
                </a:solidFill>
              </a:rPr>
              <a:t>Нет</a:t>
            </a:r>
          </a:p>
        </p:txBody>
      </p:sp>
      <p:sp>
        <p:nvSpPr>
          <p:cNvPr id="166961" name="Text Box 49"/>
          <p:cNvSpPr txBox="1">
            <a:spLocks noChangeArrowheads="1"/>
          </p:cNvSpPr>
          <p:nvPr/>
        </p:nvSpPr>
        <p:spPr bwMode="auto">
          <a:xfrm>
            <a:off x="8027988" y="2276475"/>
            <a:ext cx="9001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chemeClr val="tx2"/>
                </a:solidFill>
                <a:latin typeface="Times New Roman" pitchFamily="18" charset="0"/>
              </a:rPr>
              <a:t>Нет</a:t>
            </a:r>
          </a:p>
        </p:txBody>
      </p:sp>
      <p:sp>
        <p:nvSpPr>
          <p:cNvPr id="166962" name="Text Box 50"/>
          <p:cNvSpPr txBox="1">
            <a:spLocks noChangeArrowheads="1"/>
          </p:cNvSpPr>
          <p:nvPr/>
        </p:nvSpPr>
        <p:spPr bwMode="auto">
          <a:xfrm>
            <a:off x="8135938" y="3860800"/>
            <a:ext cx="1008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chemeClr val="tx2"/>
                </a:solidFill>
                <a:latin typeface="Times New Roman" pitchFamily="18" charset="0"/>
              </a:rPr>
              <a:t>Нет</a:t>
            </a:r>
          </a:p>
        </p:txBody>
      </p:sp>
      <p:sp>
        <p:nvSpPr>
          <p:cNvPr id="166963" name="Text Box 51"/>
          <p:cNvSpPr txBox="1">
            <a:spLocks noChangeArrowheads="1"/>
          </p:cNvSpPr>
          <p:nvPr/>
        </p:nvSpPr>
        <p:spPr bwMode="auto">
          <a:xfrm>
            <a:off x="8172450" y="5373688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0000"/>
                </a:solidFill>
              </a:rPr>
              <a:t>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6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6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6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6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60" grpId="0"/>
      <p:bldP spid="166961" grpId="0"/>
      <p:bldP spid="166962" grpId="0"/>
      <p:bldP spid="1669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937" name="Group 4"/>
          <p:cNvGrpSpPr>
            <a:grpSpLocks/>
          </p:cNvGrpSpPr>
          <p:nvPr/>
        </p:nvGrpSpPr>
        <p:grpSpPr bwMode="auto">
          <a:xfrm>
            <a:off x="323850" y="2636838"/>
            <a:ext cx="3321050" cy="2514600"/>
            <a:chOff x="9350" y="8019"/>
            <a:chExt cx="2282" cy="1888"/>
          </a:xfrm>
        </p:grpSpPr>
        <p:sp>
          <p:nvSpPr>
            <p:cNvPr id="167952" name="Freeform 5"/>
            <p:cNvSpPr>
              <a:spLocks/>
            </p:cNvSpPr>
            <p:nvPr/>
          </p:nvSpPr>
          <p:spPr bwMode="auto">
            <a:xfrm>
              <a:off x="9350" y="8826"/>
              <a:ext cx="2124" cy="1033"/>
            </a:xfrm>
            <a:custGeom>
              <a:avLst/>
              <a:gdLst>
                <a:gd name="T0" fmla="*/ 925 w 1638"/>
                <a:gd name="T1" fmla="*/ 216 h 1033"/>
                <a:gd name="T2" fmla="*/ 1247 w 1638"/>
                <a:gd name="T3" fmla="*/ 120 h 1033"/>
                <a:gd name="T4" fmla="*/ 2714 w 1638"/>
                <a:gd name="T5" fmla="*/ 72 h 1033"/>
                <a:gd name="T6" fmla="*/ 3447 w 1638"/>
                <a:gd name="T7" fmla="*/ 0 h 1033"/>
                <a:gd name="T8" fmla="*/ 5263 w 1638"/>
                <a:gd name="T9" fmla="*/ 56 h 1033"/>
                <a:gd name="T10" fmla="*/ 5821 w 1638"/>
                <a:gd name="T11" fmla="*/ 352 h 1033"/>
                <a:gd name="T12" fmla="*/ 5939 w 1638"/>
                <a:gd name="T13" fmla="*/ 472 h 1033"/>
                <a:gd name="T14" fmla="*/ 5967 w 1638"/>
                <a:gd name="T15" fmla="*/ 496 h 1033"/>
                <a:gd name="T16" fmla="*/ 5939 w 1638"/>
                <a:gd name="T17" fmla="*/ 832 h 1033"/>
                <a:gd name="T18" fmla="*/ 5763 w 1638"/>
                <a:gd name="T19" fmla="*/ 848 h 1033"/>
                <a:gd name="T20" fmla="*/ 5586 w 1638"/>
                <a:gd name="T21" fmla="*/ 896 h 1033"/>
                <a:gd name="T22" fmla="*/ 3858 w 1638"/>
                <a:gd name="T23" fmla="*/ 976 h 1033"/>
                <a:gd name="T24" fmla="*/ 2623 w 1638"/>
                <a:gd name="T25" fmla="*/ 968 h 1033"/>
                <a:gd name="T26" fmla="*/ 2333 w 1638"/>
                <a:gd name="T27" fmla="*/ 944 h 1033"/>
                <a:gd name="T28" fmla="*/ 1684 w 1638"/>
                <a:gd name="T29" fmla="*/ 944 h 1033"/>
                <a:gd name="T30" fmla="*/ 1161 w 1638"/>
                <a:gd name="T31" fmla="*/ 816 h 1033"/>
                <a:gd name="T32" fmla="*/ 953 w 1638"/>
                <a:gd name="T33" fmla="*/ 776 h 1033"/>
                <a:gd name="T34" fmla="*/ 102 w 1638"/>
                <a:gd name="T35" fmla="*/ 664 h 1033"/>
                <a:gd name="T36" fmla="*/ 279 w 1638"/>
                <a:gd name="T37" fmla="*/ 456 h 1033"/>
                <a:gd name="T38" fmla="*/ 307 w 1638"/>
                <a:gd name="T39" fmla="*/ 360 h 1033"/>
                <a:gd name="T40" fmla="*/ 368 w 1638"/>
                <a:gd name="T41" fmla="*/ 336 h 1033"/>
                <a:gd name="T42" fmla="*/ 455 w 1638"/>
                <a:gd name="T43" fmla="*/ 288 h 1033"/>
                <a:gd name="T44" fmla="*/ 718 w 1638"/>
                <a:gd name="T45" fmla="*/ 256 h 1033"/>
                <a:gd name="T46" fmla="*/ 925 w 1638"/>
                <a:gd name="T47" fmla="*/ 216 h 103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638"/>
                <a:gd name="T73" fmla="*/ 0 h 1033"/>
                <a:gd name="T74" fmla="*/ 1638 w 1638"/>
                <a:gd name="T75" fmla="*/ 1033 h 103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638" h="1033">
                  <a:moveTo>
                    <a:pt x="252" y="216"/>
                  </a:moveTo>
                  <a:cubicBezTo>
                    <a:pt x="288" y="189"/>
                    <a:pt x="307" y="148"/>
                    <a:pt x="340" y="120"/>
                  </a:cubicBezTo>
                  <a:cubicBezTo>
                    <a:pt x="428" y="47"/>
                    <a:pt x="618" y="82"/>
                    <a:pt x="740" y="72"/>
                  </a:cubicBezTo>
                  <a:cubicBezTo>
                    <a:pt x="806" y="28"/>
                    <a:pt x="859" y="10"/>
                    <a:pt x="940" y="0"/>
                  </a:cubicBezTo>
                  <a:cubicBezTo>
                    <a:pt x="1111" y="6"/>
                    <a:pt x="1270" y="15"/>
                    <a:pt x="1436" y="56"/>
                  </a:cubicBezTo>
                  <a:cubicBezTo>
                    <a:pt x="1529" y="118"/>
                    <a:pt x="1572" y="248"/>
                    <a:pt x="1588" y="352"/>
                  </a:cubicBezTo>
                  <a:cubicBezTo>
                    <a:pt x="1598" y="420"/>
                    <a:pt x="1594" y="393"/>
                    <a:pt x="1620" y="472"/>
                  </a:cubicBezTo>
                  <a:cubicBezTo>
                    <a:pt x="1623" y="480"/>
                    <a:pt x="1628" y="496"/>
                    <a:pt x="1628" y="496"/>
                  </a:cubicBezTo>
                  <a:cubicBezTo>
                    <a:pt x="1625" y="608"/>
                    <a:pt x="1638" y="721"/>
                    <a:pt x="1620" y="832"/>
                  </a:cubicBezTo>
                  <a:cubicBezTo>
                    <a:pt x="1617" y="849"/>
                    <a:pt x="1586" y="839"/>
                    <a:pt x="1572" y="848"/>
                  </a:cubicBezTo>
                  <a:cubicBezTo>
                    <a:pt x="1553" y="861"/>
                    <a:pt x="1540" y="880"/>
                    <a:pt x="1524" y="896"/>
                  </a:cubicBezTo>
                  <a:cubicBezTo>
                    <a:pt x="1387" y="1033"/>
                    <a:pt x="1293" y="971"/>
                    <a:pt x="1052" y="976"/>
                  </a:cubicBezTo>
                  <a:cubicBezTo>
                    <a:pt x="940" y="973"/>
                    <a:pt x="828" y="973"/>
                    <a:pt x="716" y="968"/>
                  </a:cubicBezTo>
                  <a:cubicBezTo>
                    <a:pt x="690" y="967"/>
                    <a:pt x="662" y="945"/>
                    <a:pt x="636" y="944"/>
                  </a:cubicBezTo>
                  <a:cubicBezTo>
                    <a:pt x="577" y="942"/>
                    <a:pt x="519" y="944"/>
                    <a:pt x="460" y="944"/>
                  </a:cubicBezTo>
                  <a:cubicBezTo>
                    <a:pt x="439" y="797"/>
                    <a:pt x="459" y="827"/>
                    <a:pt x="316" y="816"/>
                  </a:cubicBezTo>
                  <a:cubicBezTo>
                    <a:pt x="297" y="803"/>
                    <a:pt x="281" y="785"/>
                    <a:pt x="260" y="776"/>
                  </a:cubicBezTo>
                  <a:cubicBezTo>
                    <a:pt x="169" y="736"/>
                    <a:pt x="99" y="735"/>
                    <a:pt x="28" y="664"/>
                  </a:cubicBezTo>
                  <a:cubicBezTo>
                    <a:pt x="0" y="580"/>
                    <a:pt x="57" y="530"/>
                    <a:pt x="76" y="456"/>
                  </a:cubicBezTo>
                  <a:cubicBezTo>
                    <a:pt x="79" y="424"/>
                    <a:pt x="78" y="391"/>
                    <a:pt x="84" y="360"/>
                  </a:cubicBezTo>
                  <a:cubicBezTo>
                    <a:pt x="86" y="351"/>
                    <a:pt x="96" y="345"/>
                    <a:pt x="100" y="336"/>
                  </a:cubicBezTo>
                  <a:cubicBezTo>
                    <a:pt x="113" y="310"/>
                    <a:pt x="101" y="311"/>
                    <a:pt x="124" y="288"/>
                  </a:cubicBezTo>
                  <a:cubicBezTo>
                    <a:pt x="157" y="255"/>
                    <a:pt x="148" y="288"/>
                    <a:pt x="196" y="256"/>
                  </a:cubicBezTo>
                  <a:cubicBezTo>
                    <a:pt x="231" y="233"/>
                    <a:pt x="212" y="246"/>
                    <a:pt x="252" y="2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7953" name="Text Box 6"/>
            <p:cNvSpPr txBox="1">
              <a:spLocks noChangeArrowheads="1"/>
            </p:cNvSpPr>
            <p:nvPr/>
          </p:nvSpPr>
          <p:spPr bwMode="auto">
            <a:xfrm>
              <a:off x="9900" y="8019"/>
              <a:ext cx="48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ru-RU" sz="1100">
                  <a:latin typeface="Calibri" pitchFamily="34" charset="0"/>
                  <a:cs typeface="Arial" charset="0"/>
                </a:rPr>
                <a:t>       </a:t>
              </a:r>
            </a:p>
            <a:p>
              <a:pPr>
                <a:spcAft>
                  <a:spcPts val="1000"/>
                </a:spcAft>
              </a:pPr>
              <a:r>
                <a:rPr lang="ru-RU" sz="1100">
                  <a:latin typeface="Calibri" pitchFamily="34" charset="0"/>
                  <a:cs typeface="Arial" charset="0"/>
                </a:rPr>
                <a:t>      </a:t>
              </a:r>
              <a:r>
                <a:rPr lang="ru-RU" sz="2000" b="1">
                  <a:latin typeface="Times New Roman" pitchFamily="18" charset="0"/>
                  <a:cs typeface="Arial" charset="0"/>
                </a:rPr>
                <a:t>А</a:t>
              </a:r>
              <a:endParaRPr lang="ru-RU" sz="2000" b="1">
                <a:latin typeface="Times New Roman" pitchFamily="18" charset="0"/>
              </a:endParaRPr>
            </a:p>
          </p:txBody>
        </p:sp>
        <p:grpSp>
          <p:nvGrpSpPr>
            <p:cNvPr id="167954" name="Group 7"/>
            <p:cNvGrpSpPr>
              <a:grpSpLocks/>
            </p:cNvGrpSpPr>
            <p:nvPr/>
          </p:nvGrpSpPr>
          <p:grpSpPr bwMode="auto">
            <a:xfrm>
              <a:off x="9426" y="8324"/>
              <a:ext cx="1709" cy="1459"/>
              <a:chOff x="9426" y="8324"/>
              <a:chExt cx="1709" cy="1459"/>
            </a:xfrm>
          </p:grpSpPr>
          <p:sp>
            <p:nvSpPr>
              <p:cNvPr id="2" name="Line 8"/>
              <p:cNvSpPr>
                <a:spLocks noChangeShapeType="1"/>
              </p:cNvSpPr>
              <p:nvPr/>
            </p:nvSpPr>
            <p:spPr bwMode="auto">
              <a:xfrm flipV="1">
                <a:off x="9786" y="8324"/>
                <a:ext cx="488" cy="11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" name="Line 9"/>
              <p:cNvSpPr>
                <a:spLocks noChangeShapeType="1"/>
              </p:cNvSpPr>
              <p:nvPr/>
            </p:nvSpPr>
            <p:spPr bwMode="auto">
              <a:xfrm>
                <a:off x="10282" y="8324"/>
                <a:ext cx="853" cy="11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" name="Line 10"/>
              <p:cNvSpPr>
                <a:spLocks noChangeShapeType="1"/>
              </p:cNvSpPr>
              <p:nvPr/>
            </p:nvSpPr>
            <p:spPr bwMode="auto">
              <a:xfrm>
                <a:off x="10048" y="8852"/>
                <a:ext cx="498" cy="5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" name="Line 11"/>
              <p:cNvSpPr>
                <a:spLocks noChangeShapeType="1"/>
              </p:cNvSpPr>
              <p:nvPr/>
            </p:nvSpPr>
            <p:spPr bwMode="auto">
              <a:xfrm>
                <a:off x="9846" y="9132"/>
                <a:ext cx="108" cy="6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" name="Line 12"/>
              <p:cNvSpPr>
                <a:spLocks noChangeShapeType="1"/>
              </p:cNvSpPr>
              <p:nvPr/>
            </p:nvSpPr>
            <p:spPr bwMode="auto">
              <a:xfrm>
                <a:off x="10090" y="8585"/>
                <a:ext cx="108" cy="6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" name="Text Box 13"/>
              <p:cNvSpPr txBox="1">
                <a:spLocks noChangeArrowheads="1"/>
              </p:cNvSpPr>
              <p:nvPr/>
            </p:nvSpPr>
            <p:spPr bwMode="auto">
              <a:xfrm>
                <a:off x="9426" y="9249"/>
                <a:ext cx="480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ru-RU" sz="2000" b="1">
                    <a:latin typeface="Times New Roman" pitchFamily="18" charset="0"/>
                  </a:rPr>
                  <a:t>  </a:t>
                </a:r>
                <a:r>
                  <a:rPr lang="ru-RU" sz="2000" b="1">
                    <a:latin typeface="Times New Roman" pitchFamily="18" charset="0"/>
                    <a:cs typeface="Arial" charset="0"/>
                  </a:rPr>
                  <a:t>В</a:t>
                </a:r>
                <a:endParaRPr lang="ru-RU" sz="2000" b="1">
                  <a:latin typeface="Times New Roman" pitchFamily="18" charset="0"/>
                </a:endParaRPr>
              </a:p>
            </p:txBody>
          </p:sp>
          <p:sp>
            <p:nvSpPr>
              <p:cNvPr id="8" name="Text Box 14"/>
              <p:cNvSpPr txBox="1">
                <a:spLocks noChangeArrowheads="1"/>
              </p:cNvSpPr>
              <p:nvPr/>
            </p:nvSpPr>
            <p:spPr bwMode="auto">
              <a:xfrm>
                <a:off x="9702" y="8583"/>
                <a:ext cx="480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ru-RU" sz="1100">
                    <a:latin typeface="Calibri" pitchFamily="34" charset="0"/>
                    <a:cs typeface="Arial" charset="0"/>
                  </a:rPr>
                  <a:t>   </a:t>
                </a:r>
                <a:r>
                  <a:rPr lang="ru-RU" sz="2000" b="1">
                    <a:latin typeface="Times New Roman" pitchFamily="18" charset="0"/>
                    <a:cs typeface="Arial" charset="0"/>
                  </a:rPr>
                  <a:t>С</a:t>
                </a:r>
                <a:endParaRPr lang="ru-RU" sz="2000" b="1">
                  <a:latin typeface="Times New Roman" pitchFamily="18" charset="0"/>
                </a:endParaRPr>
              </a:p>
            </p:txBody>
          </p:sp>
          <p:sp>
            <p:nvSpPr>
              <p:cNvPr id="9" name="Text Box 15"/>
              <p:cNvSpPr txBox="1">
                <a:spLocks noChangeArrowheads="1"/>
              </p:cNvSpPr>
              <p:nvPr/>
            </p:nvSpPr>
            <p:spPr bwMode="auto">
              <a:xfrm>
                <a:off x="10398" y="9351"/>
                <a:ext cx="582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ru-RU" sz="1100">
                    <a:latin typeface="Calibri" pitchFamily="34" charset="0"/>
                    <a:cs typeface="Arial" charset="0"/>
                  </a:rPr>
                  <a:t>     </a:t>
                </a:r>
                <a:r>
                  <a:rPr lang="ru-RU" sz="2000" b="1">
                    <a:latin typeface="Times New Roman" pitchFamily="18" charset="0"/>
                    <a:cs typeface="Arial" charset="0"/>
                  </a:rPr>
                  <a:t>С</a:t>
                </a:r>
                <a:r>
                  <a:rPr lang="ru-RU" sz="2000" b="1" baseline="-25000">
                    <a:latin typeface="Times New Roman" pitchFamily="18" charset="0"/>
                    <a:cs typeface="Arial" charset="0"/>
                  </a:rPr>
                  <a:t>1</a:t>
                </a:r>
                <a:endParaRPr lang="ru-RU" sz="2000" b="1">
                  <a:latin typeface="Times New Roman" pitchFamily="18" charset="0"/>
                </a:endParaRPr>
              </a:p>
            </p:txBody>
          </p:sp>
        </p:grpSp>
        <p:sp>
          <p:nvSpPr>
            <p:cNvPr id="167955" name="Text Box 16"/>
            <p:cNvSpPr txBox="1">
              <a:spLocks noChangeArrowheads="1"/>
            </p:cNvSpPr>
            <p:nvPr/>
          </p:nvSpPr>
          <p:spPr bwMode="auto">
            <a:xfrm>
              <a:off x="11026" y="9074"/>
              <a:ext cx="60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endParaRPr lang="ru-RU" sz="1100">
                <a:latin typeface="Calibri" pitchFamily="34" charset="0"/>
                <a:cs typeface="Arial" charset="0"/>
              </a:endParaRPr>
            </a:p>
            <a:p>
              <a:pPr>
                <a:spcAft>
                  <a:spcPts val="1000"/>
                </a:spcAft>
              </a:pPr>
              <a:r>
                <a:rPr lang="ru-RU" sz="1100">
                  <a:latin typeface="Calibri" pitchFamily="34" charset="0"/>
                  <a:cs typeface="Arial" charset="0"/>
                </a:rPr>
                <a:t>   </a:t>
              </a:r>
              <a:r>
                <a:rPr lang="ru-RU" sz="2000" b="1">
                  <a:latin typeface="Times New Roman" pitchFamily="18" charset="0"/>
                  <a:cs typeface="Arial" charset="0"/>
                </a:rPr>
                <a:t>А</a:t>
              </a:r>
              <a:r>
                <a:rPr lang="ru-RU" sz="2000" b="1" baseline="-25000">
                  <a:latin typeface="Times New Roman" pitchFamily="18" charset="0"/>
                  <a:cs typeface="Arial" charset="0"/>
                </a:rPr>
                <a:t>1</a:t>
              </a:r>
              <a:endParaRPr lang="ru-RU" sz="2000" b="1">
                <a:latin typeface="Times New Roman" pitchFamily="18" charset="0"/>
              </a:endParaRPr>
            </a:p>
          </p:txBody>
        </p:sp>
        <p:sp>
          <p:nvSpPr>
            <p:cNvPr id="167956" name="Text Box 17"/>
            <p:cNvSpPr txBox="1">
              <a:spLocks noChangeArrowheads="1"/>
            </p:cNvSpPr>
            <p:nvPr/>
          </p:nvSpPr>
          <p:spPr bwMode="auto">
            <a:xfrm>
              <a:off x="10970" y="9475"/>
              <a:ext cx="48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ru-RU" sz="2000" b="1">
                  <a:latin typeface="Times New Roman" pitchFamily="18" charset="0"/>
                  <a:cs typeface="Arial" charset="0"/>
                </a:rPr>
                <a:t>α</a:t>
              </a:r>
            </a:p>
          </p:txBody>
        </p:sp>
      </p:grpSp>
      <p:sp>
        <p:nvSpPr>
          <p:cNvPr id="167938" name="Rectangle 18"/>
          <p:cNvSpPr>
            <a:spLocks noChangeArrowheads="1"/>
          </p:cNvSpPr>
          <p:nvPr/>
        </p:nvSpPr>
        <p:spPr bwMode="auto">
          <a:xfrm>
            <a:off x="323850" y="273050"/>
            <a:ext cx="2201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 i="1" u="sng">
                <a:solidFill>
                  <a:schemeClr val="hlink"/>
                </a:solidFill>
                <a:latin typeface="Times New Roman" pitchFamily="18" charset="0"/>
              </a:rPr>
              <a:t>Задание 3</a:t>
            </a:r>
            <a:r>
              <a:rPr lang="ru-RU">
                <a:cs typeface="Arial" charset="0"/>
              </a:rPr>
              <a:t>    </a:t>
            </a:r>
          </a:p>
        </p:txBody>
      </p:sp>
      <p:sp>
        <p:nvSpPr>
          <p:cNvPr id="167939" name="Text Box 20"/>
          <p:cNvSpPr txBox="1">
            <a:spLocks noChangeArrowheads="1"/>
          </p:cNvSpPr>
          <p:nvPr/>
        </p:nvSpPr>
        <p:spPr bwMode="auto">
          <a:xfrm>
            <a:off x="468313" y="908050"/>
            <a:ext cx="29527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Дано: ВС=АС, </a:t>
            </a:r>
          </a:p>
          <a:p>
            <a:r>
              <a:rPr lang="ru-RU" sz="2800" b="1">
                <a:latin typeface="Times New Roman" pitchFamily="18" charset="0"/>
              </a:rPr>
              <a:t>СС</a:t>
            </a:r>
            <a:r>
              <a:rPr lang="ru-RU" sz="2000" b="1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>
                <a:latin typeface="Times New Roman" pitchFamily="18" charset="0"/>
              </a:rPr>
              <a:t> АА</a:t>
            </a:r>
            <a:r>
              <a:rPr lang="ru-RU" sz="2000" b="1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,</a:t>
            </a:r>
          </a:p>
          <a:p>
            <a:r>
              <a:rPr lang="ru-RU" sz="2800" b="1">
                <a:latin typeface="Times New Roman" pitchFamily="18" charset="0"/>
              </a:rPr>
              <a:t>АА</a:t>
            </a:r>
            <a:r>
              <a:rPr lang="ru-RU" sz="2000" b="1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=22 см</a:t>
            </a:r>
          </a:p>
          <a:p>
            <a:r>
              <a:rPr lang="ru-RU" sz="2800" b="1">
                <a:latin typeface="Times New Roman" pitchFamily="18" charset="0"/>
              </a:rPr>
              <a:t>Найти:  СС</a:t>
            </a:r>
            <a:r>
              <a:rPr lang="ru-RU" sz="2000" b="1">
                <a:latin typeface="Times New Roman" pitchFamily="18" charset="0"/>
              </a:rPr>
              <a:t>1</a:t>
            </a:r>
          </a:p>
        </p:txBody>
      </p:sp>
      <p:sp>
        <p:nvSpPr>
          <p:cNvPr id="167957" name="Text Box 21"/>
          <p:cNvSpPr txBox="1">
            <a:spLocks noChangeArrowheads="1"/>
          </p:cNvSpPr>
          <p:nvPr/>
        </p:nvSpPr>
        <p:spPr bwMode="auto">
          <a:xfrm>
            <a:off x="4284663" y="2205038"/>
            <a:ext cx="23764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Решение:</a:t>
            </a:r>
          </a:p>
        </p:txBody>
      </p:sp>
      <p:sp>
        <p:nvSpPr>
          <p:cNvPr id="167958" name="Text Box 22"/>
          <p:cNvSpPr txBox="1">
            <a:spLocks noChangeArrowheads="1"/>
          </p:cNvSpPr>
          <p:nvPr/>
        </p:nvSpPr>
        <p:spPr bwMode="auto">
          <a:xfrm>
            <a:off x="3851275" y="2708275"/>
            <a:ext cx="2160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АА</a:t>
            </a:r>
            <a:r>
              <a:rPr lang="ru-RU" sz="2000" b="1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>
                <a:latin typeface="Times New Roman" pitchFamily="18" charset="0"/>
              </a:rPr>
              <a:t>СС</a:t>
            </a:r>
            <a:r>
              <a:rPr lang="ru-RU" sz="2000" b="1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,</a:t>
            </a:r>
            <a:r>
              <a:rPr lang="ru-RU">
                <a:cs typeface="Arial" charset="0"/>
              </a:rPr>
              <a:t> </a:t>
            </a:r>
          </a:p>
        </p:txBody>
      </p:sp>
      <p:sp>
        <p:nvSpPr>
          <p:cNvPr id="167959" name="Line 23"/>
          <p:cNvSpPr>
            <a:spLocks noChangeShapeType="1"/>
          </p:cNvSpPr>
          <p:nvPr/>
        </p:nvSpPr>
        <p:spPr bwMode="auto">
          <a:xfrm>
            <a:off x="1692275" y="3068638"/>
            <a:ext cx="1223963" cy="1439862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7960" name="Line 24"/>
          <p:cNvSpPr>
            <a:spLocks noChangeShapeType="1"/>
          </p:cNvSpPr>
          <p:nvPr/>
        </p:nvSpPr>
        <p:spPr bwMode="auto">
          <a:xfrm>
            <a:off x="1331913" y="3716338"/>
            <a:ext cx="719137" cy="792162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7961" name="Text Box 25"/>
          <p:cNvSpPr txBox="1">
            <a:spLocks noChangeArrowheads="1"/>
          </p:cNvSpPr>
          <p:nvPr/>
        </p:nvSpPr>
        <p:spPr bwMode="auto">
          <a:xfrm>
            <a:off x="5795963" y="2708275"/>
            <a:ext cx="180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АС = ВС</a:t>
            </a:r>
            <a:r>
              <a:rPr lang="ru-RU">
                <a:cs typeface="Arial" charset="0"/>
              </a:rPr>
              <a:t> </a:t>
            </a:r>
          </a:p>
        </p:txBody>
      </p:sp>
      <p:sp>
        <p:nvSpPr>
          <p:cNvPr id="167962" name="Line 26"/>
          <p:cNvSpPr>
            <a:spLocks noChangeShapeType="1"/>
          </p:cNvSpPr>
          <p:nvPr/>
        </p:nvSpPr>
        <p:spPr bwMode="auto">
          <a:xfrm>
            <a:off x="1042988" y="4076700"/>
            <a:ext cx="144462" cy="144463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7963" name="Line 27"/>
          <p:cNvSpPr>
            <a:spLocks noChangeShapeType="1"/>
          </p:cNvSpPr>
          <p:nvPr/>
        </p:nvSpPr>
        <p:spPr bwMode="auto">
          <a:xfrm>
            <a:off x="1331913" y="3357563"/>
            <a:ext cx="215900" cy="14287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7964" name="Text Box 28"/>
          <p:cNvSpPr txBox="1">
            <a:spLocks noChangeArrowheads="1"/>
          </p:cNvSpPr>
          <p:nvPr/>
        </p:nvSpPr>
        <p:spPr bwMode="auto">
          <a:xfrm>
            <a:off x="3563938" y="3284538"/>
            <a:ext cx="5400675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latin typeface="Times New Roman" pitchFamily="18" charset="0"/>
                <a:sym typeface="Symbol" pitchFamily="18" charset="2"/>
              </a:rPr>
              <a:t></a:t>
            </a:r>
            <a:r>
              <a:rPr lang="ru-RU" sz="2800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</a:rPr>
              <a:t>С</a:t>
            </a:r>
            <a:r>
              <a:rPr lang="ru-RU" sz="2000" b="1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– середина А</a:t>
            </a:r>
            <a:r>
              <a:rPr lang="ru-RU" sz="2000" b="1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В </a:t>
            </a:r>
          </a:p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(по т.Фалеса)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</a:t>
            </a:r>
            <a:r>
              <a:rPr lang="ru-RU" sz="2800" b="1">
                <a:latin typeface="Times New Roman" pitchFamily="18" charset="0"/>
              </a:rPr>
              <a:t> </a:t>
            </a:r>
          </a:p>
        </p:txBody>
      </p:sp>
      <p:sp>
        <p:nvSpPr>
          <p:cNvPr id="167948" name="Line 29"/>
          <p:cNvSpPr>
            <a:spLocks noChangeShapeType="1"/>
          </p:cNvSpPr>
          <p:nvPr/>
        </p:nvSpPr>
        <p:spPr bwMode="auto">
          <a:xfrm>
            <a:off x="971550" y="4508500"/>
            <a:ext cx="19446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7966" name="Text Box 30"/>
          <p:cNvSpPr txBox="1">
            <a:spLocks noChangeArrowheads="1"/>
          </p:cNvSpPr>
          <p:nvPr/>
        </p:nvSpPr>
        <p:spPr bwMode="auto">
          <a:xfrm>
            <a:off x="3598863" y="4508500"/>
            <a:ext cx="55451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С С</a:t>
            </a:r>
            <a:r>
              <a:rPr lang="ru-RU" sz="2000" b="1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- средняя линия  ∆АА</a:t>
            </a:r>
            <a:r>
              <a:rPr lang="ru-RU" sz="2000" b="1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В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</a:t>
            </a:r>
          </a:p>
        </p:txBody>
      </p:sp>
      <p:sp>
        <p:nvSpPr>
          <p:cNvPr id="167967" name="Text Box 31"/>
          <p:cNvSpPr txBox="1">
            <a:spLocks noChangeArrowheads="1"/>
          </p:cNvSpPr>
          <p:nvPr/>
        </p:nvSpPr>
        <p:spPr bwMode="auto">
          <a:xfrm>
            <a:off x="3276600" y="5084763"/>
            <a:ext cx="46085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С С</a:t>
            </a:r>
            <a:r>
              <a:rPr lang="ru-RU" sz="2000" b="1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= 0,5АА</a:t>
            </a:r>
            <a:r>
              <a:rPr lang="ru-RU" sz="2000" b="1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 = 11 см</a:t>
            </a:r>
          </a:p>
        </p:txBody>
      </p:sp>
      <p:sp>
        <p:nvSpPr>
          <p:cNvPr id="167968" name="Text Box 32"/>
          <p:cNvSpPr txBox="1">
            <a:spLocks noChangeArrowheads="1"/>
          </p:cNvSpPr>
          <p:nvPr/>
        </p:nvSpPr>
        <p:spPr bwMode="auto">
          <a:xfrm>
            <a:off x="2339975" y="5876925"/>
            <a:ext cx="3671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Ответ: 11см.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7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7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7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7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7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7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7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7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7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7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7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7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7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7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7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7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7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57" grpId="0"/>
      <p:bldP spid="167959" grpId="0" animBg="1"/>
      <p:bldP spid="167960" grpId="0" animBg="1"/>
      <p:bldP spid="167962" grpId="0" animBg="1"/>
      <p:bldP spid="167963" grpId="0" animBg="1"/>
      <p:bldP spid="167964" grpId="0"/>
      <p:bldP spid="1679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0825" y="260350"/>
            <a:ext cx="8642350" cy="1143000"/>
          </a:xfrm>
          <a:noFill/>
        </p:spPr>
        <p:txBody>
          <a:bodyPr wrap="square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ru-RU" smtClean="0">
                <a:ln>
                  <a:noFill/>
                </a:ln>
                <a:solidFill>
                  <a:schemeClr val="tx1"/>
                </a:solidFill>
                <a:latin typeface="Monotype Corsiva" pitchFamily="66" charset="0"/>
              </a:rPr>
              <a:t>    </a:t>
            </a:r>
            <a:r>
              <a:rPr lang="ru-RU" sz="7200" i="1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Аксиомы</a:t>
            </a:r>
            <a:r>
              <a:rPr lang="ru-RU" sz="7200" b="0" i="1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i="1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группы</a:t>
            </a:r>
            <a:r>
              <a:rPr lang="ru-RU" sz="7200" b="0" i="1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i="1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С.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850" y="1412875"/>
            <a:ext cx="8569325" cy="4781550"/>
          </a:xfrm>
        </p:spPr>
        <p:txBody>
          <a:bodyPr/>
          <a:lstStyle/>
          <a:p>
            <a:pPr eaLnBrk="1" hangingPunct="1">
              <a:buFont typeface="MS UI Gothic" pitchFamily="34" charset="-128"/>
              <a:buNone/>
            </a:pPr>
            <a:r>
              <a:rPr lang="ru-RU" b="1" i="1" smtClean="0">
                <a:latin typeface="Times New Roman" pitchFamily="18" charset="0"/>
              </a:rPr>
              <a:t>Какова бы ни была плоскость, существуют точки,  принадлежащие этой плоскости, и точки, не принадлежащие ей.</a:t>
            </a:r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1979613" y="3500438"/>
            <a:ext cx="4895850" cy="1800225"/>
          </a:xfrm>
          <a:prstGeom prst="parallelogram">
            <a:avLst>
              <a:gd name="adj" fmla="val 67989"/>
            </a:avLst>
          </a:prstGeom>
          <a:solidFill>
            <a:srgbClr val="99CCFF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latin typeface="MS UI Gothic" pitchFamily="34" charset="-128"/>
                <a:cs typeface="Arial" charset="0"/>
              </a:rPr>
              <a:t> </a:t>
            </a:r>
          </a:p>
        </p:txBody>
      </p:sp>
      <p:graphicFrame>
        <p:nvGraphicFramePr>
          <p:cNvPr id="9223" name="Object 7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339975" y="4868863"/>
          <a:ext cx="358775" cy="333375"/>
        </p:xfrm>
        <a:graphic>
          <a:graphicData uri="http://schemas.openxmlformats.org/presentationml/2006/ole">
            <p:oleObj spid="_x0000_s51208" name="Формула" r:id="rId3" imgW="152334" imgH="139639" progId="">
              <p:embed/>
            </p:oleObj>
          </a:graphicData>
        </a:graphic>
      </p:graphicFrame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3635375" y="4581525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>
              <a:latin typeface="Rage Italic" pitchFamily="66" charset="0"/>
              <a:cs typeface="Arial" charset="0"/>
            </a:endParaRPr>
          </a:p>
        </p:txBody>
      </p:sp>
      <p:sp>
        <p:nvSpPr>
          <p:cNvPr id="9226" name="Oval 10"/>
          <p:cNvSpPr>
            <a:spLocks noChangeArrowheads="1"/>
          </p:cNvSpPr>
          <p:nvPr/>
        </p:nvSpPr>
        <p:spPr bwMode="auto">
          <a:xfrm>
            <a:off x="5148263" y="4581525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>
              <a:latin typeface="Rage Italic" pitchFamily="66" charset="0"/>
              <a:cs typeface="Arial" charset="0"/>
            </a:endParaRPr>
          </a:p>
        </p:txBody>
      </p:sp>
      <p:sp>
        <p:nvSpPr>
          <p:cNvPr id="9227" name="Oval 11"/>
          <p:cNvSpPr>
            <a:spLocks noChangeArrowheads="1"/>
          </p:cNvSpPr>
          <p:nvPr/>
        </p:nvSpPr>
        <p:spPr bwMode="auto">
          <a:xfrm>
            <a:off x="7092950" y="5300663"/>
            <a:ext cx="144463" cy="144462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>
              <a:latin typeface="Rage Italic" pitchFamily="66" charset="0"/>
              <a:cs typeface="Arial" charset="0"/>
            </a:endParaRPr>
          </a:p>
        </p:txBody>
      </p:sp>
      <p:sp>
        <p:nvSpPr>
          <p:cNvPr id="9228" name="Oval 12"/>
          <p:cNvSpPr>
            <a:spLocks noChangeArrowheads="1"/>
          </p:cNvSpPr>
          <p:nvPr/>
        </p:nvSpPr>
        <p:spPr bwMode="auto">
          <a:xfrm>
            <a:off x="1692275" y="4581525"/>
            <a:ext cx="144463" cy="14287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>
              <a:latin typeface="Rage Italic" pitchFamily="66" charset="0"/>
              <a:cs typeface="Arial" charset="0"/>
            </a:endParaRPr>
          </a:p>
        </p:txBody>
      </p:sp>
      <p:sp>
        <p:nvSpPr>
          <p:cNvPr id="9229" name="Oval 13"/>
          <p:cNvSpPr>
            <a:spLocks noChangeArrowheads="1"/>
          </p:cNvSpPr>
          <p:nvPr/>
        </p:nvSpPr>
        <p:spPr bwMode="auto">
          <a:xfrm>
            <a:off x="3995738" y="5876925"/>
            <a:ext cx="144462" cy="144463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>
              <a:latin typeface="Rage Italic" pitchFamily="66" charset="0"/>
              <a:cs typeface="Arial" charset="0"/>
            </a:endParaRPr>
          </a:p>
        </p:txBody>
      </p: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3132138" y="4365625"/>
            <a:ext cx="476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MS UI Gothic" pitchFamily="34" charset="-128"/>
                <a:cs typeface="Arial" charset="0"/>
              </a:rPr>
              <a:t>А</a:t>
            </a:r>
          </a:p>
        </p:txBody>
      </p:sp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7412038" y="4986338"/>
            <a:ext cx="4730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latin typeface="MS UI Gothic" pitchFamily="34" charset="-128"/>
                <a:cs typeface="Arial" charset="0"/>
              </a:rPr>
              <a:t>К</a:t>
            </a:r>
            <a:r>
              <a:rPr lang="ru-RU" sz="1800">
                <a:latin typeface="MS UI Gothic" pitchFamily="34" charset="-128"/>
                <a:cs typeface="Arial" charset="0"/>
              </a:rPr>
              <a:t> </a:t>
            </a:r>
          </a:p>
        </p:txBody>
      </p:sp>
      <p:sp>
        <p:nvSpPr>
          <p:cNvPr id="9235" name="Rectangle 19"/>
          <p:cNvSpPr>
            <a:spLocks noChangeArrowheads="1"/>
          </p:cNvSpPr>
          <p:nvPr/>
        </p:nvSpPr>
        <p:spPr bwMode="auto">
          <a:xfrm>
            <a:off x="1116013" y="4341813"/>
            <a:ext cx="415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latin typeface="MS UI Gothic" pitchFamily="34" charset="-128"/>
                <a:cs typeface="Arial" charset="0"/>
              </a:rPr>
              <a:t>D</a:t>
            </a:r>
            <a:endParaRPr lang="ru-RU" sz="2800" b="1" i="1">
              <a:latin typeface="MS UI Gothic" pitchFamily="34" charset="-128"/>
              <a:cs typeface="Arial" charset="0"/>
            </a:endParaRPr>
          </a:p>
        </p:txBody>
      </p:sp>
      <p:sp>
        <p:nvSpPr>
          <p:cNvPr id="9237" name="Rectangle 21"/>
          <p:cNvSpPr>
            <a:spLocks noChangeArrowheads="1"/>
          </p:cNvSpPr>
          <p:nvPr/>
        </p:nvSpPr>
        <p:spPr bwMode="auto">
          <a:xfrm>
            <a:off x="4211638" y="5565775"/>
            <a:ext cx="412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latin typeface="MS UI Gothic" pitchFamily="34" charset="-128"/>
                <a:cs typeface="Arial" charset="0"/>
              </a:rPr>
              <a:t>B</a:t>
            </a:r>
          </a:p>
        </p:txBody>
      </p:sp>
      <p:sp>
        <p:nvSpPr>
          <p:cNvPr id="2064" name="Rectangle 22"/>
          <p:cNvSpPr>
            <a:spLocks noChangeArrowheads="1"/>
          </p:cNvSpPr>
          <p:nvPr/>
        </p:nvSpPr>
        <p:spPr bwMode="auto">
          <a:xfrm>
            <a:off x="5364163" y="429260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Arial" charset="0"/>
              </a:rPr>
              <a:t>С</a:t>
            </a:r>
          </a:p>
        </p:txBody>
      </p:sp>
      <p:pic>
        <p:nvPicPr>
          <p:cNvPr id="51219" name="Picture 7" descr="COBJ04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81513"/>
            <a:ext cx="1481138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  <p:bldP spid="9222" grpId="0" animBg="1"/>
      <p:bldP spid="9225" grpId="0" animBg="1"/>
      <p:bldP spid="9226" grpId="0" animBg="1"/>
      <p:bldP spid="9227" grpId="0" animBg="1"/>
      <p:bldP spid="9228" grpId="0" animBg="1"/>
      <p:bldP spid="92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00" name="AutoShape 43"/>
          <p:cNvSpPr>
            <a:spLocks noChangeArrowheads="1"/>
          </p:cNvSpPr>
          <p:nvPr/>
        </p:nvSpPr>
        <p:spPr bwMode="auto">
          <a:xfrm>
            <a:off x="0" y="2420938"/>
            <a:ext cx="5903913" cy="2303462"/>
          </a:xfrm>
          <a:prstGeom prst="parallelogram">
            <a:avLst>
              <a:gd name="adj" fmla="val 64077"/>
            </a:avLst>
          </a:prstGeom>
          <a:solidFill>
            <a:srgbClr val="8CB5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cs typeface="Arial" charset="0"/>
            </a:endParaRPr>
          </a:p>
        </p:txBody>
      </p:sp>
      <p:sp>
        <p:nvSpPr>
          <p:cNvPr id="46086" name="Freeform 6"/>
          <p:cNvSpPr>
            <a:spLocks/>
          </p:cNvSpPr>
          <p:nvPr/>
        </p:nvSpPr>
        <p:spPr bwMode="auto">
          <a:xfrm>
            <a:off x="1619250" y="2205038"/>
            <a:ext cx="622300" cy="1714500"/>
          </a:xfrm>
          <a:custGeom>
            <a:avLst/>
            <a:gdLst>
              <a:gd name="T0" fmla="*/ 2147483647 w 392"/>
              <a:gd name="T1" fmla="*/ 0 h 1080"/>
              <a:gd name="T2" fmla="*/ 0 w 392"/>
              <a:gd name="T3" fmla="*/ 2147483647 h 1080"/>
              <a:gd name="T4" fmla="*/ 0 60000 65536"/>
              <a:gd name="T5" fmla="*/ 0 60000 65536"/>
              <a:gd name="T6" fmla="*/ 0 w 392"/>
              <a:gd name="T7" fmla="*/ 0 h 1080"/>
              <a:gd name="T8" fmla="*/ 392 w 392"/>
              <a:gd name="T9" fmla="*/ 1080 h 10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2" h="1080">
                <a:moveTo>
                  <a:pt x="392" y="0"/>
                </a:moveTo>
                <a:lnTo>
                  <a:pt x="0" y="108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46087" name="Group 7"/>
          <p:cNvGrpSpPr>
            <a:grpSpLocks/>
          </p:cNvGrpSpPr>
          <p:nvPr/>
        </p:nvGrpSpPr>
        <p:grpSpPr bwMode="auto">
          <a:xfrm>
            <a:off x="2411413" y="2492375"/>
            <a:ext cx="2768600" cy="1698625"/>
            <a:chOff x="1416" y="1258"/>
            <a:chExt cx="1744" cy="1070"/>
          </a:xfrm>
        </p:grpSpPr>
        <p:sp>
          <p:nvSpPr>
            <p:cNvPr id="46088" name="Text Box 8"/>
            <p:cNvSpPr txBox="1">
              <a:spLocks noChangeArrowheads="1"/>
            </p:cNvSpPr>
            <p:nvPr/>
          </p:nvSpPr>
          <p:spPr bwMode="auto">
            <a:xfrm>
              <a:off x="2816" y="1258"/>
              <a:ext cx="301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44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a</a:t>
              </a:r>
              <a:endParaRPr lang="ru-RU" sz="44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46118" name="Freeform 9"/>
            <p:cNvSpPr>
              <a:spLocks/>
            </p:cNvSpPr>
            <p:nvPr/>
          </p:nvSpPr>
          <p:spPr bwMode="auto">
            <a:xfrm>
              <a:off x="1416" y="1672"/>
              <a:ext cx="1744" cy="656"/>
            </a:xfrm>
            <a:custGeom>
              <a:avLst/>
              <a:gdLst>
                <a:gd name="T0" fmla="*/ 1744 w 1744"/>
                <a:gd name="T1" fmla="*/ 0 h 656"/>
                <a:gd name="T2" fmla="*/ 0 w 1744"/>
                <a:gd name="T3" fmla="*/ 656 h 656"/>
                <a:gd name="T4" fmla="*/ 0 60000 65536"/>
                <a:gd name="T5" fmla="*/ 0 60000 65536"/>
                <a:gd name="T6" fmla="*/ 0 w 1744"/>
                <a:gd name="T7" fmla="*/ 0 h 656"/>
                <a:gd name="T8" fmla="*/ 1744 w 1744"/>
                <a:gd name="T9" fmla="*/ 656 h 65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744" h="656">
                  <a:moveTo>
                    <a:pt x="1744" y="0"/>
                  </a:moveTo>
                  <a:lnTo>
                    <a:pt x="0" y="656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6090" name="Group 10"/>
          <p:cNvGrpSpPr>
            <a:grpSpLocks/>
          </p:cNvGrpSpPr>
          <p:nvPr/>
        </p:nvGrpSpPr>
        <p:grpSpPr bwMode="auto">
          <a:xfrm rot="201987">
            <a:off x="1331913" y="1411288"/>
            <a:ext cx="4392612" cy="701675"/>
            <a:chOff x="768" y="624"/>
            <a:chExt cx="2784" cy="442"/>
          </a:xfrm>
        </p:grpSpPr>
        <p:sp>
          <p:nvSpPr>
            <p:cNvPr id="46115" name="Freeform 11"/>
            <p:cNvSpPr>
              <a:spLocks/>
            </p:cNvSpPr>
            <p:nvPr/>
          </p:nvSpPr>
          <p:spPr bwMode="auto">
            <a:xfrm>
              <a:off x="768" y="778"/>
              <a:ext cx="2784" cy="240"/>
            </a:xfrm>
            <a:custGeom>
              <a:avLst/>
              <a:gdLst>
                <a:gd name="T0" fmla="*/ 2147483647 w 160"/>
                <a:gd name="T1" fmla="*/ 0 h 896"/>
                <a:gd name="T2" fmla="*/ 0 w 160"/>
                <a:gd name="T3" fmla="*/ 0 h 896"/>
                <a:gd name="T4" fmla="*/ 0 60000 65536"/>
                <a:gd name="T5" fmla="*/ 0 60000 65536"/>
                <a:gd name="T6" fmla="*/ 0 w 160"/>
                <a:gd name="T7" fmla="*/ 0 h 896"/>
                <a:gd name="T8" fmla="*/ 160 w 160"/>
                <a:gd name="T9" fmla="*/ 896 h 89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0" h="896">
                  <a:moveTo>
                    <a:pt x="160" y="0"/>
                  </a:moveTo>
                  <a:lnTo>
                    <a:pt x="0" y="896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092" name="Text Box 12"/>
            <p:cNvSpPr txBox="1">
              <a:spLocks noChangeArrowheads="1"/>
            </p:cNvSpPr>
            <p:nvPr/>
          </p:nvSpPr>
          <p:spPr bwMode="auto">
            <a:xfrm>
              <a:off x="1005" y="624"/>
              <a:ext cx="301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с</a:t>
              </a:r>
            </a:p>
          </p:txBody>
        </p:sp>
      </p:grpSp>
      <p:sp>
        <p:nvSpPr>
          <p:cNvPr id="46093" name="Text Box 13"/>
          <p:cNvSpPr txBox="1">
            <a:spLocks noChangeArrowheads="1"/>
          </p:cNvSpPr>
          <p:nvPr/>
        </p:nvSpPr>
        <p:spPr bwMode="auto">
          <a:xfrm>
            <a:off x="0" y="188913"/>
            <a:ext cx="864235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Взаимное расположение прямой и плоскости в пространстве.</a:t>
            </a:r>
          </a:p>
        </p:txBody>
      </p:sp>
      <p:pic>
        <p:nvPicPr>
          <p:cNvPr id="46105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463" y="4176713"/>
            <a:ext cx="5302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6095" name="Rectangle 15"/>
          <p:cNvGraphicFramePr>
            <a:graphicFrameLocks/>
          </p:cNvGraphicFramePr>
          <p:nvPr/>
        </p:nvGraphicFramePr>
        <p:xfrm>
          <a:off x="1403350" y="1628775"/>
          <a:ext cx="6096000" cy="4064000"/>
        </p:xfrm>
        <a:graphic>
          <a:graphicData uri="http://schemas.openxmlformats.org/presentationml/2006/ole">
            <p:oleObj spid="_x0000_s46108" name="Формула" r:id="rId5" imgW="0" imgH="0" progId="">
              <p:embed/>
            </p:oleObj>
          </a:graphicData>
        </a:graphic>
      </p:graphicFrame>
      <p:graphicFrame>
        <p:nvGraphicFramePr>
          <p:cNvPr id="46096" name="Object 16"/>
          <p:cNvGraphicFramePr>
            <a:graphicFrameLocks noChangeAspect="1"/>
          </p:cNvGraphicFramePr>
          <p:nvPr/>
        </p:nvGraphicFramePr>
        <p:xfrm>
          <a:off x="6011863" y="2565400"/>
          <a:ext cx="1981200" cy="681038"/>
        </p:xfrm>
        <a:graphic>
          <a:graphicData uri="http://schemas.openxmlformats.org/presentationml/2006/ole">
            <p:oleObj spid="_x0000_s46109" name="Формула" r:id="rId6" imgW="406224" imgH="139639" progId="">
              <p:embed/>
            </p:oleObj>
          </a:graphicData>
        </a:graphic>
      </p:graphicFrame>
      <p:graphicFrame>
        <p:nvGraphicFramePr>
          <p:cNvPr id="46097" name="Object 17"/>
          <p:cNvGraphicFramePr>
            <a:graphicFrameLocks noChangeAspect="1"/>
          </p:cNvGraphicFramePr>
          <p:nvPr/>
        </p:nvGraphicFramePr>
        <p:xfrm>
          <a:off x="5508625" y="3573463"/>
          <a:ext cx="3219450" cy="866775"/>
        </p:xfrm>
        <a:graphic>
          <a:graphicData uri="http://schemas.openxmlformats.org/presentationml/2006/ole">
            <p:oleObj spid="_x0000_s46110" name="Формула" r:id="rId7" imgW="660113" imgH="177723" progId="">
              <p:embed/>
            </p:oleObj>
          </a:graphicData>
        </a:graphic>
      </p:graphicFrame>
      <p:grpSp>
        <p:nvGrpSpPr>
          <p:cNvPr id="46098" name="Group 18"/>
          <p:cNvGrpSpPr>
            <a:grpSpLocks/>
          </p:cNvGrpSpPr>
          <p:nvPr/>
        </p:nvGrpSpPr>
        <p:grpSpPr bwMode="auto">
          <a:xfrm>
            <a:off x="5795963" y="4797425"/>
            <a:ext cx="2105025" cy="914400"/>
            <a:chOff x="3561" y="2064"/>
            <a:chExt cx="1326" cy="576"/>
          </a:xfrm>
        </p:grpSpPr>
        <p:graphicFrame>
          <p:nvGraphicFramePr>
            <p:cNvPr id="46099" name="Object 19"/>
            <p:cNvGraphicFramePr>
              <a:graphicFrameLocks noChangeAspect="1"/>
            </p:cNvGraphicFramePr>
            <p:nvPr/>
          </p:nvGraphicFramePr>
          <p:xfrm>
            <a:off x="3561" y="2121"/>
            <a:ext cx="1326" cy="507"/>
          </p:xfrm>
          <a:graphic>
            <a:graphicData uri="http://schemas.openxmlformats.org/presentationml/2006/ole">
              <p:oleObj spid="_x0000_s46111" name="Формула" r:id="rId8" imgW="431613" imgH="165028" progId="">
                <p:embed/>
              </p:oleObj>
            </a:graphicData>
          </a:graphic>
        </p:graphicFrame>
        <p:sp>
          <p:nvSpPr>
            <p:cNvPr id="46114" name="Text Box 20"/>
            <p:cNvSpPr txBox="1">
              <a:spLocks noChangeArrowheads="1"/>
            </p:cNvSpPr>
            <p:nvPr/>
          </p:nvSpPr>
          <p:spPr bwMode="auto">
            <a:xfrm>
              <a:off x="3984" y="2064"/>
              <a:ext cx="580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5400" b="1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Symbol" pitchFamily="18" charset="2"/>
                </a:rPr>
                <a:t></a:t>
              </a:r>
              <a:r>
                <a:rPr lang="ru-RU" sz="5400">
                  <a:latin typeface="MS UI Gothic" pitchFamily="34" charset="-128"/>
                  <a:cs typeface="Arial" charset="0"/>
                </a:rPr>
                <a:t> </a:t>
              </a:r>
            </a:p>
          </p:txBody>
        </p:sp>
      </p:grpSp>
      <p:grpSp>
        <p:nvGrpSpPr>
          <p:cNvPr id="46101" name="Group 21"/>
          <p:cNvGrpSpPr>
            <a:grpSpLocks/>
          </p:cNvGrpSpPr>
          <p:nvPr/>
        </p:nvGrpSpPr>
        <p:grpSpPr bwMode="auto">
          <a:xfrm>
            <a:off x="395288" y="4652963"/>
            <a:ext cx="977900" cy="1816100"/>
            <a:chOff x="384" y="2600"/>
            <a:chExt cx="616" cy="1144"/>
          </a:xfrm>
        </p:grpSpPr>
        <p:sp>
          <p:nvSpPr>
            <p:cNvPr id="46102" name="Text Box 22"/>
            <p:cNvSpPr txBox="1">
              <a:spLocks noChangeArrowheads="1"/>
            </p:cNvSpPr>
            <p:nvPr/>
          </p:nvSpPr>
          <p:spPr bwMode="auto">
            <a:xfrm>
              <a:off x="384" y="3264"/>
              <a:ext cx="301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44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b</a:t>
              </a:r>
              <a:endParaRPr lang="ru-RU" sz="44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46113" name="Freeform 23"/>
            <p:cNvSpPr>
              <a:spLocks/>
            </p:cNvSpPr>
            <p:nvPr/>
          </p:nvSpPr>
          <p:spPr bwMode="auto">
            <a:xfrm>
              <a:off x="616" y="2600"/>
              <a:ext cx="384" cy="1088"/>
            </a:xfrm>
            <a:custGeom>
              <a:avLst/>
              <a:gdLst>
                <a:gd name="T0" fmla="*/ 384 w 384"/>
                <a:gd name="T1" fmla="*/ 0 h 1088"/>
                <a:gd name="T2" fmla="*/ 0 w 384"/>
                <a:gd name="T3" fmla="*/ 1088 h 1088"/>
                <a:gd name="T4" fmla="*/ 0 60000 65536"/>
                <a:gd name="T5" fmla="*/ 0 60000 65536"/>
                <a:gd name="T6" fmla="*/ 0 w 384"/>
                <a:gd name="T7" fmla="*/ 0 h 1088"/>
                <a:gd name="T8" fmla="*/ 384 w 384"/>
                <a:gd name="T9" fmla="*/ 1088 h 108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4" h="1088">
                  <a:moveTo>
                    <a:pt x="384" y="0"/>
                  </a:moveTo>
                  <a:lnTo>
                    <a:pt x="0" y="1088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6104" name="Freeform 24"/>
          <p:cNvSpPr>
            <a:spLocks/>
          </p:cNvSpPr>
          <p:nvPr/>
        </p:nvSpPr>
        <p:spPr bwMode="auto">
          <a:xfrm>
            <a:off x="1331913" y="4076700"/>
            <a:ext cx="254000" cy="711200"/>
          </a:xfrm>
          <a:custGeom>
            <a:avLst/>
            <a:gdLst>
              <a:gd name="T0" fmla="*/ 2147483647 w 160"/>
              <a:gd name="T1" fmla="*/ 0 h 448"/>
              <a:gd name="T2" fmla="*/ 0 w 160"/>
              <a:gd name="T3" fmla="*/ 2147483647 h 448"/>
              <a:gd name="T4" fmla="*/ 0 60000 65536"/>
              <a:gd name="T5" fmla="*/ 0 60000 65536"/>
              <a:gd name="T6" fmla="*/ 0 w 160"/>
              <a:gd name="T7" fmla="*/ 0 h 448"/>
              <a:gd name="T8" fmla="*/ 160 w 160"/>
              <a:gd name="T9" fmla="*/ 448 h 4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0" h="448">
                <a:moveTo>
                  <a:pt x="160" y="0"/>
                </a:moveTo>
                <a:lnTo>
                  <a:pt x="0" y="448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982663" y="3703638"/>
            <a:ext cx="685800" cy="519112"/>
            <a:chOff x="768" y="2016"/>
            <a:chExt cx="432" cy="327"/>
          </a:xfrm>
        </p:grpSpPr>
        <p:sp>
          <p:nvSpPr>
            <p:cNvPr id="46106" name="Text Box 26"/>
            <p:cNvSpPr txBox="1">
              <a:spLocks noChangeArrowheads="1"/>
            </p:cNvSpPr>
            <p:nvPr/>
          </p:nvSpPr>
          <p:spPr bwMode="auto">
            <a:xfrm>
              <a:off x="768" y="2016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MS UI Gothic" pitchFamily="34" charset="-128"/>
                  <a:cs typeface="Arial" charset="0"/>
                </a:rPr>
                <a:t>К</a:t>
              </a:r>
            </a:p>
          </p:txBody>
        </p:sp>
        <p:sp>
          <p:nvSpPr>
            <p:cNvPr id="46111" name="Oval 27"/>
            <p:cNvSpPr>
              <a:spLocks noChangeArrowheads="1"/>
            </p:cNvSpPr>
            <p:nvPr/>
          </p:nvSpPr>
          <p:spPr bwMode="auto">
            <a:xfrm>
              <a:off x="1104" y="2160"/>
              <a:ext cx="96" cy="9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MS UI Gothic" pitchFamily="34" charset="-128"/>
                <a:cs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animBg="1"/>
      <p:bldP spid="4610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8" name="AutoShape 4"/>
          <p:cNvGrpSpPr>
            <a:grpSpLocks/>
          </p:cNvGrpSpPr>
          <p:nvPr/>
        </p:nvGrpSpPr>
        <p:grpSpPr bwMode="auto">
          <a:xfrm>
            <a:off x="539750" y="4005263"/>
            <a:ext cx="4213225" cy="1517650"/>
            <a:chOff x="330" y="2515"/>
            <a:chExt cx="2654" cy="956"/>
          </a:xfrm>
        </p:grpSpPr>
        <p:pic>
          <p:nvPicPr>
            <p:cNvPr id="205846" name="AutoShape 4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0" y="2515"/>
              <a:ext cx="2654" cy="956"/>
            </a:xfrm>
            <a:prstGeom prst="rect">
              <a:avLst/>
            </a:prstGeom>
            <a:noFill/>
            <a:ln w="9525">
              <a:solidFill>
                <a:srgbClr val="8CB5F8">
                  <a:alpha val="0"/>
                </a:srgbClr>
              </a:solidFill>
              <a:miter lim="800000"/>
              <a:headEnd/>
              <a:tailEnd/>
            </a:ln>
          </p:spPr>
        </p:pic>
        <p:sp>
          <p:nvSpPr>
            <p:cNvPr id="205847" name="Text Box 4"/>
            <p:cNvSpPr txBox="1">
              <a:spLocks noChangeArrowheads="1"/>
            </p:cNvSpPr>
            <p:nvPr/>
          </p:nvSpPr>
          <p:spPr bwMode="auto">
            <a:xfrm>
              <a:off x="833" y="2699"/>
              <a:ext cx="1645" cy="587"/>
            </a:xfrm>
            <a:prstGeom prst="rect">
              <a:avLst/>
            </a:prstGeom>
            <a:noFill/>
            <a:ln w="9525">
              <a:solidFill>
                <a:srgbClr val="8CB5F8">
                  <a:alpha val="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000">
                <a:latin typeface="Comic Sans MS" pitchFamily="66" charset="0"/>
                <a:cs typeface="Arial" charset="0"/>
              </a:endParaRPr>
            </a:p>
          </p:txBody>
        </p:sp>
      </p:grpSp>
      <p:sp>
        <p:nvSpPr>
          <p:cNvPr id="6149" name="Line 5"/>
          <p:cNvSpPr>
            <a:spLocks noChangeShapeType="1"/>
          </p:cNvSpPr>
          <p:nvPr/>
        </p:nvSpPr>
        <p:spPr bwMode="auto">
          <a:xfrm flipV="1">
            <a:off x="1187450" y="4076700"/>
            <a:ext cx="3168650" cy="10080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 flipV="1">
            <a:off x="755650" y="2924175"/>
            <a:ext cx="3168650" cy="10080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205831" name="Object 7"/>
          <p:cNvGraphicFramePr>
            <a:graphicFrameLocks noChangeAspect="1"/>
          </p:cNvGraphicFramePr>
          <p:nvPr/>
        </p:nvGraphicFramePr>
        <p:xfrm>
          <a:off x="3348038" y="4797425"/>
          <a:ext cx="431800" cy="576263"/>
        </p:xfrm>
        <a:graphic>
          <a:graphicData uri="http://schemas.openxmlformats.org/presentationml/2006/ole">
            <p:oleObj spid="_x0000_s205853" name="Формула" r:id="rId4" imgW="152268" imgH="203024" progId="">
              <p:embed/>
            </p:oleObj>
          </a:graphicData>
        </a:graphic>
      </p:graphicFrame>
      <p:graphicFrame>
        <p:nvGraphicFramePr>
          <p:cNvPr id="205832" name="Object 8"/>
          <p:cNvGraphicFramePr>
            <a:graphicFrameLocks noChangeAspect="1"/>
          </p:cNvGraphicFramePr>
          <p:nvPr/>
        </p:nvGraphicFramePr>
        <p:xfrm>
          <a:off x="755650" y="3213100"/>
          <a:ext cx="458788" cy="504825"/>
        </p:xfrm>
        <a:graphic>
          <a:graphicData uri="http://schemas.openxmlformats.org/presentationml/2006/ole">
            <p:oleObj spid="_x0000_s205854" name="Формула" r:id="rId5" imgW="126835" imgH="139518" progId="">
              <p:embed/>
            </p:oleObj>
          </a:graphicData>
        </a:graphic>
      </p:graphicFrame>
      <p:graphicFrame>
        <p:nvGraphicFramePr>
          <p:cNvPr id="6153" name="Object 9"/>
          <p:cNvGraphicFramePr>
            <a:graphicFrameLocks noChangeAspect="1"/>
          </p:cNvGraphicFramePr>
          <p:nvPr/>
        </p:nvGraphicFramePr>
        <p:xfrm>
          <a:off x="1331913" y="4292600"/>
          <a:ext cx="514350" cy="720725"/>
        </p:xfrm>
        <a:graphic>
          <a:graphicData uri="http://schemas.openxmlformats.org/presentationml/2006/ole">
            <p:oleObj spid="_x0000_s205855" name="Формула" r:id="rId6" imgW="126725" imgH="177415" progId="">
              <p:embed/>
            </p:oleObj>
          </a:graphicData>
        </a:graphic>
      </p:graphicFrame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5292725" y="3429000"/>
          <a:ext cx="1441450" cy="720725"/>
        </p:xfrm>
        <a:graphic>
          <a:graphicData uri="http://schemas.openxmlformats.org/presentationml/2006/ole">
            <p:oleObj spid="_x0000_s205856" name="Формула" r:id="rId7" imgW="406048" imgH="203024" progId="">
              <p:embed/>
            </p:oleObj>
          </a:graphicData>
        </a:graphic>
      </p:graphicFrame>
      <p:graphicFrame>
        <p:nvGraphicFramePr>
          <p:cNvPr id="6155" name="Object 11"/>
          <p:cNvGraphicFramePr>
            <a:graphicFrameLocks noChangeAspect="1"/>
          </p:cNvGraphicFramePr>
          <p:nvPr/>
        </p:nvGraphicFramePr>
        <p:xfrm>
          <a:off x="5292725" y="4149725"/>
          <a:ext cx="957263" cy="1008063"/>
        </p:xfrm>
        <a:graphic>
          <a:graphicData uri="http://schemas.openxmlformats.org/presentationml/2006/ole">
            <p:oleObj spid="_x0000_s205857" name="Формула" r:id="rId8" imgW="241195" imgH="253890" progId="">
              <p:embed/>
            </p:oleObj>
          </a:graphicData>
        </a:graphic>
      </p:graphicFrame>
      <p:graphicFrame>
        <p:nvGraphicFramePr>
          <p:cNvPr id="6156" name="Object 12"/>
          <p:cNvGraphicFramePr>
            <a:graphicFrameLocks noChangeAspect="1"/>
          </p:cNvGraphicFramePr>
          <p:nvPr/>
        </p:nvGraphicFramePr>
        <p:xfrm>
          <a:off x="5292725" y="5084763"/>
          <a:ext cx="1439863" cy="720725"/>
        </p:xfrm>
        <a:graphic>
          <a:graphicData uri="http://schemas.openxmlformats.org/presentationml/2006/ole">
            <p:oleObj spid="_x0000_s205858" name="Формула" r:id="rId9" imgW="406048" imgH="203024" progId="">
              <p:embed/>
            </p:oleObj>
          </a:graphicData>
        </a:graphic>
      </p:graphicFrame>
      <p:sp>
        <p:nvSpPr>
          <p:cNvPr id="52237" name="Line 13"/>
          <p:cNvSpPr>
            <a:spLocks noChangeShapeType="1"/>
          </p:cNvSpPr>
          <p:nvPr/>
        </p:nvSpPr>
        <p:spPr bwMode="auto">
          <a:xfrm>
            <a:off x="6804025" y="3429000"/>
            <a:ext cx="0" cy="2232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6158" name="Object 14"/>
          <p:cNvGraphicFramePr>
            <a:graphicFrameLocks noChangeAspect="1"/>
          </p:cNvGraphicFramePr>
          <p:nvPr/>
        </p:nvGraphicFramePr>
        <p:xfrm>
          <a:off x="7380288" y="3860800"/>
          <a:ext cx="1439862" cy="1309688"/>
        </p:xfrm>
        <a:graphic>
          <a:graphicData uri="http://schemas.openxmlformats.org/presentationml/2006/ole">
            <p:oleObj spid="_x0000_s205859" name="Формула" r:id="rId10" imgW="279279" imgH="253890" progId="">
              <p:embed/>
            </p:oleObj>
          </a:graphicData>
        </a:graphic>
      </p:graphicFrame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395288" y="355600"/>
            <a:ext cx="77263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Если прямая, не лежащая в данной плоскости,</a:t>
            </a:r>
          </a:p>
          <a:p>
            <a:r>
              <a:rPr lang="ru-RU" sz="2800" b="1">
                <a:latin typeface="Times New Roman" pitchFamily="18" charset="0"/>
              </a:rPr>
              <a:t>параллельна какой-нибудь прямой, </a:t>
            </a:r>
          </a:p>
          <a:p>
            <a:r>
              <a:rPr lang="ru-RU" sz="2800" b="1">
                <a:latin typeface="Times New Roman" pitchFamily="18" charset="0"/>
              </a:rPr>
              <a:t>лежащей в этой плоскости , то </a:t>
            </a:r>
          </a:p>
          <a:p>
            <a:r>
              <a:rPr lang="ru-RU" sz="2800" b="1" i="1">
                <a:solidFill>
                  <a:schemeClr val="hlink"/>
                </a:solidFill>
                <a:latin typeface="Times New Roman" pitchFamily="18" charset="0"/>
              </a:rPr>
              <a:t>она параллельна и самой плоскости.</a:t>
            </a:r>
          </a:p>
        </p:txBody>
      </p:sp>
      <p:sp>
        <p:nvSpPr>
          <p:cNvPr id="205844" name="Text Box 16"/>
          <p:cNvSpPr txBox="1">
            <a:spLocks noChangeArrowheads="1"/>
          </p:cNvSpPr>
          <p:nvPr/>
        </p:nvSpPr>
        <p:spPr bwMode="auto">
          <a:xfrm>
            <a:off x="5219700" y="2781300"/>
            <a:ext cx="1657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Дано:</a:t>
            </a:r>
          </a:p>
        </p:txBody>
      </p:sp>
      <p:sp>
        <p:nvSpPr>
          <p:cNvPr id="205845" name="Text Box 17"/>
          <p:cNvSpPr txBox="1">
            <a:spLocks noChangeArrowheads="1"/>
          </p:cNvSpPr>
          <p:nvPr/>
        </p:nvSpPr>
        <p:spPr bwMode="auto">
          <a:xfrm>
            <a:off x="6948488" y="2781300"/>
            <a:ext cx="18716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Доказать: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615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614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500"/>
                            </p:stCondLst>
                            <p:childTnLst>
                              <p:par>
                                <p:cTn id="5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1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1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500"/>
                            </p:stCondLst>
                            <p:childTnLst>
                              <p:par>
                                <p:cTn id="5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50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  <p:bldP spid="6150" grpId="0" animBg="1"/>
      <p:bldP spid="5223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04" name="Rectangle 56"/>
          <p:cNvSpPr>
            <a:spLocks noChangeArrowheads="1"/>
          </p:cNvSpPr>
          <p:nvPr/>
        </p:nvSpPr>
        <p:spPr bwMode="auto">
          <a:xfrm>
            <a:off x="900113" y="1341438"/>
            <a:ext cx="2232025" cy="3527425"/>
          </a:xfrm>
          <a:prstGeom prst="rect">
            <a:avLst/>
          </a:prstGeom>
          <a:solidFill>
            <a:srgbClr val="CCFFFF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  <a:cs typeface="Arial" charset="0"/>
            </a:endParaRPr>
          </a:p>
        </p:txBody>
      </p:sp>
      <p:grpSp>
        <p:nvGrpSpPr>
          <p:cNvPr id="5125" name="AutoShape 5"/>
          <p:cNvGrpSpPr>
            <a:grpSpLocks/>
          </p:cNvGrpSpPr>
          <p:nvPr/>
        </p:nvGrpSpPr>
        <p:grpSpPr bwMode="auto">
          <a:xfrm>
            <a:off x="468313" y="2708275"/>
            <a:ext cx="2986087" cy="1438275"/>
            <a:chOff x="296" y="1709"/>
            <a:chExt cx="1881" cy="906"/>
          </a:xfrm>
        </p:grpSpPr>
        <p:pic>
          <p:nvPicPr>
            <p:cNvPr id="206893" name="AutoShape 5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6" y="1709"/>
              <a:ext cx="1881" cy="906"/>
            </a:xfrm>
            <a:prstGeom prst="rect">
              <a:avLst/>
            </a:prstGeom>
            <a:noFill/>
            <a:ln w="9525">
              <a:solidFill>
                <a:srgbClr val="8CB5F8">
                  <a:alpha val="0"/>
                </a:srgbClr>
              </a:solidFill>
              <a:miter lim="800000"/>
              <a:headEnd/>
              <a:tailEnd/>
            </a:ln>
          </p:spPr>
        </p:pic>
        <p:sp>
          <p:nvSpPr>
            <p:cNvPr id="206894" name="Text Box 5"/>
            <p:cNvSpPr txBox="1">
              <a:spLocks noChangeArrowheads="1"/>
            </p:cNvSpPr>
            <p:nvPr/>
          </p:nvSpPr>
          <p:spPr bwMode="auto">
            <a:xfrm>
              <a:off x="655" y="1882"/>
              <a:ext cx="1161" cy="559"/>
            </a:xfrm>
            <a:prstGeom prst="rect">
              <a:avLst/>
            </a:prstGeom>
            <a:noFill/>
            <a:ln w="9525">
              <a:solidFill>
                <a:srgbClr val="8CB5F8">
                  <a:alpha val="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000">
                <a:latin typeface="Comic Sans MS" pitchFamily="66" charset="0"/>
                <a:cs typeface="Arial" charset="0"/>
              </a:endParaRPr>
            </a:p>
          </p:txBody>
        </p:sp>
      </p:grpSp>
      <p:sp>
        <p:nvSpPr>
          <p:cNvPr id="206874" name="Line 10"/>
          <p:cNvSpPr>
            <a:spLocks noChangeShapeType="1"/>
          </p:cNvSpPr>
          <p:nvPr/>
        </p:nvSpPr>
        <p:spPr bwMode="auto">
          <a:xfrm>
            <a:off x="900113" y="3284538"/>
            <a:ext cx="223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V="1">
            <a:off x="900113" y="1341438"/>
            <a:ext cx="0" cy="19431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V="1">
            <a:off x="3132138" y="1341438"/>
            <a:ext cx="0" cy="19431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3" name="Line 13"/>
          <p:cNvSpPr>
            <a:spLocks noChangeShapeType="1"/>
          </p:cNvSpPr>
          <p:nvPr/>
        </p:nvSpPr>
        <p:spPr bwMode="auto">
          <a:xfrm flipH="1">
            <a:off x="900113" y="1341438"/>
            <a:ext cx="223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900113" y="3284538"/>
            <a:ext cx="0" cy="865187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>
            <a:off x="900113" y="4149725"/>
            <a:ext cx="0" cy="7191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6" name="Line 16"/>
          <p:cNvSpPr>
            <a:spLocks noChangeShapeType="1"/>
          </p:cNvSpPr>
          <p:nvPr/>
        </p:nvSpPr>
        <p:spPr bwMode="auto">
          <a:xfrm>
            <a:off x="3132138" y="3284538"/>
            <a:ext cx="0" cy="1584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7" name="Line 17"/>
          <p:cNvSpPr>
            <a:spLocks noChangeShapeType="1"/>
          </p:cNvSpPr>
          <p:nvPr/>
        </p:nvSpPr>
        <p:spPr bwMode="auto">
          <a:xfrm flipH="1">
            <a:off x="900113" y="4868863"/>
            <a:ext cx="223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882" name="Line 19"/>
          <p:cNvSpPr>
            <a:spLocks noChangeShapeType="1"/>
          </p:cNvSpPr>
          <p:nvPr/>
        </p:nvSpPr>
        <p:spPr bwMode="auto">
          <a:xfrm>
            <a:off x="900113" y="1989138"/>
            <a:ext cx="22320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206863" name="Object 24"/>
          <p:cNvGraphicFramePr>
            <a:graphicFrameLocks noChangeAspect="1"/>
          </p:cNvGraphicFramePr>
          <p:nvPr/>
        </p:nvGraphicFramePr>
        <p:xfrm>
          <a:off x="2411413" y="3644900"/>
          <a:ext cx="377825" cy="503238"/>
        </p:xfrm>
        <a:graphic>
          <a:graphicData uri="http://schemas.openxmlformats.org/presentationml/2006/ole">
            <p:oleObj spid="_x0000_s206884" name="Формула" r:id="rId4" imgW="152268" imgH="203024" progId="">
              <p:embed/>
            </p:oleObj>
          </a:graphicData>
        </a:graphic>
      </p:graphicFrame>
      <p:graphicFrame>
        <p:nvGraphicFramePr>
          <p:cNvPr id="5148" name="Object 28"/>
          <p:cNvGraphicFramePr>
            <a:graphicFrameLocks noChangeAspect="1"/>
          </p:cNvGraphicFramePr>
          <p:nvPr/>
        </p:nvGraphicFramePr>
        <p:xfrm>
          <a:off x="971550" y="2060575"/>
          <a:ext cx="325438" cy="357188"/>
        </p:xfrm>
        <a:graphic>
          <a:graphicData uri="http://schemas.openxmlformats.org/presentationml/2006/ole">
            <p:oleObj spid="_x0000_s206885" name="Формула" r:id="rId5" imgW="126835" imgH="139518" progId="">
              <p:embed/>
            </p:oleObj>
          </a:graphicData>
        </a:graphic>
      </p:graphicFrame>
      <p:graphicFrame>
        <p:nvGraphicFramePr>
          <p:cNvPr id="5149" name="Object 29"/>
          <p:cNvGraphicFramePr>
            <a:graphicFrameLocks noChangeAspect="1"/>
          </p:cNvGraphicFramePr>
          <p:nvPr/>
        </p:nvGraphicFramePr>
        <p:xfrm>
          <a:off x="1042988" y="3284538"/>
          <a:ext cx="360362" cy="504825"/>
        </p:xfrm>
        <a:graphic>
          <a:graphicData uri="http://schemas.openxmlformats.org/presentationml/2006/ole">
            <p:oleObj spid="_x0000_s206886" name="Формула" r:id="rId6" imgW="126725" imgH="177415" progId="">
              <p:embed/>
            </p:oleObj>
          </a:graphicData>
        </a:graphic>
      </p:graphicFrame>
      <p:sp>
        <p:nvSpPr>
          <p:cNvPr id="5152" name="Text Box 32"/>
          <p:cNvSpPr txBox="1">
            <a:spLocks noChangeArrowheads="1"/>
          </p:cNvSpPr>
          <p:nvPr/>
        </p:nvSpPr>
        <p:spPr bwMode="auto">
          <a:xfrm>
            <a:off x="3563938" y="908050"/>
            <a:ext cx="53879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1.Через прямые </a:t>
            </a:r>
            <a:r>
              <a:rPr lang="en-US" sz="2800" b="1" i="1">
                <a:latin typeface="Times New Roman" pitchFamily="18" charset="0"/>
              </a:rPr>
              <a:t>a </a:t>
            </a:r>
            <a:r>
              <a:rPr lang="ru-RU" sz="2800" b="1">
                <a:latin typeface="Times New Roman" pitchFamily="18" charset="0"/>
              </a:rPr>
              <a:t>и  </a:t>
            </a:r>
            <a:r>
              <a:rPr lang="en-US" sz="2800" b="1" i="1">
                <a:latin typeface="Times New Roman" pitchFamily="18" charset="0"/>
              </a:rPr>
              <a:t>b</a:t>
            </a:r>
            <a:r>
              <a:rPr lang="ru-RU" sz="2800" b="1">
                <a:latin typeface="Times New Roman" pitchFamily="18" charset="0"/>
              </a:rPr>
              <a:t> проведем плоскость α</a:t>
            </a:r>
            <a:r>
              <a:rPr lang="ru-RU" sz="2800">
                <a:latin typeface="Times New Roman" pitchFamily="18" charset="0"/>
              </a:rPr>
              <a:t> </a:t>
            </a:r>
          </a:p>
        </p:txBody>
      </p:sp>
      <p:sp>
        <p:nvSpPr>
          <p:cNvPr id="206884" name="Text Box 38"/>
          <p:cNvSpPr txBox="1">
            <a:spLocks noChangeArrowheads="1"/>
          </p:cNvSpPr>
          <p:nvPr/>
        </p:nvSpPr>
        <p:spPr bwMode="auto">
          <a:xfrm flipH="1">
            <a:off x="4356100" y="4292600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>
              <a:latin typeface="Comic Sans MS" pitchFamily="66" charset="0"/>
              <a:cs typeface="Arial" charset="0"/>
            </a:endParaRPr>
          </a:p>
        </p:txBody>
      </p:sp>
      <p:sp>
        <p:nvSpPr>
          <p:cNvPr id="53295" name="Text Box 47"/>
          <p:cNvSpPr txBox="1">
            <a:spLocks noChangeArrowheads="1"/>
          </p:cNvSpPr>
          <p:nvPr/>
        </p:nvSpPr>
        <p:spPr bwMode="auto">
          <a:xfrm>
            <a:off x="395288" y="404813"/>
            <a:ext cx="7561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Пусть</a:t>
            </a:r>
            <a:r>
              <a:rPr lang="ru-RU" sz="2800">
                <a:latin typeface="Times New Roman" pitchFamily="18" charset="0"/>
              </a:rPr>
              <a:t>   </a:t>
            </a:r>
            <a:r>
              <a:rPr lang="ru-RU">
                <a:latin typeface="Arial" charset="0"/>
                <a:cs typeface="Arial" charset="0"/>
              </a:rPr>
              <a:t>               ,                  , </a:t>
            </a:r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1547813" y="404813"/>
          <a:ext cx="1081087" cy="541337"/>
        </p:xfrm>
        <a:graphic>
          <a:graphicData uri="http://schemas.openxmlformats.org/presentationml/2006/ole">
            <p:oleObj spid="_x0000_s206887" name="Формула" r:id="rId7" imgW="406048" imgH="203024" progId="">
              <p:embed/>
            </p:oleObj>
          </a:graphicData>
        </a:graphic>
      </p:graphicFrame>
      <p:graphicFrame>
        <p:nvGraphicFramePr>
          <p:cNvPr id="6156" name="Object 12"/>
          <p:cNvGraphicFramePr>
            <a:graphicFrameLocks noChangeAspect="1"/>
          </p:cNvGraphicFramePr>
          <p:nvPr/>
        </p:nvGraphicFramePr>
        <p:xfrm>
          <a:off x="3059113" y="404813"/>
          <a:ext cx="1008062" cy="504825"/>
        </p:xfrm>
        <a:graphic>
          <a:graphicData uri="http://schemas.openxmlformats.org/presentationml/2006/ole">
            <p:oleObj spid="_x0000_s206888" name="Формула" r:id="rId8" imgW="406048" imgH="203024" progId="">
              <p:embed/>
            </p:oleObj>
          </a:graphicData>
        </a:graphic>
      </p:graphicFrame>
      <p:graphicFrame>
        <p:nvGraphicFramePr>
          <p:cNvPr id="6155" name="Object 11"/>
          <p:cNvGraphicFramePr>
            <a:graphicFrameLocks noChangeAspect="1"/>
          </p:cNvGraphicFramePr>
          <p:nvPr/>
        </p:nvGraphicFramePr>
        <p:xfrm>
          <a:off x="4643438" y="338138"/>
          <a:ext cx="722312" cy="652462"/>
        </p:xfrm>
        <a:graphic>
          <a:graphicData uri="http://schemas.openxmlformats.org/presentationml/2006/ole">
            <p:oleObj spid="_x0000_s206889" name="Формула" r:id="rId9" imgW="241195" imgH="253890" progId="">
              <p:embed/>
            </p:oleObj>
          </a:graphicData>
        </a:graphic>
      </p:graphicFrame>
      <p:sp>
        <p:nvSpPr>
          <p:cNvPr id="53303" name="Text Box 55"/>
          <p:cNvSpPr txBox="1">
            <a:spLocks noChangeArrowheads="1"/>
          </p:cNvSpPr>
          <p:nvPr/>
        </p:nvSpPr>
        <p:spPr bwMode="auto">
          <a:xfrm>
            <a:off x="2411413" y="141287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  <a:cs typeface="Arial" charset="0"/>
              </a:rPr>
              <a:t> </a:t>
            </a:r>
            <a:r>
              <a:rPr lang="ru-RU" b="1">
                <a:latin typeface="Arial" charset="0"/>
                <a:cs typeface="Arial" charset="0"/>
              </a:rPr>
              <a:t>α</a:t>
            </a:r>
            <a:r>
              <a:rPr lang="ru-RU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53305" name="Text Box 57"/>
          <p:cNvSpPr txBox="1">
            <a:spLocks noChangeArrowheads="1"/>
          </p:cNvSpPr>
          <p:nvPr/>
        </p:nvSpPr>
        <p:spPr bwMode="auto">
          <a:xfrm>
            <a:off x="3635375" y="1844675"/>
            <a:ext cx="3600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</a:rPr>
              <a:t>2</a:t>
            </a:r>
            <a:r>
              <a:rPr lang="ru-RU" sz="2800">
                <a:latin typeface="Times New Roman" pitchFamily="18" charset="0"/>
              </a:rPr>
              <a:t>. </a:t>
            </a:r>
            <a:r>
              <a:rPr lang="ru-RU" sz="2800" b="1">
                <a:latin typeface="Times New Roman" pitchFamily="18" charset="0"/>
              </a:rPr>
              <a:t>α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cs typeface="Calibri" pitchFamily="34" charset="0"/>
                <a:sym typeface="Symbol" pitchFamily="18" charset="2"/>
              </a:rPr>
              <a:t></a:t>
            </a:r>
            <a:r>
              <a:rPr lang="ru-RU" sz="2800" b="1">
                <a:latin typeface="Times New Roman" pitchFamily="18" charset="0"/>
              </a:rPr>
              <a:t> β</a:t>
            </a:r>
            <a:r>
              <a:rPr lang="ru-RU" sz="2800">
                <a:latin typeface="Times New Roman" pitchFamily="18" charset="0"/>
              </a:rPr>
              <a:t> =  </a:t>
            </a:r>
            <a:r>
              <a:rPr lang="en-US" sz="2800" b="1" i="1">
                <a:latin typeface="Times New Roman" pitchFamily="18" charset="0"/>
              </a:rPr>
              <a:t>b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53307" name="Text Box 59"/>
          <p:cNvSpPr txBox="1">
            <a:spLocks noChangeArrowheads="1"/>
          </p:cNvSpPr>
          <p:nvPr/>
        </p:nvSpPr>
        <p:spPr bwMode="auto">
          <a:xfrm>
            <a:off x="3708400" y="2565400"/>
            <a:ext cx="51847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Если </a:t>
            </a:r>
            <a:r>
              <a:rPr lang="en-US" sz="2800" b="1" i="1">
                <a:latin typeface="Times New Roman" pitchFamily="18" charset="0"/>
              </a:rPr>
              <a:t>a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 </a:t>
            </a:r>
            <a:r>
              <a:rPr lang="ru-RU" sz="2800" b="1">
                <a:latin typeface="Times New Roman" pitchFamily="18" charset="0"/>
              </a:rPr>
              <a:t>β = Х, то Х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</a:t>
            </a:r>
            <a:r>
              <a:rPr lang="ru-RU" sz="2800">
                <a:latin typeface="Times New Roman" pitchFamily="18" charset="0"/>
              </a:rPr>
              <a:t> </a:t>
            </a:r>
            <a:r>
              <a:rPr lang="en-US" sz="2800" b="1" i="1">
                <a:latin typeface="Times New Roman" pitchFamily="18" charset="0"/>
              </a:rPr>
              <a:t>b</a:t>
            </a:r>
            <a:r>
              <a:rPr lang="ru-RU" sz="2800" b="1" i="1">
                <a:latin typeface="Times New Roman" pitchFamily="18" charset="0"/>
              </a:rPr>
              <a:t>, </a:t>
            </a:r>
            <a:r>
              <a:rPr lang="ru-RU" sz="2800" b="1">
                <a:latin typeface="Times New Roman" pitchFamily="18" charset="0"/>
              </a:rPr>
              <a:t>это невозможно, т.к. </a:t>
            </a:r>
            <a:r>
              <a:rPr lang="ru-RU" sz="2800" b="1" i="1">
                <a:latin typeface="Times New Roman" pitchFamily="18" charset="0"/>
              </a:rPr>
              <a:t>α 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800" b="1" i="1">
                <a:latin typeface="Times New Roman" pitchFamily="18" charset="0"/>
              </a:rPr>
              <a:t>b</a:t>
            </a:r>
            <a:r>
              <a:rPr lang="ru-RU" sz="2800">
                <a:latin typeface="Times New Roman" pitchFamily="18" charset="0"/>
              </a:rPr>
              <a:t> </a:t>
            </a:r>
          </a:p>
        </p:txBody>
      </p:sp>
      <p:sp>
        <p:nvSpPr>
          <p:cNvPr id="53308" name="Text Box 60"/>
          <p:cNvSpPr txBox="1">
            <a:spLocks noChangeArrowheads="1"/>
          </p:cNvSpPr>
          <p:nvPr/>
        </p:nvSpPr>
        <p:spPr bwMode="auto">
          <a:xfrm>
            <a:off x="3779838" y="3716338"/>
            <a:ext cx="17287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  <a:sym typeface="Symbol" pitchFamily="18" charset="2"/>
              </a:rPr>
              <a:t></a:t>
            </a:r>
            <a:r>
              <a:rPr lang="ru-RU" sz="2800">
                <a:latin typeface="Times New Roman" pitchFamily="18" charset="0"/>
              </a:rPr>
              <a:t> </a:t>
            </a:r>
            <a:r>
              <a:rPr lang="en-US" sz="2800" b="1" i="1">
                <a:latin typeface="Times New Roman" pitchFamily="18" charset="0"/>
              </a:rPr>
              <a:t>a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800" b="1">
                <a:latin typeface="Times New Roman" pitchFamily="18" charset="0"/>
              </a:rPr>
              <a:t> β</a:t>
            </a:r>
            <a:r>
              <a:rPr lang="ru-RU" sz="2800">
                <a:latin typeface="Times New Roman" pitchFamily="18" charset="0"/>
              </a:rPr>
              <a:t> </a:t>
            </a:r>
          </a:p>
        </p:txBody>
      </p:sp>
      <p:sp>
        <p:nvSpPr>
          <p:cNvPr id="53309" name="Line 61"/>
          <p:cNvSpPr>
            <a:spLocks noChangeShapeType="1"/>
          </p:cNvSpPr>
          <p:nvPr/>
        </p:nvSpPr>
        <p:spPr bwMode="auto">
          <a:xfrm>
            <a:off x="4500563" y="3860800"/>
            <a:ext cx="35877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310" name="Text Box 62"/>
          <p:cNvSpPr txBox="1">
            <a:spLocks noChangeArrowheads="1"/>
          </p:cNvSpPr>
          <p:nvPr/>
        </p:nvSpPr>
        <p:spPr bwMode="auto">
          <a:xfrm>
            <a:off x="3708400" y="4797425"/>
            <a:ext cx="2447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  <a:sym typeface="Symbol" pitchFamily="18" charset="2"/>
              </a:rPr>
              <a:t> </a:t>
            </a:r>
            <a:r>
              <a:rPr lang="en-US" sz="2800" b="1" i="1">
                <a:latin typeface="Times New Roman" pitchFamily="18" charset="0"/>
              </a:rPr>
              <a:t>a</a:t>
            </a:r>
            <a:r>
              <a:rPr lang="ru-RU" sz="2800" b="1" i="1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 </a:t>
            </a:r>
            <a:r>
              <a:rPr lang="ru-RU" sz="2800" b="1">
                <a:latin typeface="Times New Roman" pitchFamily="18" charset="0"/>
              </a:rPr>
              <a:t> β </a:t>
            </a:r>
          </a:p>
        </p:txBody>
      </p:sp>
      <p:sp>
        <p:nvSpPr>
          <p:cNvPr id="53311" name="Text Box 63"/>
          <p:cNvSpPr txBox="1">
            <a:spLocks noChangeArrowheads="1"/>
          </p:cNvSpPr>
          <p:nvPr/>
        </p:nvSpPr>
        <p:spPr bwMode="auto">
          <a:xfrm>
            <a:off x="3635375" y="5805488"/>
            <a:ext cx="3168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Теорема доказана.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04" grpId="0" animBg="1"/>
      <p:bldP spid="5131" grpId="0" animBg="1"/>
      <p:bldP spid="5132" grpId="0" animBg="1"/>
      <p:bldP spid="5133" grpId="0" animBg="1"/>
      <p:bldP spid="5134" grpId="0" animBg="1"/>
      <p:bldP spid="5135" grpId="0" animBg="1"/>
      <p:bldP spid="5136" grpId="0" animBg="1"/>
      <p:bldP spid="5137" grpId="0" animBg="1"/>
      <p:bldP spid="53295" grpId="0"/>
      <p:bldP spid="53307" grpId="0"/>
      <p:bldP spid="53308" grpId="0"/>
      <p:bldP spid="5330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Text Box 25"/>
          <p:cNvSpPr txBox="1">
            <a:spLocks noChangeArrowheads="1"/>
          </p:cNvSpPr>
          <p:nvPr/>
        </p:nvSpPr>
        <p:spPr bwMode="auto">
          <a:xfrm>
            <a:off x="539750" y="1125538"/>
            <a:ext cx="2736850" cy="2087562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800" b="1">
                <a:latin typeface="Times New Roman" pitchFamily="18" charset="0"/>
              </a:rPr>
              <a:t>Дано: </a:t>
            </a:r>
            <a:r>
              <a:rPr lang="ru-RU" sz="2800" b="1" i="1">
                <a:latin typeface="Times New Roman" pitchFamily="18" charset="0"/>
              </a:rPr>
              <a:t>а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 i="1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α</a:t>
            </a:r>
          </a:p>
          <a:p>
            <a:pPr eaLnBrk="0" hangingPunct="0"/>
            <a:r>
              <a:rPr lang="ru-RU" sz="2800" b="1" i="1">
                <a:latin typeface="Times New Roman" pitchFamily="18" charset="0"/>
                <a:sym typeface="Symbol" pitchFamily="18" charset="2"/>
              </a:rPr>
              <a:t>а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 </a:t>
            </a:r>
            <a:r>
              <a:rPr lang="ru-RU" sz="2800" b="1">
                <a:latin typeface="Times New Roman" pitchFamily="18" charset="0"/>
              </a:rPr>
              <a:t> β; β </a:t>
            </a:r>
            <a:r>
              <a:rPr lang="ru-RU" sz="2800" b="1">
                <a:latin typeface="Times New Roman" pitchFamily="18" charset="0"/>
                <a:cs typeface="Calibri" pitchFamily="34" charset="0"/>
              </a:rPr>
              <a:t>∩</a:t>
            </a:r>
            <a:r>
              <a:rPr lang="ru-RU" sz="2800" b="1">
                <a:latin typeface="Times New Roman" pitchFamily="18" charset="0"/>
              </a:rPr>
              <a:t> α = </a:t>
            </a:r>
            <a:r>
              <a:rPr lang="ru-RU" sz="2800" b="1" i="1">
                <a:latin typeface="Times New Roman" pitchFamily="18" charset="0"/>
                <a:sym typeface="Symbol" pitchFamily="18" charset="2"/>
              </a:rPr>
              <a:t>в</a:t>
            </a:r>
            <a:endParaRPr lang="ru-RU" sz="2800" b="1">
              <a:latin typeface="Times New Roman" pitchFamily="18" charset="0"/>
              <a:sym typeface="Symbol" pitchFamily="18" charset="2"/>
            </a:endParaRPr>
          </a:p>
          <a:p>
            <a:pPr eaLnBrk="0" hangingPunct="0"/>
            <a:r>
              <a:rPr lang="ru-RU" sz="2800" b="1">
                <a:latin typeface="Times New Roman" pitchFamily="18" charset="0"/>
                <a:sym typeface="Symbol" pitchFamily="18" charset="2"/>
              </a:rPr>
              <a:t>Доказать: </a:t>
            </a:r>
            <a:r>
              <a:rPr lang="ru-RU" sz="2800" b="1" i="1">
                <a:latin typeface="Times New Roman" pitchFamily="18" charset="0"/>
                <a:sym typeface="Symbol" pitchFamily="18" charset="2"/>
              </a:rPr>
              <a:t>а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 </a:t>
            </a:r>
            <a:r>
              <a:rPr lang="ru-RU" sz="2800" b="1" i="1">
                <a:latin typeface="Times New Roman" pitchFamily="18" charset="0"/>
              </a:rPr>
              <a:t> в</a:t>
            </a:r>
            <a:endParaRPr lang="ru-RU" sz="2800" b="1">
              <a:latin typeface="Times New Roman" pitchFamily="18" charset="0"/>
              <a:sym typeface="Symbol" pitchFamily="18" charset="2"/>
            </a:endParaRPr>
          </a:p>
          <a:p>
            <a:pPr eaLnBrk="0" hangingPunct="0"/>
            <a:endParaRPr lang="ru-RU" sz="2800" b="1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207898" name="Text Box 26"/>
          <p:cNvSpPr txBox="1">
            <a:spLocks noChangeArrowheads="1"/>
          </p:cNvSpPr>
          <p:nvPr/>
        </p:nvSpPr>
        <p:spPr bwMode="auto">
          <a:xfrm>
            <a:off x="179388" y="3500438"/>
            <a:ext cx="7056437" cy="252095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800" b="1">
                <a:latin typeface="Times New Roman" pitchFamily="18" charset="0"/>
              </a:rPr>
              <a:t>Доказательство:</a:t>
            </a:r>
          </a:p>
          <a:p>
            <a:pPr eaLnBrk="0" hangingPunct="0"/>
            <a:r>
              <a:rPr lang="ru-RU" sz="2800" b="1">
                <a:latin typeface="Times New Roman" pitchFamily="18" charset="0"/>
              </a:rPr>
              <a:t> </a:t>
            </a:r>
            <a:r>
              <a:rPr lang="ru-RU" sz="2800" b="1" i="1">
                <a:latin typeface="Times New Roman" pitchFamily="18" charset="0"/>
              </a:rPr>
              <a:t>а, в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</a:t>
            </a:r>
            <a:r>
              <a:rPr lang="ru-RU" sz="2800" b="1">
                <a:latin typeface="Times New Roman" pitchFamily="18" charset="0"/>
              </a:rPr>
              <a:t>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β</a:t>
            </a:r>
          </a:p>
          <a:p>
            <a:pPr eaLnBrk="0" hangingPunct="0"/>
            <a:r>
              <a:rPr lang="ru-RU" sz="2800" b="1">
                <a:latin typeface="Times New Roman" pitchFamily="18" charset="0"/>
                <a:sym typeface="Symbol" pitchFamily="18" charset="2"/>
              </a:rPr>
              <a:t>Пусть </a:t>
            </a:r>
            <a:r>
              <a:rPr lang="ru-RU" sz="2800" b="1" i="1">
                <a:latin typeface="Times New Roman" pitchFamily="18" charset="0"/>
                <a:sym typeface="Symbol" pitchFamily="18" charset="2"/>
              </a:rPr>
              <a:t>в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 </a:t>
            </a:r>
            <a:r>
              <a:rPr lang="ru-RU" sz="2800" b="1">
                <a:latin typeface="Times New Roman" pitchFamily="18" charset="0"/>
                <a:cs typeface="Calibri" pitchFamily="34" charset="0"/>
                <a:sym typeface="Symbol" pitchFamily="18" charset="2"/>
              </a:rPr>
              <a:t>∩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 </a:t>
            </a:r>
            <a:r>
              <a:rPr lang="ru-RU" sz="2800" b="1" i="1">
                <a:latin typeface="Times New Roman" pitchFamily="18" charset="0"/>
                <a:sym typeface="Symbol" pitchFamily="18" charset="2"/>
              </a:rPr>
              <a:t>а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, тогда </a:t>
            </a:r>
            <a:r>
              <a:rPr lang="ru-RU" sz="2800" b="1" i="1">
                <a:latin typeface="Times New Roman" pitchFamily="18" charset="0"/>
                <a:sym typeface="Symbol" pitchFamily="18" charset="2"/>
              </a:rPr>
              <a:t>а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 </a:t>
            </a:r>
            <a:r>
              <a:rPr lang="ru-RU" sz="2800" b="1">
                <a:latin typeface="Times New Roman" pitchFamily="18" charset="0"/>
                <a:cs typeface="Calibri" pitchFamily="34" charset="0"/>
                <a:sym typeface="Symbol" pitchFamily="18" charset="2"/>
              </a:rPr>
              <a:t>∩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 α, </a:t>
            </a:r>
          </a:p>
          <a:p>
            <a:pPr eaLnBrk="0" hangingPunct="0"/>
            <a:r>
              <a:rPr lang="ru-RU" sz="2800" b="1">
                <a:latin typeface="Times New Roman" pitchFamily="18" charset="0"/>
                <a:sym typeface="Symbol" pitchFamily="18" charset="2"/>
              </a:rPr>
              <a:t>что противоречит условию.</a:t>
            </a:r>
          </a:p>
          <a:p>
            <a:pPr eaLnBrk="0" hangingPunct="0"/>
            <a:r>
              <a:rPr lang="ru-RU" sz="2800" b="1">
                <a:latin typeface="Times New Roman" pitchFamily="18" charset="0"/>
                <a:sym typeface="Symbol" pitchFamily="18" charset="2"/>
              </a:rPr>
              <a:t>Значит</a:t>
            </a:r>
            <a:r>
              <a:rPr lang="ru-RU" sz="2800" b="1" i="1">
                <a:latin typeface="Times New Roman" pitchFamily="18" charset="0"/>
                <a:sym typeface="Symbol" pitchFamily="18" charset="2"/>
              </a:rPr>
              <a:t> в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 </a:t>
            </a:r>
            <a:r>
              <a:rPr lang="ru-RU" sz="280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800" b="1">
                <a:latin typeface="Times New Roman" pitchFamily="18" charset="0"/>
                <a:sym typeface="Symbol" pitchFamily="18" charset="2"/>
              </a:rPr>
              <a:t> </a:t>
            </a:r>
            <a:r>
              <a:rPr lang="ru-RU" sz="2800" b="1" i="1">
                <a:latin typeface="Times New Roman" pitchFamily="18" charset="0"/>
                <a:sym typeface="Symbol" pitchFamily="18" charset="2"/>
              </a:rPr>
              <a:t>а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 </a:t>
            </a:r>
          </a:p>
          <a:p>
            <a:pPr eaLnBrk="0" hangingPunct="0"/>
            <a:endParaRPr lang="ru-RU" sz="2800" b="1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207875" name="AutoShape 18"/>
          <p:cNvSpPr>
            <a:spLocks noChangeArrowheads="1"/>
          </p:cNvSpPr>
          <p:nvPr/>
        </p:nvSpPr>
        <p:spPr bwMode="auto">
          <a:xfrm>
            <a:off x="2401888" y="2787650"/>
            <a:ext cx="2024062" cy="473075"/>
          </a:xfrm>
          <a:prstGeom prst="parallelogram">
            <a:avLst>
              <a:gd name="adj" fmla="val 106963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76" name="Rectangle 27"/>
          <p:cNvSpPr>
            <a:spLocks noChangeArrowheads="1"/>
          </p:cNvSpPr>
          <p:nvPr/>
        </p:nvSpPr>
        <p:spPr bwMode="auto">
          <a:xfrm>
            <a:off x="0" y="2205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7877" name="Rectangle 28"/>
          <p:cNvSpPr>
            <a:spLocks noChangeArrowheads="1"/>
          </p:cNvSpPr>
          <p:nvPr/>
        </p:nvSpPr>
        <p:spPr bwMode="auto">
          <a:xfrm>
            <a:off x="395288" y="303213"/>
            <a:ext cx="19351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800" b="1" i="1" u="sng">
              <a:cs typeface="Arial" charset="0"/>
            </a:endParaRPr>
          </a:p>
          <a:p>
            <a:pPr eaLnBrk="0" hangingPunct="0"/>
            <a:r>
              <a:rPr lang="ru-RU" sz="3200" b="1" i="1" u="sng">
                <a:solidFill>
                  <a:schemeClr val="hlink"/>
                </a:solidFill>
                <a:latin typeface="Times New Roman" pitchFamily="18" charset="0"/>
              </a:rPr>
              <a:t>Задание 2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207878" name="Rectangle 30"/>
          <p:cNvSpPr>
            <a:spLocks noChangeArrowheads="1"/>
          </p:cNvSpPr>
          <p:nvPr/>
        </p:nvSpPr>
        <p:spPr bwMode="auto">
          <a:xfrm>
            <a:off x="14288" y="3794125"/>
            <a:ext cx="1841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  <a:p>
            <a:pPr eaLnBrk="0" hangingPunct="0"/>
            <a:endParaRPr lang="ru-RU">
              <a:cs typeface="Arial" charset="0"/>
            </a:endParaRPr>
          </a:p>
        </p:txBody>
      </p:sp>
      <p:sp>
        <p:nvSpPr>
          <p:cNvPr id="207879" name="Rectangle 31"/>
          <p:cNvSpPr>
            <a:spLocks noChangeArrowheads="1"/>
          </p:cNvSpPr>
          <p:nvPr/>
        </p:nvSpPr>
        <p:spPr bwMode="auto">
          <a:xfrm>
            <a:off x="14288" y="4616450"/>
            <a:ext cx="1098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800">
              <a:cs typeface="Arial" charset="0"/>
            </a:endParaRPr>
          </a:p>
          <a:p>
            <a:pPr eaLnBrk="0" hangingPunct="0"/>
            <a:r>
              <a:rPr lang="ru-RU">
                <a:cs typeface="Arial" charset="0"/>
              </a:rPr>
              <a:t>	</a:t>
            </a:r>
          </a:p>
        </p:txBody>
      </p:sp>
      <p:sp>
        <p:nvSpPr>
          <p:cNvPr id="207880" name="AutoShape 54"/>
          <p:cNvSpPr>
            <a:spLocks noChangeArrowheads="1"/>
          </p:cNvSpPr>
          <p:nvPr/>
        </p:nvSpPr>
        <p:spPr bwMode="auto">
          <a:xfrm rot="-5867054">
            <a:off x="5508625" y="908051"/>
            <a:ext cx="1944687" cy="3529012"/>
          </a:xfrm>
          <a:prstGeom prst="parallelogram">
            <a:avLst>
              <a:gd name="adj" fmla="val 25000"/>
            </a:avLst>
          </a:prstGeom>
          <a:noFill/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881" name="Line 55"/>
          <p:cNvSpPr>
            <a:spLocks noChangeShapeType="1"/>
          </p:cNvSpPr>
          <p:nvPr/>
        </p:nvSpPr>
        <p:spPr bwMode="auto">
          <a:xfrm>
            <a:off x="5940425" y="3429000"/>
            <a:ext cx="1584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82" name="Line 56"/>
          <p:cNvSpPr>
            <a:spLocks noChangeShapeType="1"/>
          </p:cNvSpPr>
          <p:nvPr/>
        </p:nvSpPr>
        <p:spPr bwMode="auto">
          <a:xfrm>
            <a:off x="5724525" y="1916113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83" name="Line 57"/>
          <p:cNvSpPr>
            <a:spLocks noChangeShapeType="1"/>
          </p:cNvSpPr>
          <p:nvPr/>
        </p:nvSpPr>
        <p:spPr bwMode="auto">
          <a:xfrm>
            <a:off x="5724525" y="1916113"/>
            <a:ext cx="215900" cy="151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84" name="Line 58"/>
          <p:cNvSpPr>
            <a:spLocks noChangeShapeType="1"/>
          </p:cNvSpPr>
          <p:nvPr/>
        </p:nvSpPr>
        <p:spPr bwMode="auto">
          <a:xfrm>
            <a:off x="6011863" y="1916113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85" name="Line 60"/>
          <p:cNvSpPr>
            <a:spLocks noChangeShapeType="1"/>
          </p:cNvSpPr>
          <p:nvPr/>
        </p:nvSpPr>
        <p:spPr bwMode="auto">
          <a:xfrm>
            <a:off x="7451725" y="2565400"/>
            <a:ext cx="73025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86" name="Line 61"/>
          <p:cNvSpPr>
            <a:spLocks noChangeShapeType="1"/>
          </p:cNvSpPr>
          <p:nvPr/>
        </p:nvSpPr>
        <p:spPr bwMode="auto">
          <a:xfrm flipV="1">
            <a:off x="5867400" y="2565400"/>
            <a:ext cx="1584325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87" name="Line 62"/>
          <p:cNvSpPr>
            <a:spLocks noChangeShapeType="1"/>
          </p:cNvSpPr>
          <p:nvPr/>
        </p:nvSpPr>
        <p:spPr bwMode="auto">
          <a:xfrm flipH="1">
            <a:off x="5867400" y="1196975"/>
            <a:ext cx="28892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88" name="Line 63"/>
          <p:cNvSpPr>
            <a:spLocks noChangeShapeType="1"/>
          </p:cNvSpPr>
          <p:nvPr/>
        </p:nvSpPr>
        <p:spPr bwMode="auto">
          <a:xfrm flipH="1">
            <a:off x="7451725" y="1196975"/>
            <a:ext cx="360363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89" name="Line 64"/>
          <p:cNvSpPr>
            <a:spLocks noChangeShapeType="1"/>
          </p:cNvSpPr>
          <p:nvPr/>
        </p:nvSpPr>
        <p:spPr bwMode="auto">
          <a:xfrm>
            <a:off x="6156325" y="1196975"/>
            <a:ext cx="1655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90" name="Line 65"/>
          <p:cNvSpPr>
            <a:spLocks noChangeShapeType="1"/>
          </p:cNvSpPr>
          <p:nvPr/>
        </p:nvSpPr>
        <p:spPr bwMode="auto">
          <a:xfrm flipH="1">
            <a:off x="5651500" y="2565400"/>
            <a:ext cx="21590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91" name="Line 66"/>
          <p:cNvSpPr>
            <a:spLocks noChangeShapeType="1"/>
          </p:cNvSpPr>
          <p:nvPr/>
        </p:nvSpPr>
        <p:spPr bwMode="auto">
          <a:xfrm flipH="1">
            <a:off x="7235825" y="2565400"/>
            <a:ext cx="215900" cy="863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92" name="Line 67"/>
          <p:cNvSpPr>
            <a:spLocks noChangeShapeType="1"/>
          </p:cNvSpPr>
          <p:nvPr/>
        </p:nvSpPr>
        <p:spPr bwMode="auto">
          <a:xfrm flipH="1">
            <a:off x="5580063" y="3429000"/>
            <a:ext cx="71437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93" name="Line 68"/>
          <p:cNvSpPr>
            <a:spLocks noChangeShapeType="1"/>
          </p:cNvSpPr>
          <p:nvPr/>
        </p:nvSpPr>
        <p:spPr bwMode="auto">
          <a:xfrm flipH="1">
            <a:off x="7164388" y="3429000"/>
            <a:ext cx="71437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94" name="Line 69"/>
          <p:cNvSpPr>
            <a:spLocks noChangeShapeType="1"/>
          </p:cNvSpPr>
          <p:nvPr/>
        </p:nvSpPr>
        <p:spPr bwMode="auto">
          <a:xfrm>
            <a:off x="5580063" y="3716338"/>
            <a:ext cx="1584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95" name="Text Box 71"/>
          <p:cNvSpPr txBox="1">
            <a:spLocks noChangeArrowheads="1"/>
          </p:cNvSpPr>
          <p:nvPr/>
        </p:nvSpPr>
        <p:spPr bwMode="auto">
          <a:xfrm>
            <a:off x="5651500" y="1773238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</a:t>
            </a:r>
            <a:r>
              <a:rPr lang="ru-RU" b="1">
                <a:sym typeface="Symbol" pitchFamily="18" charset="2"/>
              </a:rPr>
              <a:t>α</a:t>
            </a:r>
          </a:p>
        </p:txBody>
      </p:sp>
      <p:sp>
        <p:nvSpPr>
          <p:cNvPr id="207896" name="Text Box 72"/>
          <p:cNvSpPr txBox="1">
            <a:spLocks noChangeArrowheads="1"/>
          </p:cNvSpPr>
          <p:nvPr/>
        </p:nvSpPr>
        <p:spPr bwMode="auto">
          <a:xfrm>
            <a:off x="7380288" y="1125538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</a:t>
            </a:r>
            <a:r>
              <a:rPr lang="ru-RU" b="1"/>
              <a:t>β</a:t>
            </a:r>
          </a:p>
        </p:txBody>
      </p:sp>
      <p:sp>
        <p:nvSpPr>
          <p:cNvPr id="207897" name="Line 74"/>
          <p:cNvSpPr>
            <a:spLocks noChangeShapeType="1"/>
          </p:cNvSpPr>
          <p:nvPr/>
        </p:nvSpPr>
        <p:spPr bwMode="auto">
          <a:xfrm>
            <a:off x="6227763" y="1628775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ext Box 75"/>
          <p:cNvSpPr txBox="1">
            <a:spLocks noChangeArrowheads="1"/>
          </p:cNvSpPr>
          <p:nvPr/>
        </p:nvSpPr>
        <p:spPr bwMode="auto">
          <a:xfrm>
            <a:off x="6156325" y="1268413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ym typeface="Symbol" pitchFamily="18" charset="2"/>
              </a:rPr>
              <a:t>а</a:t>
            </a:r>
          </a:p>
        </p:txBody>
      </p:sp>
      <p:sp>
        <p:nvSpPr>
          <p:cNvPr id="207925" name="AutoShape 53"/>
          <p:cNvSpPr>
            <a:spLocks noChangeArrowheads="1"/>
          </p:cNvSpPr>
          <p:nvPr/>
        </p:nvSpPr>
        <p:spPr bwMode="auto">
          <a:xfrm>
            <a:off x="5508625" y="1196975"/>
            <a:ext cx="2232025" cy="2519363"/>
          </a:xfrm>
          <a:prstGeom prst="parallelogram">
            <a:avLst>
              <a:gd name="adj" fmla="val 25000"/>
            </a:avLst>
          </a:prstGeom>
          <a:solidFill>
            <a:srgbClr val="EBF3FF">
              <a:alpha val="43137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900" name="Line 76"/>
          <p:cNvSpPr>
            <a:spLocks noChangeShapeType="1"/>
          </p:cNvSpPr>
          <p:nvPr/>
        </p:nvSpPr>
        <p:spPr bwMode="auto">
          <a:xfrm flipH="1" flipV="1">
            <a:off x="7380288" y="1916113"/>
            <a:ext cx="71437" cy="649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901" name="Text Box 78"/>
          <p:cNvSpPr txBox="1">
            <a:spLocks noChangeArrowheads="1"/>
          </p:cNvSpPr>
          <p:nvPr/>
        </p:nvSpPr>
        <p:spPr bwMode="auto">
          <a:xfrm>
            <a:off x="6011863" y="2276475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ym typeface="Symbol" pitchFamily="18" charset="2"/>
              </a:rPr>
              <a:t>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9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AutoShape 22"/>
          <p:cNvSpPr>
            <a:spLocks noChangeArrowheads="1"/>
          </p:cNvSpPr>
          <p:nvPr/>
        </p:nvSpPr>
        <p:spPr bwMode="auto">
          <a:xfrm>
            <a:off x="250825" y="3860800"/>
            <a:ext cx="4897438" cy="1873250"/>
          </a:xfrm>
          <a:prstGeom prst="parallelogram">
            <a:avLst>
              <a:gd name="adj" fmla="val 65360"/>
            </a:avLst>
          </a:prstGeom>
          <a:solidFill>
            <a:srgbClr val="EBF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cs typeface="Arial" charset="0"/>
            </a:endParaRPr>
          </a:p>
        </p:txBody>
      </p:sp>
      <p:sp>
        <p:nvSpPr>
          <p:cNvPr id="208898" name="Freeform 8"/>
          <p:cNvSpPr>
            <a:spLocks/>
          </p:cNvSpPr>
          <p:nvPr/>
        </p:nvSpPr>
        <p:spPr bwMode="auto">
          <a:xfrm>
            <a:off x="2232025" y="2420938"/>
            <a:ext cx="2997200" cy="3098800"/>
          </a:xfrm>
          <a:custGeom>
            <a:avLst/>
            <a:gdLst>
              <a:gd name="T0" fmla="*/ 2147483647 w 1888"/>
              <a:gd name="T1" fmla="*/ 2147483647 h 1952"/>
              <a:gd name="T2" fmla="*/ 0 w 1888"/>
              <a:gd name="T3" fmla="*/ 2147483647 h 1952"/>
              <a:gd name="T4" fmla="*/ 2147483647 w 1888"/>
              <a:gd name="T5" fmla="*/ 2147483647 h 1952"/>
              <a:gd name="T6" fmla="*/ 2147483647 w 1888"/>
              <a:gd name="T7" fmla="*/ 0 h 1952"/>
              <a:gd name="T8" fmla="*/ 2147483647 w 1888"/>
              <a:gd name="T9" fmla="*/ 2147483647 h 1952"/>
              <a:gd name="T10" fmla="*/ 2147483647 w 1888"/>
              <a:gd name="T11" fmla="*/ 2147483647 h 19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88"/>
              <a:gd name="T19" fmla="*/ 0 h 1952"/>
              <a:gd name="T20" fmla="*/ 1888 w 1888"/>
              <a:gd name="T21" fmla="*/ 1952 h 195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88" h="1952">
                <a:moveTo>
                  <a:pt x="560" y="1952"/>
                </a:moveTo>
                <a:lnTo>
                  <a:pt x="0" y="1064"/>
                </a:lnTo>
                <a:lnTo>
                  <a:pt x="1872" y="16"/>
                </a:lnTo>
                <a:lnTo>
                  <a:pt x="1888" y="0"/>
                </a:lnTo>
                <a:lnTo>
                  <a:pt x="1888" y="16"/>
                </a:lnTo>
                <a:lnTo>
                  <a:pt x="560" y="1952"/>
                </a:lnTo>
              </a:path>
            </a:pathLst>
          </a:custGeom>
          <a:solidFill>
            <a:srgbClr val="FFFF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899" name="Text Box 9"/>
          <p:cNvSpPr txBox="1">
            <a:spLocks noChangeArrowheads="1"/>
          </p:cNvSpPr>
          <p:nvPr/>
        </p:nvSpPr>
        <p:spPr bwMode="auto">
          <a:xfrm>
            <a:off x="1906588" y="397510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Arial" charset="0"/>
                <a:cs typeface="Arial" charset="0"/>
              </a:rPr>
              <a:t>A</a:t>
            </a:r>
            <a:endParaRPr lang="ru-RU" sz="2800" b="1">
              <a:latin typeface="Arial" charset="0"/>
              <a:cs typeface="Arial" charset="0"/>
            </a:endParaRPr>
          </a:p>
        </p:txBody>
      </p:sp>
      <p:sp>
        <p:nvSpPr>
          <p:cNvPr id="208900" name="Text Box 10"/>
          <p:cNvSpPr txBox="1">
            <a:spLocks noChangeArrowheads="1"/>
          </p:cNvSpPr>
          <p:nvPr/>
        </p:nvSpPr>
        <p:spPr bwMode="auto">
          <a:xfrm>
            <a:off x="4859338" y="1989138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Arial" charset="0"/>
                <a:cs typeface="Arial" charset="0"/>
              </a:rPr>
              <a:t>В</a:t>
            </a:r>
          </a:p>
        </p:txBody>
      </p:sp>
      <p:sp>
        <p:nvSpPr>
          <p:cNvPr id="208901" name="Text Box 11"/>
          <p:cNvSpPr txBox="1">
            <a:spLocks noChangeArrowheads="1"/>
          </p:cNvSpPr>
          <p:nvPr/>
        </p:nvSpPr>
        <p:spPr bwMode="auto">
          <a:xfrm>
            <a:off x="2532063" y="511810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Arial" charset="0"/>
                <a:cs typeface="Arial" charset="0"/>
              </a:rPr>
              <a:t>С</a:t>
            </a:r>
          </a:p>
        </p:txBody>
      </p:sp>
      <p:sp>
        <p:nvSpPr>
          <p:cNvPr id="208902" name="Text Box 12"/>
          <p:cNvSpPr txBox="1">
            <a:spLocks noChangeArrowheads="1"/>
          </p:cNvSpPr>
          <p:nvPr/>
        </p:nvSpPr>
        <p:spPr bwMode="auto">
          <a:xfrm>
            <a:off x="304800" y="188913"/>
            <a:ext cx="88392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Плоскость проходит через сторону АС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</a:t>
            </a:r>
            <a:r>
              <a:rPr lang="ru-RU" sz="2800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</a:rPr>
              <a:t> АВС. Точки </a:t>
            </a:r>
            <a:r>
              <a:rPr lang="en-US" sz="2800" b="1">
                <a:latin typeface="Times New Roman" pitchFamily="18" charset="0"/>
              </a:rPr>
              <a:t>D</a:t>
            </a:r>
            <a:r>
              <a:rPr lang="ru-RU" sz="2800" b="1">
                <a:latin typeface="Times New Roman" pitchFamily="18" charset="0"/>
              </a:rPr>
              <a:t> и</a:t>
            </a:r>
            <a:r>
              <a:rPr lang="en-US" sz="2800" b="1">
                <a:latin typeface="Times New Roman" pitchFamily="18" charset="0"/>
              </a:rPr>
              <a:t> E </a:t>
            </a:r>
            <a:r>
              <a:rPr lang="ru-RU" sz="2800" b="1">
                <a:latin typeface="Times New Roman" pitchFamily="18" charset="0"/>
              </a:rPr>
              <a:t> - середины отрезков АВ и </a:t>
            </a:r>
            <a:r>
              <a:rPr lang="en-US" sz="2800" b="1">
                <a:latin typeface="Times New Roman" pitchFamily="18" charset="0"/>
              </a:rPr>
              <a:t>BC</a:t>
            </a:r>
            <a:r>
              <a:rPr lang="ru-RU" sz="2800" b="1">
                <a:latin typeface="Times New Roman" pitchFamily="18" charset="0"/>
              </a:rPr>
              <a:t> соответственно. Докажите, что </a:t>
            </a:r>
            <a:r>
              <a:rPr lang="en-US" sz="2800" b="1">
                <a:latin typeface="Times New Roman" pitchFamily="18" charset="0"/>
              </a:rPr>
              <a:t>DE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>
                <a:latin typeface="Times New Roman" pitchFamily="18" charset="0"/>
              </a:rPr>
              <a:t> α</a:t>
            </a:r>
            <a:r>
              <a:rPr lang="ru-RU" sz="2800">
                <a:latin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</a:rPr>
              <a:t> </a:t>
            </a:r>
            <a:endParaRPr lang="ru-RU" sz="2800" b="1">
              <a:latin typeface="Times New Roman" pitchFamily="18" charset="0"/>
            </a:endParaRPr>
          </a:p>
        </p:txBody>
      </p:sp>
      <p:pic>
        <p:nvPicPr>
          <p:cNvPr id="208903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38" y="5300663"/>
            <a:ext cx="3810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2111" name="Group 15"/>
          <p:cNvGrpSpPr>
            <a:grpSpLocks/>
          </p:cNvGrpSpPr>
          <p:nvPr/>
        </p:nvGrpSpPr>
        <p:grpSpPr bwMode="auto">
          <a:xfrm>
            <a:off x="3203575" y="2781300"/>
            <a:ext cx="1411288" cy="1662113"/>
            <a:chOff x="2448" y="1872"/>
            <a:chExt cx="889" cy="1047"/>
          </a:xfrm>
        </p:grpSpPr>
        <p:sp>
          <p:nvSpPr>
            <p:cNvPr id="208911" name="Freeform 16"/>
            <p:cNvSpPr>
              <a:spLocks/>
            </p:cNvSpPr>
            <p:nvPr/>
          </p:nvSpPr>
          <p:spPr bwMode="auto">
            <a:xfrm>
              <a:off x="2720" y="2232"/>
              <a:ext cx="320" cy="432"/>
            </a:xfrm>
            <a:custGeom>
              <a:avLst/>
              <a:gdLst>
                <a:gd name="T0" fmla="*/ 0 w 320"/>
                <a:gd name="T1" fmla="*/ 0 h 432"/>
                <a:gd name="T2" fmla="*/ 320 w 320"/>
                <a:gd name="T3" fmla="*/ 432 h 432"/>
                <a:gd name="T4" fmla="*/ 0 60000 65536"/>
                <a:gd name="T5" fmla="*/ 0 60000 65536"/>
                <a:gd name="T6" fmla="*/ 0 w 320"/>
                <a:gd name="T7" fmla="*/ 0 h 432"/>
                <a:gd name="T8" fmla="*/ 320 w 320"/>
                <a:gd name="T9" fmla="*/ 432 h 43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20" h="432">
                  <a:moveTo>
                    <a:pt x="0" y="0"/>
                  </a:moveTo>
                  <a:lnTo>
                    <a:pt x="320" y="432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912" name="Oval 17"/>
            <p:cNvSpPr>
              <a:spLocks noChangeArrowheads="1"/>
            </p:cNvSpPr>
            <p:nvPr/>
          </p:nvSpPr>
          <p:spPr bwMode="auto">
            <a:xfrm>
              <a:off x="2688" y="2208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cs typeface="Arial" charset="0"/>
              </a:endParaRPr>
            </a:p>
          </p:txBody>
        </p:sp>
        <p:sp>
          <p:nvSpPr>
            <p:cNvPr id="2" name="Oval 18"/>
            <p:cNvSpPr>
              <a:spLocks noChangeArrowheads="1"/>
            </p:cNvSpPr>
            <p:nvPr/>
          </p:nvSpPr>
          <p:spPr bwMode="auto">
            <a:xfrm>
              <a:off x="3024" y="2640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cs typeface="Arial" charset="0"/>
              </a:endParaRPr>
            </a:p>
          </p:txBody>
        </p:sp>
        <p:sp>
          <p:nvSpPr>
            <p:cNvPr id="3" name="Rectangle 19"/>
            <p:cNvSpPr>
              <a:spLocks noChangeArrowheads="1"/>
            </p:cNvSpPr>
            <p:nvPr/>
          </p:nvSpPr>
          <p:spPr bwMode="auto">
            <a:xfrm>
              <a:off x="2448" y="1872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Arial" charset="0"/>
                  <a:cs typeface="Arial" charset="0"/>
                </a:rPr>
                <a:t>D</a:t>
              </a:r>
              <a:endParaRPr lang="ru-RU" sz="2800" b="1">
                <a:solidFill>
                  <a:srgbClr val="FF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4" name="Rectangle 20"/>
            <p:cNvSpPr>
              <a:spLocks noChangeArrowheads="1"/>
            </p:cNvSpPr>
            <p:nvPr/>
          </p:nvSpPr>
          <p:spPr bwMode="auto">
            <a:xfrm>
              <a:off x="3072" y="2592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Arial" charset="0"/>
                  <a:cs typeface="Arial" charset="0"/>
                </a:rPr>
                <a:t>E</a:t>
              </a:r>
              <a:endParaRPr lang="ru-RU" sz="2800" b="1">
                <a:solidFill>
                  <a:srgbClr val="FF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132117" name="Freeform 21"/>
          <p:cNvSpPr>
            <a:spLocks/>
          </p:cNvSpPr>
          <p:nvPr/>
        </p:nvSpPr>
        <p:spPr bwMode="auto">
          <a:xfrm>
            <a:off x="2211388" y="4127500"/>
            <a:ext cx="889000" cy="1422400"/>
          </a:xfrm>
          <a:custGeom>
            <a:avLst/>
            <a:gdLst>
              <a:gd name="T0" fmla="*/ 0 w 560"/>
              <a:gd name="T1" fmla="*/ 0 h 896"/>
              <a:gd name="T2" fmla="*/ 2147483647 w 560"/>
              <a:gd name="T3" fmla="*/ 2147483647 h 896"/>
              <a:gd name="T4" fmla="*/ 0 60000 65536"/>
              <a:gd name="T5" fmla="*/ 0 60000 65536"/>
              <a:gd name="T6" fmla="*/ 0 w 560"/>
              <a:gd name="T7" fmla="*/ 0 h 896"/>
              <a:gd name="T8" fmla="*/ 560 w 560"/>
              <a:gd name="T9" fmla="*/ 896 h 8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0" h="896">
                <a:moveTo>
                  <a:pt x="0" y="0"/>
                </a:moveTo>
                <a:lnTo>
                  <a:pt x="560" y="896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8906" name="Line 16"/>
          <p:cNvSpPr>
            <a:spLocks noChangeShapeType="1"/>
          </p:cNvSpPr>
          <p:nvPr/>
        </p:nvSpPr>
        <p:spPr bwMode="auto">
          <a:xfrm>
            <a:off x="2735263" y="3860800"/>
            <a:ext cx="151288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913" name="Text Box 17"/>
          <p:cNvSpPr txBox="1">
            <a:spLocks noChangeArrowheads="1"/>
          </p:cNvSpPr>
          <p:nvPr/>
        </p:nvSpPr>
        <p:spPr bwMode="auto">
          <a:xfrm>
            <a:off x="5651500" y="1341438"/>
            <a:ext cx="3241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Доказательство:</a:t>
            </a:r>
          </a:p>
        </p:txBody>
      </p:sp>
      <p:sp>
        <p:nvSpPr>
          <p:cNvPr id="208914" name="Text Box 18"/>
          <p:cNvSpPr txBox="1">
            <a:spLocks noChangeArrowheads="1"/>
          </p:cNvSpPr>
          <p:nvPr/>
        </p:nvSpPr>
        <p:spPr bwMode="auto">
          <a:xfrm>
            <a:off x="5580063" y="1844675"/>
            <a:ext cx="33845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1. Точки </a:t>
            </a:r>
            <a:r>
              <a:rPr lang="en-US" sz="2800" b="1">
                <a:latin typeface="Times New Roman" pitchFamily="18" charset="0"/>
              </a:rPr>
              <a:t>D</a:t>
            </a:r>
            <a:r>
              <a:rPr lang="ru-RU" sz="2800" b="1">
                <a:latin typeface="Times New Roman" pitchFamily="18" charset="0"/>
              </a:rPr>
              <a:t> и </a:t>
            </a:r>
            <a:r>
              <a:rPr lang="en-US" sz="2800" b="1">
                <a:latin typeface="Times New Roman" pitchFamily="18" charset="0"/>
              </a:rPr>
              <a:t>E</a:t>
            </a:r>
            <a:r>
              <a:rPr lang="ru-RU" sz="2800" b="1">
                <a:latin typeface="Times New Roman" pitchFamily="18" charset="0"/>
              </a:rPr>
              <a:t>  - середины отрезков АВ и </a:t>
            </a:r>
            <a:r>
              <a:rPr lang="en-US" sz="2800" b="1">
                <a:latin typeface="Times New Roman" pitchFamily="18" charset="0"/>
              </a:rPr>
              <a:t>BC</a:t>
            </a:r>
            <a:r>
              <a:rPr lang="ru-RU" sz="2800" b="1">
                <a:latin typeface="Times New Roman" pitchFamily="18" charset="0"/>
              </a:rPr>
              <a:t> соответственно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</a:t>
            </a:r>
          </a:p>
        </p:txBody>
      </p:sp>
      <p:sp>
        <p:nvSpPr>
          <p:cNvPr id="208915" name="Text Box 19"/>
          <p:cNvSpPr txBox="1">
            <a:spLocks noChangeArrowheads="1"/>
          </p:cNvSpPr>
          <p:nvPr/>
        </p:nvSpPr>
        <p:spPr bwMode="auto">
          <a:xfrm>
            <a:off x="5076825" y="3716338"/>
            <a:ext cx="4067175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2. </a:t>
            </a:r>
            <a:r>
              <a:rPr lang="en-US" sz="2800" b="1">
                <a:latin typeface="Times New Roman" pitchFamily="18" charset="0"/>
              </a:rPr>
              <a:t>DE</a:t>
            </a:r>
            <a:r>
              <a:rPr lang="ru-RU" sz="2800" b="1">
                <a:latin typeface="Times New Roman" pitchFamily="18" charset="0"/>
              </a:rPr>
              <a:t> – средняя линия (по определению)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</a:t>
            </a:r>
            <a:r>
              <a:rPr lang="ru-RU" sz="2800" b="1">
                <a:latin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</a:rPr>
              <a:t>DE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>
                <a:latin typeface="Times New Roman" pitchFamily="18" charset="0"/>
              </a:rPr>
              <a:t>АС (по свойству) </a:t>
            </a:r>
          </a:p>
        </p:txBody>
      </p:sp>
      <p:sp>
        <p:nvSpPr>
          <p:cNvPr id="208916" name="Text Box 20"/>
          <p:cNvSpPr txBox="1">
            <a:spLocks noChangeArrowheads="1"/>
          </p:cNvSpPr>
          <p:nvPr/>
        </p:nvSpPr>
        <p:spPr bwMode="auto">
          <a:xfrm>
            <a:off x="4284663" y="5229225"/>
            <a:ext cx="467995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  <a:sym typeface="Symbol" pitchFamily="18" charset="2"/>
              </a:rPr>
              <a:t>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</a:rPr>
              <a:t>DE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>
                <a:latin typeface="Times New Roman" pitchFamily="18" charset="0"/>
              </a:rPr>
              <a:t> α ( по признаку параллельности прямой и плоскости)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132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0"/>
                                        <p:tgtEl>
                                          <p:spTgt spid="132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17" grpId="0" animBg="1"/>
      <p:bldP spid="208913" grpId="0"/>
      <p:bldP spid="208914" grpId="0"/>
      <p:bldP spid="208915" grpId="0"/>
      <p:bldP spid="2089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3"/>
          <p:cNvGrpSpPr>
            <a:grpSpLocks/>
          </p:cNvGrpSpPr>
          <p:nvPr/>
        </p:nvGrpSpPr>
        <p:grpSpPr bwMode="auto">
          <a:xfrm>
            <a:off x="4787900" y="4724400"/>
            <a:ext cx="3886200" cy="1066800"/>
            <a:chOff x="144" y="2784"/>
            <a:chExt cx="3312" cy="1200"/>
          </a:xfrm>
        </p:grpSpPr>
        <p:grpSp>
          <p:nvGrpSpPr>
            <p:cNvPr id="108596" name="Group 14"/>
            <p:cNvGrpSpPr>
              <a:grpSpLocks/>
            </p:cNvGrpSpPr>
            <p:nvPr/>
          </p:nvGrpSpPr>
          <p:grpSpPr bwMode="auto">
            <a:xfrm>
              <a:off x="144" y="2784"/>
              <a:ext cx="3312" cy="1200"/>
              <a:chOff x="336" y="2024"/>
              <a:chExt cx="4280" cy="1152"/>
            </a:xfrm>
          </p:grpSpPr>
          <p:sp>
            <p:nvSpPr>
              <p:cNvPr id="108597" name="Freeform 15"/>
              <p:cNvSpPr>
                <a:spLocks/>
              </p:cNvSpPr>
              <p:nvPr/>
            </p:nvSpPr>
            <p:spPr bwMode="auto">
              <a:xfrm>
                <a:off x="336" y="2040"/>
                <a:ext cx="4280" cy="1136"/>
              </a:xfrm>
              <a:custGeom>
                <a:avLst/>
                <a:gdLst>
                  <a:gd name="T0" fmla="*/ 0 w 4280"/>
                  <a:gd name="T1" fmla="*/ 1088 h 1136"/>
                  <a:gd name="T2" fmla="*/ 904 w 4280"/>
                  <a:gd name="T3" fmla="*/ 80 h 1136"/>
                  <a:gd name="T4" fmla="*/ 4280 w 4280"/>
                  <a:gd name="T5" fmla="*/ 0 h 1136"/>
                  <a:gd name="T6" fmla="*/ 3432 w 4280"/>
                  <a:gd name="T7" fmla="*/ 1088 h 1136"/>
                  <a:gd name="T8" fmla="*/ 6 w 4280"/>
                  <a:gd name="T9" fmla="*/ 1091 h 1136"/>
                  <a:gd name="T10" fmla="*/ 6 w 4280"/>
                  <a:gd name="T11" fmla="*/ 1123 h 1136"/>
                  <a:gd name="T12" fmla="*/ 3448 w 4280"/>
                  <a:gd name="T13" fmla="*/ 1120 h 1136"/>
                  <a:gd name="T14" fmla="*/ 3448 w 4280"/>
                  <a:gd name="T15" fmla="*/ 1136 h 1136"/>
                  <a:gd name="T16" fmla="*/ 3464 w 4280"/>
                  <a:gd name="T17" fmla="*/ 1104 h 1136"/>
                  <a:gd name="T18" fmla="*/ 3448 w 4280"/>
                  <a:gd name="T19" fmla="*/ 1104 h 1136"/>
                  <a:gd name="T20" fmla="*/ 4264 w 4280"/>
                  <a:gd name="T21" fmla="*/ 48 h 1136"/>
                  <a:gd name="T22" fmla="*/ 4264 w 4280"/>
                  <a:gd name="T23" fmla="*/ 48 h 1136"/>
                  <a:gd name="T24" fmla="*/ 3448 w 4280"/>
                  <a:gd name="T25" fmla="*/ 1088 h 1136"/>
                  <a:gd name="T26" fmla="*/ 6 w 4280"/>
                  <a:gd name="T27" fmla="*/ 1091 h 11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280"/>
                  <a:gd name="T43" fmla="*/ 0 h 1136"/>
                  <a:gd name="T44" fmla="*/ 4280 w 4280"/>
                  <a:gd name="T45" fmla="*/ 1136 h 11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280" h="1136">
                    <a:moveTo>
                      <a:pt x="0" y="1088"/>
                    </a:moveTo>
                    <a:lnTo>
                      <a:pt x="904" y="80"/>
                    </a:lnTo>
                    <a:lnTo>
                      <a:pt x="4280" y="0"/>
                    </a:lnTo>
                    <a:lnTo>
                      <a:pt x="3432" y="1088"/>
                    </a:lnTo>
                    <a:lnTo>
                      <a:pt x="6" y="1091"/>
                    </a:lnTo>
                    <a:lnTo>
                      <a:pt x="6" y="1123"/>
                    </a:lnTo>
                    <a:lnTo>
                      <a:pt x="3448" y="1120"/>
                    </a:lnTo>
                    <a:lnTo>
                      <a:pt x="3448" y="1136"/>
                    </a:lnTo>
                    <a:lnTo>
                      <a:pt x="3464" y="1104"/>
                    </a:lnTo>
                    <a:lnTo>
                      <a:pt x="3448" y="1104"/>
                    </a:lnTo>
                    <a:lnTo>
                      <a:pt x="4264" y="48"/>
                    </a:lnTo>
                    <a:lnTo>
                      <a:pt x="3448" y="1088"/>
                    </a:lnTo>
                    <a:lnTo>
                      <a:pt x="6" y="1091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598" name="Freeform 16"/>
              <p:cNvSpPr>
                <a:spLocks/>
              </p:cNvSpPr>
              <p:nvPr/>
            </p:nvSpPr>
            <p:spPr bwMode="auto">
              <a:xfrm>
                <a:off x="3768" y="2024"/>
                <a:ext cx="848" cy="1138"/>
              </a:xfrm>
              <a:custGeom>
                <a:avLst/>
                <a:gdLst>
                  <a:gd name="T0" fmla="*/ 848 w 848"/>
                  <a:gd name="T1" fmla="*/ 0 h 1138"/>
                  <a:gd name="T2" fmla="*/ 848 w 848"/>
                  <a:gd name="T3" fmla="*/ 64 h 1138"/>
                  <a:gd name="T4" fmla="*/ 12 w 848"/>
                  <a:gd name="T5" fmla="*/ 1138 h 1138"/>
                  <a:gd name="T6" fmla="*/ 0 w 848"/>
                  <a:gd name="T7" fmla="*/ 1090 h 1138"/>
                  <a:gd name="T8" fmla="*/ 848 w 848"/>
                  <a:gd name="T9" fmla="*/ 0 h 1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8"/>
                  <a:gd name="T16" fmla="*/ 0 h 1138"/>
                  <a:gd name="T17" fmla="*/ 848 w 848"/>
                  <a:gd name="T18" fmla="*/ 1138 h 11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8" h="1138">
                    <a:moveTo>
                      <a:pt x="848" y="0"/>
                    </a:moveTo>
                    <a:lnTo>
                      <a:pt x="848" y="64"/>
                    </a:lnTo>
                    <a:lnTo>
                      <a:pt x="12" y="1138"/>
                    </a:lnTo>
                    <a:lnTo>
                      <a:pt x="0" y="1090"/>
                    </a:lnTo>
                    <a:lnTo>
                      <a:pt x="84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FF"/>
                  </a:gs>
                  <a:gs pos="50000">
                    <a:srgbClr val="33CCFF"/>
                  </a:gs>
                  <a:gs pos="100000">
                    <a:srgbClr val="CCFFFF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" name="Freeform 17"/>
              <p:cNvSpPr>
                <a:spLocks/>
              </p:cNvSpPr>
              <p:nvPr/>
            </p:nvSpPr>
            <p:spPr bwMode="auto">
              <a:xfrm>
                <a:off x="336" y="3109"/>
                <a:ext cx="3444" cy="58"/>
              </a:xfrm>
              <a:custGeom>
                <a:avLst/>
                <a:gdLst/>
                <a:ahLst/>
                <a:cxnLst>
                  <a:cxn ang="0">
                    <a:pos x="6" y="22"/>
                  </a:cxn>
                  <a:cxn ang="0">
                    <a:pos x="3432" y="5"/>
                  </a:cxn>
                  <a:cxn ang="0">
                    <a:pos x="3444" y="53"/>
                  </a:cxn>
                  <a:cxn ang="0">
                    <a:pos x="0" y="59"/>
                  </a:cxn>
                  <a:cxn ang="0">
                    <a:pos x="6" y="22"/>
                  </a:cxn>
                </a:cxnLst>
                <a:rect l="0" t="0" r="r" b="b"/>
                <a:pathLst>
                  <a:path w="3444" h="59">
                    <a:moveTo>
                      <a:pt x="6" y="22"/>
                    </a:moveTo>
                    <a:cubicBezTo>
                      <a:pt x="2207" y="27"/>
                      <a:pt x="2859" y="0"/>
                      <a:pt x="3432" y="5"/>
                    </a:cubicBezTo>
                    <a:lnTo>
                      <a:pt x="3444" y="53"/>
                    </a:lnTo>
                    <a:lnTo>
                      <a:pt x="0" y="59"/>
                    </a:lnTo>
                    <a:lnTo>
                      <a:pt x="6" y="2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rgbClr val="33CCFF"/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800">
                  <a:latin typeface="+mn-lt"/>
                  <a:cs typeface="+mn-cs"/>
                </a:endParaRPr>
              </a:p>
            </p:txBody>
          </p:sp>
        </p:grpSp>
        <p:graphicFrame>
          <p:nvGraphicFramePr>
            <p:cNvPr id="108554" name="Object 10"/>
            <p:cNvGraphicFramePr>
              <a:graphicFrameLocks noChangeAspect="1"/>
            </p:cNvGraphicFramePr>
            <p:nvPr/>
          </p:nvGraphicFramePr>
          <p:xfrm>
            <a:off x="240" y="3600"/>
            <a:ext cx="336" cy="384"/>
          </p:xfrm>
          <a:graphic>
            <a:graphicData uri="http://schemas.openxmlformats.org/presentationml/2006/ole">
              <p:oleObj spid="_x0000_s108578" name="Формула" r:id="rId4" imgW="177569" imgH="202936" progId="">
                <p:embed/>
              </p:oleObj>
            </a:graphicData>
          </a:graphic>
        </p:graphicFrame>
      </p:grpSp>
      <p:sp>
        <p:nvSpPr>
          <p:cNvPr id="283668" name="Freeform 20" descr="Контурные ромбики"/>
          <p:cNvSpPr>
            <a:spLocks/>
          </p:cNvSpPr>
          <p:nvPr/>
        </p:nvSpPr>
        <p:spPr bwMode="auto">
          <a:xfrm rot="1332246">
            <a:off x="1116013" y="2492375"/>
            <a:ext cx="2906712" cy="3429000"/>
          </a:xfrm>
          <a:custGeom>
            <a:avLst/>
            <a:gdLst>
              <a:gd name="T0" fmla="*/ 1488 w 2736"/>
              <a:gd name="T1" fmla="*/ 2616 h 3120"/>
              <a:gd name="T2" fmla="*/ 0 w 2736"/>
              <a:gd name="T3" fmla="*/ 1104 h 3120"/>
              <a:gd name="T4" fmla="*/ 768 w 2736"/>
              <a:gd name="T5" fmla="*/ 0 h 3120"/>
              <a:gd name="T6" fmla="*/ 2736 w 2736"/>
              <a:gd name="T7" fmla="*/ 2016 h 3120"/>
              <a:gd name="T8" fmla="*/ 2016 w 2736"/>
              <a:gd name="T9" fmla="*/ 3120 h 3120"/>
              <a:gd name="T10" fmla="*/ 1488 w 2736"/>
              <a:gd name="T11" fmla="*/ 2616 h 31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736"/>
              <a:gd name="T19" fmla="*/ 0 h 3120"/>
              <a:gd name="T20" fmla="*/ 2736 w 2736"/>
              <a:gd name="T21" fmla="*/ 3120 h 31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736" h="3120">
                <a:moveTo>
                  <a:pt x="1488" y="2616"/>
                </a:moveTo>
                <a:lnTo>
                  <a:pt x="0" y="1104"/>
                </a:lnTo>
                <a:lnTo>
                  <a:pt x="768" y="0"/>
                </a:lnTo>
                <a:lnTo>
                  <a:pt x="2736" y="2016"/>
                </a:lnTo>
                <a:lnTo>
                  <a:pt x="2016" y="3120"/>
                </a:lnTo>
                <a:lnTo>
                  <a:pt x="1488" y="2616"/>
                </a:lnTo>
                <a:close/>
              </a:path>
            </a:pathLst>
          </a:custGeom>
          <a:solidFill>
            <a:srgbClr val="FFFFDD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56796" dir="6993903" algn="ctr" rotWithShape="0">
              <a:srgbClr val="2D5F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83670" name="Freeform 22" descr="Контурные ромбики"/>
          <p:cNvSpPr>
            <a:spLocks/>
          </p:cNvSpPr>
          <p:nvPr/>
        </p:nvSpPr>
        <p:spPr bwMode="auto">
          <a:xfrm>
            <a:off x="250825" y="3644900"/>
            <a:ext cx="4400550" cy="1360488"/>
          </a:xfrm>
          <a:custGeom>
            <a:avLst/>
            <a:gdLst>
              <a:gd name="T0" fmla="*/ 1114 w 2772"/>
              <a:gd name="T1" fmla="*/ 774 h 857"/>
              <a:gd name="T2" fmla="*/ 810 w 2772"/>
              <a:gd name="T3" fmla="*/ 22 h 857"/>
              <a:gd name="T4" fmla="*/ 376 w 2772"/>
              <a:gd name="T5" fmla="*/ 0 h 857"/>
              <a:gd name="T6" fmla="*/ 0 w 2772"/>
              <a:gd name="T7" fmla="*/ 681 h 857"/>
              <a:gd name="T8" fmla="*/ 2231 w 2772"/>
              <a:gd name="T9" fmla="*/ 857 h 857"/>
              <a:gd name="T10" fmla="*/ 2772 w 2772"/>
              <a:gd name="T11" fmla="*/ 134 h 857"/>
              <a:gd name="T12" fmla="*/ 1788 w 2772"/>
              <a:gd name="T13" fmla="*/ 78 h 857"/>
              <a:gd name="T14" fmla="*/ 1130 w 2772"/>
              <a:gd name="T15" fmla="*/ 774 h 85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772"/>
              <a:gd name="T25" fmla="*/ 0 h 857"/>
              <a:gd name="T26" fmla="*/ 2772 w 2772"/>
              <a:gd name="T27" fmla="*/ 857 h 85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772" h="857">
                <a:moveTo>
                  <a:pt x="1114" y="774"/>
                </a:moveTo>
                <a:lnTo>
                  <a:pt x="810" y="22"/>
                </a:lnTo>
                <a:lnTo>
                  <a:pt x="376" y="0"/>
                </a:lnTo>
                <a:lnTo>
                  <a:pt x="0" y="681"/>
                </a:lnTo>
                <a:lnTo>
                  <a:pt x="2231" y="857"/>
                </a:lnTo>
                <a:lnTo>
                  <a:pt x="2772" y="134"/>
                </a:lnTo>
                <a:lnTo>
                  <a:pt x="1788" y="78"/>
                </a:lnTo>
                <a:lnTo>
                  <a:pt x="1130" y="774"/>
                </a:lnTo>
              </a:path>
            </a:pathLst>
          </a:custGeom>
          <a:solidFill>
            <a:srgbClr val="EBF3FF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0161" dir="4293903" algn="ctr" rotWithShape="0">
              <a:srgbClr val="2D5F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83671" name="Freeform 23"/>
          <p:cNvSpPr>
            <a:spLocks/>
          </p:cNvSpPr>
          <p:nvPr/>
        </p:nvSpPr>
        <p:spPr bwMode="auto">
          <a:xfrm rot="270756">
            <a:off x="2057400" y="3429000"/>
            <a:ext cx="1223963" cy="1582738"/>
          </a:xfrm>
          <a:custGeom>
            <a:avLst/>
            <a:gdLst>
              <a:gd name="T0" fmla="*/ 0 w 2976"/>
              <a:gd name="T1" fmla="*/ 2147483647 h 568"/>
              <a:gd name="T2" fmla="*/ 2147483647 w 2976"/>
              <a:gd name="T3" fmla="*/ 0 h 568"/>
              <a:gd name="T4" fmla="*/ 0 60000 65536"/>
              <a:gd name="T5" fmla="*/ 0 60000 65536"/>
              <a:gd name="T6" fmla="*/ 0 w 2976"/>
              <a:gd name="T7" fmla="*/ 0 h 568"/>
              <a:gd name="T8" fmla="*/ 2976 w 2976"/>
              <a:gd name="T9" fmla="*/ 568 h 5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76" h="568">
                <a:moveTo>
                  <a:pt x="0" y="568"/>
                </a:moveTo>
                <a:lnTo>
                  <a:pt x="2976" y="0"/>
                </a:lnTo>
              </a:path>
            </a:pathLst>
          </a:custGeom>
          <a:noFill/>
          <a:ln w="38100" cmpd="sng">
            <a:solidFill>
              <a:srgbClr val="0000FF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9" name="Group 33"/>
          <p:cNvGrpSpPr>
            <a:grpSpLocks/>
          </p:cNvGrpSpPr>
          <p:nvPr/>
        </p:nvGrpSpPr>
        <p:grpSpPr bwMode="auto">
          <a:xfrm>
            <a:off x="457200" y="3048000"/>
            <a:ext cx="1600200" cy="1733550"/>
            <a:chOff x="288" y="1920"/>
            <a:chExt cx="1008" cy="1092"/>
          </a:xfrm>
        </p:grpSpPr>
        <p:graphicFrame>
          <p:nvGraphicFramePr>
            <p:cNvPr id="108562" name="Object 18"/>
            <p:cNvGraphicFramePr>
              <a:graphicFrameLocks noChangeAspect="1"/>
            </p:cNvGraphicFramePr>
            <p:nvPr/>
          </p:nvGraphicFramePr>
          <p:xfrm>
            <a:off x="288" y="2628"/>
            <a:ext cx="288" cy="384"/>
          </p:xfrm>
          <a:graphic>
            <a:graphicData uri="http://schemas.openxmlformats.org/presentationml/2006/ole">
              <p:oleObj spid="_x0000_s108579" name="Формула" r:id="rId5" imgW="152268" imgH="203024" progId="">
                <p:embed/>
              </p:oleObj>
            </a:graphicData>
          </a:graphic>
        </p:graphicFrame>
        <p:graphicFrame>
          <p:nvGraphicFramePr>
            <p:cNvPr id="108563" name="Object 19"/>
            <p:cNvGraphicFramePr>
              <a:graphicFrameLocks noChangeAspect="1"/>
            </p:cNvGraphicFramePr>
            <p:nvPr/>
          </p:nvGraphicFramePr>
          <p:xfrm>
            <a:off x="1008" y="1920"/>
            <a:ext cx="288" cy="264"/>
          </p:xfrm>
          <a:graphic>
            <a:graphicData uri="http://schemas.openxmlformats.org/presentationml/2006/ole">
              <p:oleObj spid="_x0000_s108580" name="Формула" r:id="rId6" imgW="152334" imgH="139639" progId="">
                <p:embed/>
              </p:oleObj>
            </a:graphicData>
          </a:graphic>
        </p:graphicFrame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3348038" y="1052513"/>
            <a:ext cx="3886200" cy="1066800"/>
            <a:chOff x="144" y="2784"/>
            <a:chExt cx="3312" cy="1200"/>
          </a:xfrm>
        </p:grpSpPr>
        <p:grpSp>
          <p:nvGrpSpPr>
            <p:cNvPr id="108592" name="Group 14"/>
            <p:cNvGrpSpPr>
              <a:grpSpLocks/>
            </p:cNvGrpSpPr>
            <p:nvPr/>
          </p:nvGrpSpPr>
          <p:grpSpPr bwMode="auto">
            <a:xfrm>
              <a:off x="144" y="2784"/>
              <a:ext cx="3312" cy="1200"/>
              <a:chOff x="336" y="2024"/>
              <a:chExt cx="4280" cy="1152"/>
            </a:xfrm>
          </p:grpSpPr>
          <p:sp>
            <p:nvSpPr>
              <p:cNvPr id="108593" name="Freeform 15"/>
              <p:cNvSpPr>
                <a:spLocks/>
              </p:cNvSpPr>
              <p:nvPr/>
            </p:nvSpPr>
            <p:spPr bwMode="auto">
              <a:xfrm>
                <a:off x="336" y="2040"/>
                <a:ext cx="4280" cy="1136"/>
              </a:xfrm>
              <a:custGeom>
                <a:avLst/>
                <a:gdLst>
                  <a:gd name="T0" fmla="*/ 0 w 4280"/>
                  <a:gd name="T1" fmla="*/ 1088 h 1136"/>
                  <a:gd name="T2" fmla="*/ 904 w 4280"/>
                  <a:gd name="T3" fmla="*/ 80 h 1136"/>
                  <a:gd name="T4" fmla="*/ 4280 w 4280"/>
                  <a:gd name="T5" fmla="*/ 0 h 1136"/>
                  <a:gd name="T6" fmla="*/ 3432 w 4280"/>
                  <a:gd name="T7" fmla="*/ 1088 h 1136"/>
                  <a:gd name="T8" fmla="*/ 6 w 4280"/>
                  <a:gd name="T9" fmla="*/ 1091 h 1136"/>
                  <a:gd name="T10" fmla="*/ 6 w 4280"/>
                  <a:gd name="T11" fmla="*/ 1123 h 1136"/>
                  <a:gd name="T12" fmla="*/ 3448 w 4280"/>
                  <a:gd name="T13" fmla="*/ 1120 h 1136"/>
                  <a:gd name="T14" fmla="*/ 3448 w 4280"/>
                  <a:gd name="T15" fmla="*/ 1136 h 1136"/>
                  <a:gd name="T16" fmla="*/ 3464 w 4280"/>
                  <a:gd name="T17" fmla="*/ 1104 h 1136"/>
                  <a:gd name="T18" fmla="*/ 3448 w 4280"/>
                  <a:gd name="T19" fmla="*/ 1104 h 1136"/>
                  <a:gd name="T20" fmla="*/ 4264 w 4280"/>
                  <a:gd name="T21" fmla="*/ 48 h 1136"/>
                  <a:gd name="T22" fmla="*/ 4264 w 4280"/>
                  <a:gd name="T23" fmla="*/ 48 h 1136"/>
                  <a:gd name="T24" fmla="*/ 3448 w 4280"/>
                  <a:gd name="T25" fmla="*/ 1088 h 1136"/>
                  <a:gd name="T26" fmla="*/ 6 w 4280"/>
                  <a:gd name="T27" fmla="*/ 1091 h 11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280"/>
                  <a:gd name="T43" fmla="*/ 0 h 1136"/>
                  <a:gd name="T44" fmla="*/ 4280 w 4280"/>
                  <a:gd name="T45" fmla="*/ 1136 h 11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280" h="1136">
                    <a:moveTo>
                      <a:pt x="0" y="1088"/>
                    </a:moveTo>
                    <a:lnTo>
                      <a:pt x="904" y="80"/>
                    </a:lnTo>
                    <a:lnTo>
                      <a:pt x="4280" y="0"/>
                    </a:lnTo>
                    <a:lnTo>
                      <a:pt x="3432" y="1088"/>
                    </a:lnTo>
                    <a:lnTo>
                      <a:pt x="6" y="1091"/>
                    </a:lnTo>
                    <a:lnTo>
                      <a:pt x="6" y="1123"/>
                    </a:lnTo>
                    <a:lnTo>
                      <a:pt x="3448" y="1120"/>
                    </a:lnTo>
                    <a:lnTo>
                      <a:pt x="3448" y="1136"/>
                    </a:lnTo>
                    <a:lnTo>
                      <a:pt x="3464" y="1104"/>
                    </a:lnTo>
                    <a:lnTo>
                      <a:pt x="3448" y="1104"/>
                    </a:lnTo>
                    <a:lnTo>
                      <a:pt x="4264" y="48"/>
                    </a:lnTo>
                    <a:lnTo>
                      <a:pt x="3448" y="1088"/>
                    </a:lnTo>
                    <a:lnTo>
                      <a:pt x="6" y="1091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594" name="Freeform 16"/>
              <p:cNvSpPr>
                <a:spLocks/>
              </p:cNvSpPr>
              <p:nvPr/>
            </p:nvSpPr>
            <p:spPr bwMode="auto">
              <a:xfrm>
                <a:off x="3768" y="2024"/>
                <a:ext cx="848" cy="1138"/>
              </a:xfrm>
              <a:custGeom>
                <a:avLst/>
                <a:gdLst>
                  <a:gd name="T0" fmla="*/ 848 w 848"/>
                  <a:gd name="T1" fmla="*/ 0 h 1138"/>
                  <a:gd name="T2" fmla="*/ 848 w 848"/>
                  <a:gd name="T3" fmla="*/ 64 h 1138"/>
                  <a:gd name="T4" fmla="*/ 12 w 848"/>
                  <a:gd name="T5" fmla="*/ 1138 h 1138"/>
                  <a:gd name="T6" fmla="*/ 0 w 848"/>
                  <a:gd name="T7" fmla="*/ 1090 h 1138"/>
                  <a:gd name="T8" fmla="*/ 848 w 848"/>
                  <a:gd name="T9" fmla="*/ 0 h 1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8"/>
                  <a:gd name="T16" fmla="*/ 0 h 1138"/>
                  <a:gd name="T17" fmla="*/ 848 w 848"/>
                  <a:gd name="T18" fmla="*/ 1138 h 11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8" h="1138">
                    <a:moveTo>
                      <a:pt x="848" y="0"/>
                    </a:moveTo>
                    <a:lnTo>
                      <a:pt x="848" y="64"/>
                    </a:lnTo>
                    <a:lnTo>
                      <a:pt x="12" y="1138"/>
                    </a:lnTo>
                    <a:lnTo>
                      <a:pt x="0" y="1090"/>
                    </a:lnTo>
                    <a:lnTo>
                      <a:pt x="84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FF"/>
                  </a:gs>
                  <a:gs pos="50000">
                    <a:srgbClr val="33CCFF"/>
                  </a:gs>
                  <a:gs pos="100000">
                    <a:srgbClr val="CCFFFF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3665" name="Freeform 17"/>
              <p:cNvSpPr>
                <a:spLocks/>
              </p:cNvSpPr>
              <p:nvPr/>
            </p:nvSpPr>
            <p:spPr bwMode="auto">
              <a:xfrm>
                <a:off x="336" y="3109"/>
                <a:ext cx="3444" cy="58"/>
              </a:xfrm>
              <a:custGeom>
                <a:avLst/>
                <a:gdLst/>
                <a:ahLst/>
                <a:cxnLst>
                  <a:cxn ang="0">
                    <a:pos x="6" y="22"/>
                  </a:cxn>
                  <a:cxn ang="0">
                    <a:pos x="3432" y="5"/>
                  </a:cxn>
                  <a:cxn ang="0">
                    <a:pos x="3444" y="53"/>
                  </a:cxn>
                  <a:cxn ang="0">
                    <a:pos x="0" y="59"/>
                  </a:cxn>
                  <a:cxn ang="0">
                    <a:pos x="6" y="22"/>
                  </a:cxn>
                </a:cxnLst>
                <a:rect l="0" t="0" r="r" b="b"/>
                <a:pathLst>
                  <a:path w="3444" h="59">
                    <a:moveTo>
                      <a:pt x="6" y="22"/>
                    </a:moveTo>
                    <a:cubicBezTo>
                      <a:pt x="2207" y="27"/>
                      <a:pt x="2859" y="0"/>
                      <a:pt x="3432" y="5"/>
                    </a:cubicBezTo>
                    <a:lnTo>
                      <a:pt x="3444" y="53"/>
                    </a:lnTo>
                    <a:lnTo>
                      <a:pt x="0" y="59"/>
                    </a:lnTo>
                    <a:lnTo>
                      <a:pt x="6" y="2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rgbClr val="33CCFF"/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800">
                  <a:latin typeface="+mn-lt"/>
                  <a:cs typeface="+mn-cs"/>
                </a:endParaRPr>
              </a:p>
            </p:txBody>
          </p:sp>
        </p:grpSp>
        <p:graphicFrame>
          <p:nvGraphicFramePr>
            <p:cNvPr id="108569" name="Object 25"/>
            <p:cNvGraphicFramePr>
              <a:graphicFrameLocks noChangeAspect="1"/>
            </p:cNvGraphicFramePr>
            <p:nvPr/>
          </p:nvGraphicFramePr>
          <p:xfrm>
            <a:off x="240" y="3600"/>
            <a:ext cx="336" cy="384"/>
          </p:xfrm>
          <a:graphic>
            <a:graphicData uri="http://schemas.openxmlformats.org/presentationml/2006/ole">
              <p:oleObj spid="_x0000_s108581" name="Формула" r:id="rId7" imgW="177569" imgH="202936" progId="">
                <p:embed/>
              </p:oleObj>
            </a:graphicData>
          </a:graphic>
        </p:graphicFrame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5003800" y="3357563"/>
            <a:ext cx="3810000" cy="1066800"/>
            <a:chOff x="144" y="1392"/>
            <a:chExt cx="3312" cy="1211"/>
          </a:xfrm>
        </p:grpSpPr>
        <p:grpSp>
          <p:nvGrpSpPr>
            <p:cNvPr id="108587" name="Group 5"/>
            <p:cNvGrpSpPr>
              <a:grpSpLocks/>
            </p:cNvGrpSpPr>
            <p:nvPr/>
          </p:nvGrpSpPr>
          <p:grpSpPr bwMode="auto">
            <a:xfrm>
              <a:off x="144" y="1392"/>
              <a:ext cx="3312" cy="1200"/>
              <a:chOff x="336" y="2024"/>
              <a:chExt cx="4280" cy="1152"/>
            </a:xfrm>
          </p:grpSpPr>
          <p:sp>
            <p:nvSpPr>
              <p:cNvPr id="108589" name="Freeform 6"/>
              <p:cNvSpPr>
                <a:spLocks/>
              </p:cNvSpPr>
              <p:nvPr/>
            </p:nvSpPr>
            <p:spPr bwMode="auto">
              <a:xfrm>
                <a:off x="336" y="2040"/>
                <a:ext cx="4280" cy="1136"/>
              </a:xfrm>
              <a:custGeom>
                <a:avLst/>
                <a:gdLst>
                  <a:gd name="T0" fmla="*/ 0 w 4280"/>
                  <a:gd name="T1" fmla="*/ 1088 h 1136"/>
                  <a:gd name="T2" fmla="*/ 904 w 4280"/>
                  <a:gd name="T3" fmla="*/ 80 h 1136"/>
                  <a:gd name="T4" fmla="*/ 4280 w 4280"/>
                  <a:gd name="T5" fmla="*/ 0 h 1136"/>
                  <a:gd name="T6" fmla="*/ 3432 w 4280"/>
                  <a:gd name="T7" fmla="*/ 1088 h 1136"/>
                  <a:gd name="T8" fmla="*/ 6 w 4280"/>
                  <a:gd name="T9" fmla="*/ 1091 h 1136"/>
                  <a:gd name="T10" fmla="*/ 6 w 4280"/>
                  <a:gd name="T11" fmla="*/ 1123 h 1136"/>
                  <a:gd name="T12" fmla="*/ 3448 w 4280"/>
                  <a:gd name="T13" fmla="*/ 1120 h 1136"/>
                  <a:gd name="T14" fmla="*/ 3448 w 4280"/>
                  <a:gd name="T15" fmla="*/ 1136 h 1136"/>
                  <a:gd name="T16" fmla="*/ 3464 w 4280"/>
                  <a:gd name="T17" fmla="*/ 1104 h 1136"/>
                  <a:gd name="T18" fmla="*/ 3448 w 4280"/>
                  <a:gd name="T19" fmla="*/ 1104 h 1136"/>
                  <a:gd name="T20" fmla="*/ 4264 w 4280"/>
                  <a:gd name="T21" fmla="*/ 48 h 1136"/>
                  <a:gd name="T22" fmla="*/ 4264 w 4280"/>
                  <a:gd name="T23" fmla="*/ 48 h 1136"/>
                  <a:gd name="T24" fmla="*/ 3448 w 4280"/>
                  <a:gd name="T25" fmla="*/ 1088 h 1136"/>
                  <a:gd name="T26" fmla="*/ 6 w 4280"/>
                  <a:gd name="T27" fmla="*/ 1091 h 11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280"/>
                  <a:gd name="T43" fmla="*/ 0 h 1136"/>
                  <a:gd name="T44" fmla="*/ 4280 w 4280"/>
                  <a:gd name="T45" fmla="*/ 1136 h 11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280" h="1136">
                    <a:moveTo>
                      <a:pt x="0" y="1088"/>
                    </a:moveTo>
                    <a:lnTo>
                      <a:pt x="904" y="80"/>
                    </a:lnTo>
                    <a:lnTo>
                      <a:pt x="4280" y="0"/>
                    </a:lnTo>
                    <a:lnTo>
                      <a:pt x="3432" y="1088"/>
                    </a:lnTo>
                    <a:lnTo>
                      <a:pt x="6" y="1091"/>
                    </a:lnTo>
                    <a:lnTo>
                      <a:pt x="6" y="1123"/>
                    </a:lnTo>
                    <a:lnTo>
                      <a:pt x="3448" y="1120"/>
                    </a:lnTo>
                    <a:lnTo>
                      <a:pt x="3448" y="1136"/>
                    </a:lnTo>
                    <a:lnTo>
                      <a:pt x="3464" y="1104"/>
                    </a:lnTo>
                    <a:lnTo>
                      <a:pt x="3448" y="1104"/>
                    </a:lnTo>
                    <a:lnTo>
                      <a:pt x="4264" y="48"/>
                    </a:lnTo>
                    <a:lnTo>
                      <a:pt x="3448" y="1088"/>
                    </a:lnTo>
                    <a:lnTo>
                      <a:pt x="6" y="1091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590" name="Freeform 7"/>
              <p:cNvSpPr>
                <a:spLocks/>
              </p:cNvSpPr>
              <p:nvPr/>
            </p:nvSpPr>
            <p:spPr bwMode="auto">
              <a:xfrm>
                <a:off x="3768" y="2024"/>
                <a:ext cx="848" cy="1138"/>
              </a:xfrm>
              <a:custGeom>
                <a:avLst/>
                <a:gdLst>
                  <a:gd name="T0" fmla="*/ 848 w 848"/>
                  <a:gd name="T1" fmla="*/ 0 h 1138"/>
                  <a:gd name="T2" fmla="*/ 848 w 848"/>
                  <a:gd name="T3" fmla="*/ 64 h 1138"/>
                  <a:gd name="T4" fmla="*/ 12 w 848"/>
                  <a:gd name="T5" fmla="*/ 1138 h 1138"/>
                  <a:gd name="T6" fmla="*/ 0 w 848"/>
                  <a:gd name="T7" fmla="*/ 1090 h 1138"/>
                  <a:gd name="T8" fmla="*/ 848 w 848"/>
                  <a:gd name="T9" fmla="*/ 0 h 1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8"/>
                  <a:gd name="T16" fmla="*/ 0 h 1138"/>
                  <a:gd name="T17" fmla="*/ 848 w 848"/>
                  <a:gd name="T18" fmla="*/ 1138 h 11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8" h="1138">
                    <a:moveTo>
                      <a:pt x="848" y="0"/>
                    </a:moveTo>
                    <a:lnTo>
                      <a:pt x="848" y="64"/>
                    </a:lnTo>
                    <a:lnTo>
                      <a:pt x="12" y="1138"/>
                    </a:lnTo>
                    <a:lnTo>
                      <a:pt x="0" y="1090"/>
                    </a:lnTo>
                    <a:lnTo>
                      <a:pt x="848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591" name="Freeform 8"/>
              <p:cNvSpPr>
                <a:spLocks/>
              </p:cNvSpPr>
              <p:nvPr/>
            </p:nvSpPr>
            <p:spPr bwMode="auto">
              <a:xfrm>
                <a:off x="336" y="3109"/>
                <a:ext cx="3444" cy="59"/>
              </a:xfrm>
              <a:custGeom>
                <a:avLst/>
                <a:gdLst>
                  <a:gd name="T0" fmla="*/ 6 w 3444"/>
                  <a:gd name="T1" fmla="*/ 22 h 59"/>
                  <a:gd name="T2" fmla="*/ 3432 w 3444"/>
                  <a:gd name="T3" fmla="*/ 5 h 59"/>
                  <a:gd name="T4" fmla="*/ 3444 w 3444"/>
                  <a:gd name="T5" fmla="*/ 53 h 59"/>
                  <a:gd name="T6" fmla="*/ 0 w 3444"/>
                  <a:gd name="T7" fmla="*/ 59 h 59"/>
                  <a:gd name="T8" fmla="*/ 6 w 3444"/>
                  <a:gd name="T9" fmla="*/ 22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44"/>
                  <a:gd name="T16" fmla="*/ 0 h 59"/>
                  <a:gd name="T17" fmla="*/ 3444 w 3444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44" h="59">
                    <a:moveTo>
                      <a:pt x="6" y="22"/>
                    </a:moveTo>
                    <a:cubicBezTo>
                      <a:pt x="2207" y="27"/>
                      <a:pt x="2859" y="0"/>
                      <a:pt x="3432" y="5"/>
                    </a:cubicBezTo>
                    <a:lnTo>
                      <a:pt x="3444" y="53"/>
                    </a:lnTo>
                    <a:lnTo>
                      <a:pt x="0" y="59"/>
                    </a:lnTo>
                    <a:lnTo>
                      <a:pt x="6" y="22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108588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40" y="2314"/>
              <a:ext cx="334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3348038" y="1052513"/>
            <a:ext cx="3810000" cy="1066800"/>
            <a:chOff x="144" y="1392"/>
            <a:chExt cx="3312" cy="1211"/>
          </a:xfrm>
        </p:grpSpPr>
        <p:grpSp>
          <p:nvGrpSpPr>
            <p:cNvPr id="108582" name="Group 5"/>
            <p:cNvGrpSpPr>
              <a:grpSpLocks/>
            </p:cNvGrpSpPr>
            <p:nvPr/>
          </p:nvGrpSpPr>
          <p:grpSpPr bwMode="auto">
            <a:xfrm>
              <a:off x="144" y="1392"/>
              <a:ext cx="3312" cy="1200"/>
              <a:chOff x="336" y="2024"/>
              <a:chExt cx="4280" cy="1152"/>
            </a:xfrm>
          </p:grpSpPr>
          <p:sp>
            <p:nvSpPr>
              <p:cNvPr id="108584" name="Freeform 6"/>
              <p:cNvSpPr>
                <a:spLocks/>
              </p:cNvSpPr>
              <p:nvPr/>
            </p:nvSpPr>
            <p:spPr bwMode="auto">
              <a:xfrm>
                <a:off x="336" y="2040"/>
                <a:ext cx="4280" cy="1136"/>
              </a:xfrm>
              <a:custGeom>
                <a:avLst/>
                <a:gdLst>
                  <a:gd name="T0" fmla="*/ 0 w 4280"/>
                  <a:gd name="T1" fmla="*/ 1088 h 1136"/>
                  <a:gd name="T2" fmla="*/ 904 w 4280"/>
                  <a:gd name="T3" fmla="*/ 80 h 1136"/>
                  <a:gd name="T4" fmla="*/ 4280 w 4280"/>
                  <a:gd name="T5" fmla="*/ 0 h 1136"/>
                  <a:gd name="T6" fmla="*/ 3432 w 4280"/>
                  <a:gd name="T7" fmla="*/ 1088 h 1136"/>
                  <a:gd name="T8" fmla="*/ 6 w 4280"/>
                  <a:gd name="T9" fmla="*/ 1091 h 1136"/>
                  <a:gd name="T10" fmla="*/ 6 w 4280"/>
                  <a:gd name="T11" fmla="*/ 1123 h 1136"/>
                  <a:gd name="T12" fmla="*/ 3448 w 4280"/>
                  <a:gd name="T13" fmla="*/ 1120 h 1136"/>
                  <a:gd name="T14" fmla="*/ 3448 w 4280"/>
                  <a:gd name="T15" fmla="*/ 1136 h 1136"/>
                  <a:gd name="T16" fmla="*/ 3464 w 4280"/>
                  <a:gd name="T17" fmla="*/ 1104 h 1136"/>
                  <a:gd name="T18" fmla="*/ 3448 w 4280"/>
                  <a:gd name="T19" fmla="*/ 1104 h 1136"/>
                  <a:gd name="T20" fmla="*/ 4264 w 4280"/>
                  <a:gd name="T21" fmla="*/ 48 h 1136"/>
                  <a:gd name="T22" fmla="*/ 4264 w 4280"/>
                  <a:gd name="T23" fmla="*/ 48 h 1136"/>
                  <a:gd name="T24" fmla="*/ 3448 w 4280"/>
                  <a:gd name="T25" fmla="*/ 1088 h 1136"/>
                  <a:gd name="T26" fmla="*/ 6 w 4280"/>
                  <a:gd name="T27" fmla="*/ 1091 h 11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280"/>
                  <a:gd name="T43" fmla="*/ 0 h 1136"/>
                  <a:gd name="T44" fmla="*/ 4280 w 4280"/>
                  <a:gd name="T45" fmla="*/ 1136 h 11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280" h="1136">
                    <a:moveTo>
                      <a:pt x="0" y="1088"/>
                    </a:moveTo>
                    <a:lnTo>
                      <a:pt x="904" y="80"/>
                    </a:lnTo>
                    <a:lnTo>
                      <a:pt x="4280" y="0"/>
                    </a:lnTo>
                    <a:lnTo>
                      <a:pt x="3432" y="1088"/>
                    </a:lnTo>
                    <a:lnTo>
                      <a:pt x="6" y="1091"/>
                    </a:lnTo>
                    <a:lnTo>
                      <a:pt x="6" y="1123"/>
                    </a:lnTo>
                    <a:lnTo>
                      <a:pt x="3448" y="1120"/>
                    </a:lnTo>
                    <a:lnTo>
                      <a:pt x="3448" y="1136"/>
                    </a:lnTo>
                    <a:lnTo>
                      <a:pt x="3464" y="1104"/>
                    </a:lnTo>
                    <a:lnTo>
                      <a:pt x="3448" y="1104"/>
                    </a:lnTo>
                    <a:lnTo>
                      <a:pt x="4264" y="48"/>
                    </a:lnTo>
                    <a:lnTo>
                      <a:pt x="3448" y="1088"/>
                    </a:lnTo>
                    <a:lnTo>
                      <a:pt x="6" y="1091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585" name="Freeform 7"/>
              <p:cNvSpPr>
                <a:spLocks/>
              </p:cNvSpPr>
              <p:nvPr/>
            </p:nvSpPr>
            <p:spPr bwMode="auto">
              <a:xfrm>
                <a:off x="3768" y="2024"/>
                <a:ext cx="848" cy="1138"/>
              </a:xfrm>
              <a:custGeom>
                <a:avLst/>
                <a:gdLst>
                  <a:gd name="T0" fmla="*/ 848 w 848"/>
                  <a:gd name="T1" fmla="*/ 0 h 1138"/>
                  <a:gd name="T2" fmla="*/ 848 w 848"/>
                  <a:gd name="T3" fmla="*/ 64 h 1138"/>
                  <a:gd name="T4" fmla="*/ 12 w 848"/>
                  <a:gd name="T5" fmla="*/ 1138 h 1138"/>
                  <a:gd name="T6" fmla="*/ 0 w 848"/>
                  <a:gd name="T7" fmla="*/ 1090 h 1138"/>
                  <a:gd name="T8" fmla="*/ 848 w 848"/>
                  <a:gd name="T9" fmla="*/ 0 h 1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8"/>
                  <a:gd name="T16" fmla="*/ 0 h 1138"/>
                  <a:gd name="T17" fmla="*/ 848 w 848"/>
                  <a:gd name="T18" fmla="*/ 1138 h 11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8" h="1138">
                    <a:moveTo>
                      <a:pt x="848" y="0"/>
                    </a:moveTo>
                    <a:lnTo>
                      <a:pt x="848" y="64"/>
                    </a:lnTo>
                    <a:lnTo>
                      <a:pt x="12" y="1138"/>
                    </a:lnTo>
                    <a:lnTo>
                      <a:pt x="0" y="1090"/>
                    </a:lnTo>
                    <a:lnTo>
                      <a:pt x="848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586" name="Freeform 8"/>
              <p:cNvSpPr>
                <a:spLocks/>
              </p:cNvSpPr>
              <p:nvPr/>
            </p:nvSpPr>
            <p:spPr bwMode="auto">
              <a:xfrm>
                <a:off x="336" y="3109"/>
                <a:ext cx="3444" cy="59"/>
              </a:xfrm>
              <a:custGeom>
                <a:avLst/>
                <a:gdLst>
                  <a:gd name="T0" fmla="*/ 6 w 3444"/>
                  <a:gd name="T1" fmla="*/ 22 h 59"/>
                  <a:gd name="T2" fmla="*/ 3432 w 3444"/>
                  <a:gd name="T3" fmla="*/ 5 h 59"/>
                  <a:gd name="T4" fmla="*/ 3444 w 3444"/>
                  <a:gd name="T5" fmla="*/ 53 h 59"/>
                  <a:gd name="T6" fmla="*/ 0 w 3444"/>
                  <a:gd name="T7" fmla="*/ 59 h 59"/>
                  <a:gd name="T8" fmla="*/ 6 w 3444"/>
                  <a:gd name="T9" fmla="*/ 22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44"/>
                  <a:gd name="T16" fmla="*/ 0 h 59"/>
                  <a:gd name="T17" fmla="*/ 3444 w 3444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44" h="59">
                    <a:moveTo>
                      <a:pt x="6" y="22"/>
                    </a:moveTo>
                    <a:cubicBezTo>
                      <a:pt x="2207" y="27"/>
                      <a:pt x="2859" y="0"/>
                      <a:pt x="3432" y="5"/>
                    </a:cubicBezTo>
                    <a:lnTo>
                      <a:pt x="3444" y="53"/>
                    </a:lnTo>
                    <a:lnTo>
                      <a:pt x="0" y="59"/>
                    </a:lnTo>
                    <a:lnTo>
                      <a:pt x="6" y="22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108583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40" y="2314"/>
              <a:ext cx="334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8578" name="Text Box 60"/>
          <p:cNvSpPr txBox="1">
            <a:spLocks noChangeArrowheads="1"/>
          </p:cNvSpPr>
          <p:nvPr/>
        </p:nvSpPr>
        <p:spPr bwMode="auto">
          <a:xfrm>
            <a:off x="0" y="188913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hlink"/>
                </a:solidFill>
                <a:latin typeface="Times New Roman" pitchFamily="18" charset="0"/>
              </a:rPr>
              <a:t>Расположение плоскостей в пространстве.</a:t>
            </a:r>
          </a:p>
        </p:txBody>
      </p:sp>
      <p:sp>
        <p:nvSpPr>
          <p:cNvPr id="108610" name="Text Box 66"/>
          <p:cNvSpPr txBox="1">
            <a:spLocks noChangeArrowheads="1"/>
          </p:cNvSpPr>
          <p:nvPr/>
        </p:nvSpPr>
        <p:spPr bwMode="auto">
          <a:xfrm>
            <a:off x="395288" y="6021388"/>
            <a:ext cx="25923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latin typeface="Times New Roman" pitchFamily="18" charset="0"/>
              </a:rPr>
              <a:t>α </a:t>
            </a:r>
            <a:r>
              <a:rPr lang="ru-RU" sz="3200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3200" b="1">
                <a:latin typeface="Times New Roman" pitchFamily="18" charset="0"/>
              </a:rPr>
              <a:t>  β</a:t>
            </a:r>
            <a:r>
              <a:rPr lang="ru-RU"/>
              <a:t> </a:t>
            </a:r>
          </a:p>
        </p:txBody>
      </p:sp>
      <p:sp>
        <p:nvSpPr>
          <p:cNvPr id="108611" name="Text Box 67"/>
          <p:cNvSpPr txBox="1">
            <a:spLocks noChangeArrowheads="1"/>
          </p:cNvSpPr>
          <p:nvPr/>
        </p:nvSpPr>
        <p:spPr bwMode="auto">
          <a:xfrm>
            <a:off x="323850" y="1125538"/>
            <a:ext cx="3095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latin typeface="Times New Roman" pitchFamily="18" charset="0"/>
              </a:rPr>
              <a:t>α </a:t>
            </a:r>
            <a:r>
              <a:rPr lang="ru-RU" sz="3200" b="1" i="1">
                <a:latin typeface="Times New Roman" pitchFamily="18" charset="0"/>
                <a:sym typeface="Symbol" pitchFamily="18" charset="2"/>
              </a:rPr>
              <a:t>и</a:t>
            </a:r>
            <a:r>
              <a:rPr lang="ru-RU" sz="3200" b="1">
                <a:latin typeface="Times New Roman" pitchFamily="18" charset="0"/>
              </a:rPr>
              <a:t>  β</a:t>
            </a:r>
            <a:r>
              <a:rPr lang="ru-RU"/>
              <a:t>  </a:t>
            </a:r>
            <a:r>
              <a:rPr lang="ru-RU" sz="2800" b="1" i="1">
                <a:latin typeface="Times New Roman" pitchFamily="18" charset="0"/>
              </a:rPr>
              <a:t>совпадают</a:t>
            </a:r>
          </a:p>
        </p:txBody>
      </p:sp>
      <p:sp>
        <p:nvSpPr>
          <p:cNvPr id="108612" name="Text Box 68"/>
          <p:cNvSpPr txBox="1">
            <a:spLocks noChangeArrowheads="1"/>
          </p:cNvSpPr>
          <p:nvPr/>
        </p:nvSpPr>
        <p:spPr bwMode="auto">
          <a:xfrm>
            <a:off x="5148263" y="5876925"/>
            <a:ext cx="25923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latin typeface="Times New Roman" pitchFamily="18" charset="0"/>
              </a:rPr>
              <a:t>α </a:t>
            </a:r>
            <a:r>
              <a:rPr lang="ru-RU" b="1">
                <a:sym typeface="Symbol" pitchFamily="18" charset="2"/>
              </a:rPr>
              <a:t></a:t>
            </a:r>
            <a:r>
              <a:rPr lang="ru-RU">
                <a:sym typeface="Symbol" pitchFamily="18" charset="2"/>
              </a:rPr>
              <a:t> </a:t>
            </a:r>
            <a:r>
              <a:rPr lang="ru-RU" sz="3200" b="1">
                <a:latin typeface="Times New Roman" pitchFamily="18" charset="0"/>
              </a:rPr>
              <a:t>β</a:t>
            </a:r>
            <a:r>
              <a:rPr lang="ru-RU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8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8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8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8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8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8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8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671" grpId="0" animBg="1"/>
      <p:bldP spid="108610" grpId="0"/>
      <p:bldP spid="108611" grpId="1"/>
      <p:bldP spid="10861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TextBox 1"/>
          <p:cNvSpPr txBox="1">
            <a:spLocks noChangeArrowheads="1"/>
          </p:cNvSpPr>
          <p:nvPr/>
        </p:nvSpPr>
        <p:spPr bwMode="auto">
          <a:xfrm>
            <a:off x="611188" y="188913"/>
            <a:ext cx="80025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 u="sng">
                <a:solidFill>
                  <a:schemeClr val="hlink"/>
                </a:solidFill>
                <a:latin typeface="Times New Roman" pitchFamily="18" charset="0"/>
              </a:rPr>
              <a:t>Признак параллельности двух плоскостей.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4313" y="785813"/>
            <a:ext cx="86010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Если две пересекающиеся прямые одной</a:t>
            </a:r>
          </a:p>
          <a:p>
            <a:r>
              <a:rPr lang="ru-RU" sz="2800" b="1" i="1">
                <a:latin typeface="Times New Roman" pitchFamily="18" charset="0"/>
              </a:rPr>
              <a:t> плоскости соответственно параллельны двум </a:t>
            </a:r>
          </a:p>
          <a:p>
            <a:r>
              <a:rPr lang="ru-RU" sz="2800" b="1" i="1">
                <a:latin typeface="Times New Roman" pitchFamily="18" charset="0"/>
              </a:rPr>
              <a:t> пересекающимся прямым другой плоскости, то эти</a:t>
            </a:r>
          </a:p>
          <a:p>
            <a:r>
              <a:rPr lang="ru-RU" sz="2800" b="1" i="1">
                <a:latin typeface="Times New Roman" pitchFamily="18" charset="0"/>
              </a:rPr>
              <a:t> плоскости параллельны.</a:t>
            </a:r>
            <a:endParaRPr lang="ru-RU" sz="3600" b="1" i="1">
              <a:latin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76600" y="2420938"/>
            <a:ext cx="55530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002060"/>
                </a:solidFill>
                <a:latin typeface="Times New Roman" pitchFamily="18" charset="0"/>
              </a:rPr>
              <a:t>Дано: а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</a:t>
            </a:r>
            <a:r>
              <a:rPr lang="en-US" sz="2800" b="1" i="1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 b = M, a , b .</a:t>
            </a:r>
          </a:p>
          <a:p>
            <a:r>
              <a:rPr lang="en-US" sz="2800" b="1" i="1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a₁ b₁, a₁ , b₁ . a </a:t>
            </a:r>
            <a:r>
              <a:rPr lang="en-US" sz="2800" b="1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 </a:t>
            </a:r>
            <a:r>
              <a:rPr lang="en-US" sz="2800" b="1" i="1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a₁, b </a:t>
            </a:r>
            <a:r>
              <a:rPr lang="en-US" sz="2800" b="1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 </a:t>
            </a:r>
            <a:r>
              <a:rPr lang="en-US" sz="2800" b="1" i="1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b₁.</a:t>
            </a:r>
            <a:endParaRPr lang="ru-RU" sz="2800" b="1" i="1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708400" y="3284538"/>
            <a:ext cx="26654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002060"/>
                </a:solidFill>
                <a:latin typeface="Times New Roman" pitchFamily="18" charset="0"/>
              </a:rPr>
              <a:t>Доказать: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 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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sym typeface="Symbol" pitchFamily="18" charset="2"/>
              </a:rPr>
              <a:t></a:t>
            </a:r>
            <a:r>
              <a:rPr lang="ru-RU" sz="2800" b="1" i="1">
                <a:latin typeface="Times New Roman" pitchFamily="18" charset="0"/>
              </a:rPr>
              <a:t> </a:t>
            </a:r>
          </a:p>
        </p:txBody>
      </p:sp>
      <p:sp>
        <p:nvSpPr>
          <p:cNvPr id="6" name="Параллелограмм 5"/>
          <p:cNvSpPr>
            <a:spLocks noChangeArrowheads="1"/>
          </p:cNvSpPr>
          <p:nvPr/>
        </p:nvSpPr>
        <p:spPr bwMode="auto">
          <a:xfrm>
            <a:off x="179388" y="2997200"/>
            <a:ext cx="2428875" cy="785813"/>
          </a:xfrm>
          <a:prstGeom prst="parallelogram">
            <a:avLst>
              <a:gd name="adj" fmla="val 135685"/>
            </a:avLst>
          </a:prstGeom>
          <a:solidFill>
            <a:srgbClr val="EBF3FF"/>
          </a:solidFill>
          <a:ln w="38100" algn="ctr">
            <a:solidFill>
              <a:srgbClr val="25406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7" name="Параллелограмм 6"/>
          <p:cNvSpPr>
            <a:spLocks noChangeArrowheads="1"/>
          </p:cNvSpPr>
          <p:nvPr/>
        </p:nvSpPr>
        <p:spPr bwMode="auto">
          <a:xfrm>
            <a:off x="323850" y="4076700"/>
            <a:ext cx="2500313" cy="857250"/>
          </a:xfrm>
          <a:prstGeom prst="parallelogram">
            <a:avLst>
              <a:gd name="adj" fmla="val 135693"/>
            </a:avLst>
          </a:prstGeom>
          <a:solidFill>
            <a:srgbClr val="EBF3FF"/>
          </a:solidFill>
          <a:ln w="38100" algn="ctr">
            <a:solidFill>
              <a:srgbClr val="25406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785813" y="3214688"/>
            <a:ext cx="1143000" cy="35718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000125" y="4357688"/>
            <a:ext cx="1143000" cy="35718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>
            <a:off x="1053307" y="3375819"/>
            <a:ext cx="642937" cy="3492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 flipH="1">
            <a:off x="1267619" y="4518819"/>
            <a:ext cx="642937" cy="3492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42938" y="4500563"/>
            <a:ext cx="352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C00000"/>
                </a:solidFill>
                <a:latin typeface="Times New Roman" pitchFamily="18" charset="0"/>
                <a:sym typeface="Symbol" pitchFamily="18" charset="2"/>
              </a:rPr>
              <a:t></a:t>
            </a:r>
            <a:endParaRPr lang="ru-RU" b="1" i="1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95288" y="3357563"/>
            <a:ext cx="376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C00000"/>
                </a:solidFill>
                <a:latin typeface="Times New Roman" pitchFamily="18" charset="0"/>
                <a:sym typeface="Symbol" pitchFamily="18" charset="2"/>
              </a:rPr>
              <a:t></a:t>
            </a:r>
            <a:endParaRPr lang="ru-RU" b="1" i="1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643063" y="2857500"/>
            <a:ext cx="3381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C00000"/>
                </a:solidFill>
                <a:latin typeface="Times New Roman" pitchFamily="18" charset="0"/>
                <a:sym typeface="Symbol" pitchFamily="18" charset="2"/>
              </a:rPr>
              <a:t>а</a:t>
            </a:r>
            <a:endParaRPr lang="ru-RU" b="1" i="1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857375" y="3929063"/>
            <a:ext cx="4619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C00000"/>
                </a:solidFill>
                <a:latin typeface="Times New Roman" pitchFamily="18" charset="0"/>
                <a:sym typeface="Symbol" pitchFamily="18" charset="2"/>
              </a:rPr>
              <a:t>а</a:t>
            </a:r>
            <a:r>
              <a:rPr lang="ru-RU" b="1" i="1">
                <a:solidFill>
                  <a:srgbClr val="C00000"/>
                </a:solidFill>
                <a:latin typeface="Constantia" pitchFamily="18" charset="0"/>
                <a:sym typeface="Symbol" pitchFamily="18" charset="2"/>
              </a:rPr>
              <a:t>₁</a:t>
            </a:r>
            <a:endParaRPr lang="ru-RU" b="1" i="1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428750" y="3286125"/>
            <a:ext cx="338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>
                <a:solidFill>
                  <a:srgbClr val="C00000"/>
                </a:solidFill>
                <a:latin typeface="Times New Roman" pitchFamily="18" charset="0"/>
                <a:sym typeface="Symbol" pitchFamily="18" charset="2"/>
              </a:rPr>
              <a:t>b</a:t>
            </a:r>
            <a:endParaRPr lang="ru-RU" b="1" i="1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571625" y="4429125"/>
            <a:ext cx="571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>
                <a:solidFill>
                  <a:srgbClr val="C00000"/>
                </a:solidFill>
                <a:latin typeface="Times New Roman" pitchFamily="18" charset="0"/>
                <a:sym typeface="Symbol" pitchFamily="18" charset="2"/>
              </a:rPr>
              <a:t>b</a:t>
            </a:r>
            <a:r>
              <a:rPr lang="en-US" b="1" i="1">
                <a:solidFill>
                  <a:srgbClr val="C00000"/>
                </a:solidFill>
                <a:latin typeface="Constantia" pitchFamily="18" charset="0"/>
                <a:sym typeface="Symbol" pitchFamily="18" charset="2"/>
              </a:rPr>
              <a:t>₁</a:t>
            </a:r>
            <a:endParaRPr lang="ru-RU" b="1" i="1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900113" y="2997200"/>
            <a:ext cx="455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solidFill>
                  <a:srgbClr val="C00000"/>
                </a:solidFill>
                <a:latin typeface="Times New Roman" pitchFamily="18" charset="0"/>
                <a:sym typeface="Symbol" pitchFamily="18" charset="2"/>
              </a:rPr>
              <a:t>M</a:t>
            </a:r>
            <a:endParaRPr lang="ru-RU" b="1" i="1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24" name="Дуга 23"/>
          <p:cNvSpPr/>
          <p:nvPr/>
        </p:nvSpPr>
        <p:spPr>
          <a:xfrm>
            <a:off x="1000125" y="3000375"/>
            <a:ext cx="2500313" cy="1143000"/>
          </a:xfrm>
          <a:prstGeom prst="arc">
            <a:avLst>
              <a:gd name="adj1" fmla="val 18128971"/>
              <a:gd name="adj2" fmla="val 2516340"/>
            </a:avLst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25" name="Дуга 24"/>
          <p:cNvSpPr/>
          <p:nvPr/>
        </p:nvSpPr>
        <p:spPr>
          <a:xfrm>
            <a:off x="0" y="3789363"/>
            <a:ext cx="2500313" cy="1152525"/>
          </a:xfrm>
          <a:prstGeom prst="arc">
            <a:avLst>
              <a:gd name="adj1" fmla="val 17905614"/>
              <a:gd name="adj2" fmla="val 3137131"/>
            </a:avLst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V="1">
            <a:off x="2484438" y="3429000"/>
            <a:ext cx="1008062" cy="785813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843213" y="3357563"/>
            <a:ext cx="319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solidFill>
                  <a:srgbClr val="C00000"/>
                </a:solidFill>
                <a:latin typeface="Times New Roman" pitchFamily="18" charset="0"/>
                <a:sym typeface="Symbol" pitchFamily="18" charset="2"/>
              </a:rPr>
              <a:t>c</a:t>
            </a:r>
            <a:endParaRPr lang="ru-RU" b="1" i="1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35375" y="3716338"/>
            <a:ext cx="3071813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Доказательство: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14313" y="4581525"/>
            <a:ext cx="8929687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 b="1" i="1">
                <a:solidFill>
                  <a:srgbClr val="69240C"/>
                </a:solidFill>
                <a:latin typeface="Times New Roman" pitchFamily="18" charset="0"/>
                <a:sym typeface="Symbol" pitchFamily="18" charset="2"/>
              </a:rPr>
              <a:t>                              </a:t>
            </a:r>
            <a:r>
              <a:rPr lang="ru-RU" sz="2600" b="1">
                <a:latin typeface="Times New Roman" pitchFamily="18" charset="0"/>
                <a:sym typeface="Symbol" pitchFamily="18" charset="2"/>
              </a:rPr>
              <a:t>Тогда </a:t>
            </a:r>
            <a:r>
              <a:rPr lang="ru-RU" sz="2600" b="1" i="1">
                <a:latin typeface="Times New Roman" pitchFamily="18" charset="0"/>
                <a:sym typeface="Symbol" pitchFamily="18" charset="2"/>
              </a:rPr>
              <a:t>а</a:t>
            </a:r>
            <a:r>
              <a:rPr lang="ru-RU" sz="2600" b="1">
                <a:latin typeface="Times New Roman" pitchFamily="18" charset="0"/>
                <a:sym typeface="Symbol" pitchFamily="18" charset="2"/>
              </a:rPr>
              <a:t>  , </a:t>
            </a:r>
            <a:r>
              <a:rPr lang="ru-RU" sz="2600" b="1" i="1">
                <a:latin typeface="Times New Roman" pitchFamily="18" charset="0"/>
                <a:sym typeface="Symbol" pitchFamily="18" charset="2"/>
              </a:rPr>
              <a:t>а</a:t>
            </a:r>
            <a:r>
              <a:rPr lang="ru-RU" sz="2600" b="1">
                <a:latin typeface="Times New Roman" pitchFamily="18" charset="0"/>
                <a:sym typeface="Symbol" pitchFamily="18" charset="2"/>
              </a:rPr>
              <a:t>  ,    = </a:t>
            </a:r>
            <a:r>
              <a:rPr lang="ru-RU" sz="2600" b="1" i="1">
                <a:latin typeface="Times New Roman" pitchFamily="18" charset="0"/>
                <a:sym typeface="Symbol" pitchFamily="18" charset="2"/>
              </a:rPr>
              <a:t>с</a:t>
            </a:r>
            <a:r>
              <a:rPr lang="ru-RU" sz="2600" b="1">
                <a:latin typeface="Times New Roman" pitchFamily="18" charset="0"/>
                <a:sym typeface="Symbol" pitchFamily="18" charset="2"/>
              </a:rPr>
              <a:t>, значит </a:t>
            </a:r>
            <a:r>
              <a:rPr lang="ru-RU" sz="2600" b="1" i="1">
                <a:latin typeface="Times New Roman" pitchFamily="18" charset="0"/>
                <a:sym typeface="Symbol" pitchFamily="18" charset="2"/>
              </a:rPr>
              <a:t>а</a:t>
            </a:r>
            <a:r>
              <a:rPr lang="ru-RU" sz="2600" b="1">
                <a:latin typeface="Times New Roman" pitchFamily="18" charset="0"/>
                <a:sym typeface="Symbol" pitchFamily="18" charset="2"/>
              </a:rPr>
              <a:t>  </a:t>
            </a:r>
            <a:r>
              <a:rPr lang="ru-RU" sz="2600" b="1" i="1">
                <a:latin typeface="Times New Roman" pitchFamily="18" charset="0"/>
                <a:sym typeface="Symbol" pitchFamily="18" charset="2"/>
              </a:rPr>
              <a:t>с</a:t>
            </a:r>
            <a:r>
              <a:rPr lang="ru-RU" sz="2600" b="1">
                <a:latin typeface="Times New Roman" pitchFamily="18" charset="0"/>
                <a:sym typeface="Symbol" pitchFamily="18" charset="2"/>
              </a:rPr>
              <a:t>.</a:t>
            </a:r>
          </a:p>
          <a:p>
            <a:r>
              <a:rPr lang="ru-RU" sz="2600" b="1">
                <a:latin typeface="Times New Roman" pitchFamily="18" charset="0"/>
                <a:sym typeface="Symbol" pitchFamily="18" charset="2"/>
              </a:rPr>
              <a:t>2. </a:t>
            </a:r>
            <a:r>
              <a:rPr lang="en-US" sz="2600" b="1" i="1">
                <a:latin typeface="Times New Roman" pitchFamily="18" charset="0"/>
                <a:sym typeface="Symbol" pitchFamily="18" charset="2"/>
              </a:rPr>
              <a:t>b</a:t>
            </a:r>
            <a:r>
              <a:rPr lang="ru-RU" sz="2600" b="1">
                <a:latin typeface="Times New Roman" pitchFamily="18" charset="0"/>
              </a:rPr>
              <a:t> </a:t>
            </a:r>
            <a:r>
              <a:rPr lang="ru-RU" sz="2600" b="1">
                <a:latin typeface="Times New Roman" pitchFamily="18" charset="0"/>
                <a:sym typeface="Symbol" pitchFamily="18" charset="2"/>
              </a:rPr>
              <a:t> </a:t>
            </a:r>
            <a:r>
              <a:rPr lang="en-US" sz="2600" b="1">
                <a:latin typeface="Times New Roman" pitchFamily="18" charset="0"/>
                <a:sym typeface="Symbol" pitchFamily="18" charset="2"/>
              </a:rPr>
              <a:t>,</a:t>
            </a:r>
            <a:r>
              <a:rPr lang="ru-RU" sz="2600" b="1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600" b="1" i="1">
                <a:latin typeface="Times New Roman" pitchFamily="18" charset="0"/>
                <a:sym typeface="Symbol" pitchFamily="18" charset="2"/>
              </a:rPr>
              <a:t>b</a:t>
            </a:r>
            <a:r>
              <a:rPr lang="ru-RU" sz="2600" b="1">
                <a:latin typeface="Times New Roman" pitchFamily="18" charset="0"/>
                <a:sym typeface="Symbol" pitchFamily="18" charset="2"/>
              </a:rPr>
              <a:t>  ,    = </a:t>
            </a:r>
            <a:r>
              <a:rPr lang="ru-RU" sz="2600" b="1" i="1">
                <a:latin typeface="Times New Roman" pitchFamily="18" charset="0"/>
                <a:sym typeface="Symbol" pitchFamily="18" charset="2"/>
              </a:rPr>
              <a:t>с</a:t>
            </a:r>
            <a:r>
              <a:rPr lang="en-US" sz="2600" b="1">
                <a:latin typeface="Times New Roman" pitchFamily="18" charset="0"/>
                <a:sym typeface="Symbol" pitchFamily="18" charset="2"/>
              </a:rPr>
              <a:t>, </a:t>
            </a:r>
            <a:r>
              <a:rPr lang="ru-RU" sz="2600" b="1">
                <a:latin typeface="Times New Roman" pitchFamily="18" charset="0"/>
                <a:sym typeface="Symbol" pitchFamily="18" charset="2"/>
              </a:rPr>
              <a:t>значит </a:t>
            </a:r>
            <a:r>
              <a:rPr lang="en-US" sz="2600" b="1" i="1">
                <a:latin typeface="Times New Roman" pitchFamily="18" charset="0"/>
                <a:sym typeface="Symbol" pitchFamily="18" charset="2"/>
              </a:rPr>
              <a:t>b</a:t>
            </a:r>
            <a:r>
              <a:rPr lang="ru-RU" sz="2600" b="1">
                <a:latin typeface="Times New Roman" pitchFamily="18" charset="0"/>
                <a:sym typeface="Symbol" pitchFamily="18" charset="2"/>
              </a:rPr>
              <a:t>  </a:t>
            </a:r>
            <a:r>
              <a:rPr lang="ru-RU" sz="2600" b="1" i="1">
                <a:latin typeface="Times New Roman" pitchFamily="18" charset="0"/>
                <a:sym typeface="Symbol" pitchFamily="18" charset="2"/>
              </a:rPr>
              <a:t>с</a:t>
            </a:r>
            <a:r>
              <a:rPr lang="en-US" sz="2600" b="1">
                <a:latin typeface="Times New Roman" pitchFamily="18" charset="0"/>
                <a:sym typeface="Symbol" pitchFamily="18" charset="2"/>
              </a:rPr>
              <a:t>.</a:t>
            </a:r>
            <a:endParaRPr lang="ru-RU" sz="2600" b="1">
              <a:latin typeface="Times New Roman" pitchFamily="18" charset="0"/>
              <a:sym typeface="Symbol" pitchFamily="18" charset="2"/>
            </a:endParaRPr>
          </a:p>
          <a:p>
            <a:r>
              <a:rPr lang="en-US" sz="2600" b="1">
                <a:latin typeface="Times New Roman" pitchFamily="18" charset="0"/>
                <a:sym typeface="Symbol" pitchFamily="18" charset="2"/>
              </a:rPr>
              <a:t>3. </a:t>
            </a:r>
            <a:r>
              <a:rPr lang="ru-RU" sz="2600" b="1">
                <a:latin typeface="Times New Roman" pitchFamily="18" charset="0"/>
                <a:sym typeface="Symbol" pitchFamily="18" charset="2"/>
              </a:rPr>
              <a:t>Имеем, что через точку  М проходят две прямые </a:t>
            </a:r>
            <a:r>
              <a:rPr lang="ru-RU" sz="2600" b="1" i="1">
                <a:latin typeface="Times New Roman" pitchFamily="18" charset="0"/>
                <a:sym typeface="Symbol" pitchFamily="18" charset="2"/>
              </a:rPr>
              <a:t>а</a:t>
            </a:r>
            <a:r>
              <a:rPr lang="ru-RU" sz="2600" b="1">
                <a:latin typeface="Times New Roman" pitchFamily="18" charset="0"/>
                <a:sym typeface="Symbol" pitchFamily="18" charset="2"/>
              </a:rPr>
              <a:t> и </a:t>
            </a:r>
            <a:r>
              <a:rPr lang="en-US" sz="2600" b="1" i="1">
                <a:latin typeface="Times New Roman" pitchFamily="18" charset="0"/>
                <a:sym typeface="Symbol" pitchFamily="18" charset="2"/>
              </a:rPr>
              <a:t>b</a:t>
            </a:r>
            <a:r>
              <a:rPr lang="ru-RU" sz="2600" b="1">
                <a:latin typeface="Times New Roman" pitchFamily="18" charset="0"/>
                <a:sym typeface="Symbol" pitchFamily="18" charset="2"/>
              </a:rPr>
              <a:t>, параллельные прямой </a:t>
            </a:r>
            <a:r>
              <a:rPr lang="ru-RU" sz="2600" b="1" i="1">
                <a:latin typeface="Times New Roman" pitchFamily="18" charset="0"/>
                <a:sym typeface="Symbol" pitchFamily="18" charset="2"/>
              </a:rPr>
              <a:t>с</a:t>
            </a:r>
            <a:r>
              <a:rPr lang="ru-RU" sz="2600" b="1">
                <a:latin typeface="Times New Roman" pitchFamily="18" charset="0"/>
                <a:sym typeface="Symbol" pitchFamily="18" charset="2"/>
              </a:rPr>
              <a:t>, чего  быть на может. </a:t>
            </a:r>
          </a:p>
          <a:p>
            <a:r>
              <a:rPr lang="ru-RU" sz="2600" b="1">
                <a:latin typeface="Times New Roman" pitchFamily="18" charset="0"/>
                <a:sym typeface="Symbol" pitchFamily="18" charset="2"/>
              </a:rPr>
              <a:t>Значит    </a:t>
            </a:r>
            <a:r>
              <a:rPr lang="ru-RU" sz="2600" b="1">
                <a:latin typeface="Times New Roman" pitchFamily="18" charset="0"/>
              </a:rPr>
              <a:t> .</a:t>
            </a:r>
          </a:p>
        </p:txBody>
      </p:sp>
      <p:sp>
        <p:nvSpPr>
          <p:cNvPr id="54299" name="Text Box 27"/>
          <p:cNvSpPr txBox="1">
            <a:spLocks noChangeArrowheads="1"/>
          </p:cNvSpPr>
          <p:nvPr/>
        </p:nvSpPr>
        <p:spPr bwMode="auto">
          <a:xfrm>
            <a:off x="3492500" y="4149725"/>
            <a:ext cx="43195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b="1">
                <a:latin typeface="Times New Roman" pitchFamily="18" charset="0"/>
              </a:rPr>
              <a:t>1</a:t>
            </a:r>
            <a:r>
              <a:rPr lang="ru-RU" sz="2600" b="1">
                <a:latin typeface="Times New Roman" pitchFamily="18" charset="0"/>
              </a:rPr>
              <a:t>. Пусть </a:t>
            </a:r>
            <a:r>
              <a:rPr lang="ru-RU" sz="2600" b="1">
                <a:latin typeface="Times New Roman" pitchFamily="18" charset="0"/>
                <a:sym typeface="Symbol" pitchFamily="18" charset="2"/>
              </a:rPr>
              <a:t>   =</a:t>
            </a:r>
            <a:r>
              <a:rPr lang="ru-RU" sz="2600" b="1" i="1">
                <a:latin typeface="Times New Roman" pitchFamily="18" charset="0"/>
                <a:sym typeface="Symbol" pitchFamily="18" charset="2"/>
              </a:rPr>
              <a:t> 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8" grpId="0"/>
      <p:bldP spid="29" grpId="0"/>
      <p:bldP spid="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0825" y="260350"/>
            <a:ext cx="228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Теорема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0825" y="692150"/>
            <a:ext cx="856932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1F1F99"/>
                </a:solidFill>
                <a:latin typeface="Times New Roman" pitchFamily="18" charset="0"/>
              </a:rPr>
              <a:t>Через точку вне данной плоскости можно провести плоскость, параллельную данной, причём единственную.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535782" y="3393281"/>
            <a:ext cx="857250" cy="642937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642938" y="4143375"/>
            <a:ext cx="1785937" cy="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2321719" y="3393281"/>
            <a:ext cx="857250" cy="642938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1285875" y="3286125"/>
            <a:ext cx="1785938" cy="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607469" y="2321719"/>
            <a:ext cx="857250" cy="642938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571625" y="2214563"/>
            <a:ext cx="1785938" cy="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821532" y="2321719"/>
            <a:ext cx="857250" cy="642937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928688" y="3071813"/>
            <a:ext cx="1785937" cy="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1071563" y="2786063"/>
            <a:ext cx="3095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1600" b="1">
                <a:solidFill>
                  <a:srgbClr val="1F1F99"/>
                </a:solidFill>
                <a:latin typeface="Arial" charset="0"/>
                <a:cs typeface="Arial" charset="0"/>
              </a:rPr>
              <a:t>β</a:t>
            </a:r>
            <a:endParaRPr lang="ru-RU" sz="1600" b="1">
              <a:solidFill>
                <a:srgbClr val="1F1F99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500188" y="2643188"/>
            <a:ext cx="500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i="1">
                <a:solidFill>
                  <a:srgbClr val="1F1F99"/>
                </a:solidFill>
                <a:latin typeface="Arial" charset="0"/>
                <a:cs typeface="Arial" charset="0"/>
              </a:rPr>
              <a:t>а</a:t>
            </a:r>
            <a:r>
              <a:rPr lang="ru-RU" sz="1800" b="1" i="1" baseline="-25000">
                <a:solidFill>
                  <a:srgbClr val="1F1F99"/>
                </a:solidFill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71688" y="2500313"/>
            <a:ext cx="4286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Arial" charset="0"/>
                <a:cs typeface="+mn-cs"/>
              </a:rPr>
              <a:t>•</a:t>
            </a: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2071688" y="2286000"/>
            <a:ext cx="3317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solidFill>
                  <a:srgbClr val="1F1F99"/>
                </a:solidFill>
                <a:latin typeface="Arial" charset="0"/>
                <a:cs typeface="Arial" charset="0"/>
              </a:rPr>
              <a:t>А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14375" y="3857625"/>
            <a:ext cx="500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>
                <a:solidFill>
                  <a:srgbClr val="1F1F99"/>
                </a:solidFill>
                <a:latin typeface="Arial" charset="0"/>
                <a:cs typeface="Arial" charset="0"/>
              </a:rPr>
              <a:t>α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003800" y="1773238"/>
            <a:ext cx="2663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плоскость </a:t>
            </a:r>
            <a:r>
              <a:rPr lang="el-GR" sz="2800" b="1">
                <a:latin typeface="Times New Roman" pitchFamily="18" charset="0"/>
              </a:rPr>
              <a:t>α</a:t>
            </a:r>
            <a:r>
              <a:rPr lang="ru-RU" sz="2800" b="1">
                <a:latin typeface="Times New Roman" pitchFamily="18" charset="0"/>
              </a:rPr>
              <a:t>,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1214438" y="3286125"/>
            <a:ext cx="1500187" cy="85725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16200000" flipH="1">
            <a:off x="1393032" y="3321843"/>
            <a:ext cx="857250" cy="785813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1571625" y="2214563"/>
            <a:ext cx="1428750" cy="85725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16200000" flipH="1">
            <a:off x="1714500" y="2214563"/>
            <a:ext cx="857250" cy="85725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357438" y="2714625"/>
            <a:ext cx="500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i="1">
                <a:solidFill>
                  <a:srgbClr val="1F1F99"/>
                </a:solidFill>
                <a:latin typeface="Arial" charset="0"/>
                <a:cs typeface="Arial" charset="0"/>
              </a:rPr>
              <a:t>в</a:t>
            </a:r>
            <a:r>
              <a:rPr lang="ru-RU" sz="1800" b="1" i="1" baseline="-25000">
                <a:solidFill>
                  <a:srgbClr val="1F1F99"/>
                </a:solidFill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071688" y="3786188"/>
            <a:ext cx="500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i="1">
                <a:solidFill>
                  <a:srgbClr val="1F1F99"/>
                </a:solidFill>
                <a:latin typeface="Arial" charset="0"/>
                <a:cs typeface="Arial" charset="0"/>
              </a:rPr>
              <a:t>в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214438" y="3714750"/>
            <a:ext cx="500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i="1">
                <a:solidFill>
                  <a:srgbClr val="1F1F99"/>
                </a:solidFill>
                <a:latin typeface="Arial" charset="0"/>
                <a:cs typeface="Arial" charset="0"/>
              </a:rPr>
              <a:t>а</a:t>
            </a:r>
          </a:p>
        </p:txBody>
      </p:sp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2916238" y="2636838"/>
            <a:ext cx="1790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Доказать:</a:t>
            </a:r>
          </a:p>
        </p:txBody>
      </p:sp>
      <p:sp>
        <p:nvSpPr>
          <p:cNvPr id="41" name="Прямоугольник 40"/>
          <p:cNvSpPr>
            <a:spLocks noChangeArrowheads="1"/>
          </p:cNvSpPr>
          <p:nvPr/>
        </p:nvSpPr>
        <p:spPr bwMode="auto">
          <a:xfrm>
            <a:off x="3276600" y="3860800"/>
            <a:ext cx="2819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Доказательство.</a:t>
            </a:r>
          </a:p>
        </p:txBody>
      </p:sp>
      <p:sp>
        <p:nvSpPr>
          <p:cNvPr id="42" name="Прямоугольник 41"/>
          <p:cNvSpPr>
            <a:spLocks noChangeArrowheads="1"/>
          </p:cNvSpPr>
          <p:nvPr/>
        </p:nvSpPr>
        <p:spPr bwMode="auto">
          <a:xfrm>
            <a:off x="3492500" y="1773238"/>
            <a:ext cx="11080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Дано: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203575" y="2276475"/>
            <a:ext cx="52308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>
                <a:solidFill>
                  <a:srgbClr val="1F1F99"/>
                </a:solidFill>
                <a:latin typeface="Arial" charset="0"/>
                <a:cs typeface="Arial" charset="0"/>
              </a:rPr>
              <a:t> </a:t>
            </a:r>
            <a:r>
              <a:rPr lang="ru-RU" sz="2800" b="1">
                <a:latin typeface="Times New Roman" pitchFamily="18" charset="0"/>
              </a:rPr>
              <a:t>точка А вне плоскости </a:t>
            </a:r>
            <a:r>
              <a:rPr lang="el-GR" sz="2800" b="1">
                <a:latin typeface="Times New Roman" pitchFamily="18" charset="0"/>
              </a:rPr>
              <a:t>α</a:t>
            </a:r>
            <a:r>
              <a:rPr lang="ru-RU" sz="2800" b="1">
                <a:latin typeface="Times New Roman" pitchFamily="18" charset="0"/>
              </a:rPr>
              <a:t>.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787900" y="2636838"/>
            <a:ext cx="43561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существует плоскость </a:t>
            </a:r>
            <a:r>
              <a:rPr lang="el-GR" sz="2800" b="1">
                <a:latin typeface="Times New Roman" pitchFamily="18" charset="0"/>
              </a:rPr>
              <a:t>β</a:t>
            </a:r>
            <a:r>
              <a:rPr lang="ru-RU" sz="2800" b="1">
                <a:latin typeface="Times New Roman" pitchFamily="18" charset="0"/>
                <a:cs typeface="Arial" charset="0"/>
              </a:rPr>
              <a:t>║</a:t>
            </a:r>
            <a:r>
              <a:rPr lang="el-GR" sz="2800" b="1">
                <a:latin typeface="Times New Roman" pitchFamily="18" charset="0"/>
              </a:rPr>
              <a:t>α</a:t>
            </a:r>
            <a:r>
              <a:rPr lang="ru-RU" sz="2800" b="1">
                <a:latin typeface="Times New Roman" pitchFamily="18" charset="0"/>
              </a:rPr>
              <a:t>, проходящая через точку А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179388" y="4292600"/>
            <a:ext cx="87137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1. В плоскости </a:t>
            </a:r>
            <a:r>
              <a:rPr lang="el-GR" sz="2800" b="1">
                <a:latin typeface="Times New Roman" pitchFamily="18" charset="0"/>
              </a:rPr>
              <a:t>α</a:t>
            </a:r>
            <a:r>
              <a:rPr lang="ru-RU" sz="2800" b="1">
                <a:latin typeface="Times New Roman" pitchFamily="18" charset="0"/>
              </a:rPr>
              <a:t> проведём прямые </a:t>
            </a:r>
            <a:r>
              <a:rPr lang="ru-RU" sz="2800" b="1" i="1">
                <a:latin typeface="Times New Roman" pitchFamily="18" charset="0"/>
              </a:rPr>
              <a:t>а</a:t>
            </a:r>
            <a:r>
              <a:rPr lang="ru-RU" sz="2800" b="1" i="1">
                <a:latin typeface="Times New Roman" pitchFamily="18" charset="0"/>
                <a:cs typeface="Arial" charset="0"/>
              </a:rPr>
              <a:t>∩</a:t>
            </a:r>
            <a:r>
              <a:rPr lang="ru-RU" sz="2800" b="1" i="1">
                <a:latin typeface="Times New Roman" pitchFamily="18" charset="0"/>
              </a:rPr>
              <a:t>в.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179388" y="4724400"/>
            <a:ext cx="4224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Через точку А проведём</a:t>
            </a:r>
            <a:r>
              <a:rPr lang="ru-RU" sz="1800" b="1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48" name="Прямоугольник 47"/>
          <p:cNvSpPr>
            <a:spLocks noChangeArrowheads="1"/>
          </p:cNvSpPr>
          <p:nvPr/>
        </p:nvSpPr>
        <p:spPr bwMode="auto">
          <a:xfrm>
            <a:off x="4427538" y="4724400"/>
            <a:ext cx="1152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а</a:t>
            </a:r>
            <a:r>
              <a:rPr lang="ru-RU" sz="2800" b="1" i="1" baseline="-25000">
                <a:latin typeface="Times New Roman" pitchFamily="18" charset="0"/>
              </a:rPr>
              <a:t>1</a:t>
            </a:r>
            <a:r>
              <a:rPr lang="ru-RU" sz="2800" b="1" i="1">
                <a:latin typeface="Times New Roman" pitchFamily="18" charset="0"/>
                <a:cs typeface="Arial" charset="0"/>
              </a:rPr>
              <a:t>║</a:t>
            </a:r>
            <a:r>
              <a:rPr lang="ru-RU" sz="2800" b="1" i="1">
                <a:latin typeface="Times New Roman" pitchFamily="18" charset="0"/>
              </a:rPr>
              <a:t>а</a:t>
            </a:r>
            <a:endParaRPr lang="ru-RU" sz="2800" i="1">
              <a:latin typeface="Times New Roman" pitchFamily="18" charset="0"/>
            </a:endParaRPr>
          </a:p>
        </p:txBody>
      </p:sp>
      <p:sp>
        <p:nvSpPr>
          <p:cNvPr id="49" name="Прямоугольник 48"/>
          <p:cNvSpPr>
            <a:spLocks noChangeArrowheads="1"/>
          </p:cNvSpPr>
          <p:nvPr/>
        </p:nvSpPr>
        <p:spPr bwMode="auto">
          <a:xfrm>
            <a:off x="5435600" y="4724400"/>
            <a:ext cx="1250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и в</a:t>
            </a:r>
            <a:r>
              <a:rPr lang="ru-RU" sz="2800" b="1" i="1" baseline="-25000">
                <a:latin typeface="Times New Roman" pitchFamily="18" charset="0"/>
              </a:rPr>
              <a:t>1</a:t>
            </a:r>
            <a:r>
              <a:rPr lang="ru-RU" sz="2800" b="1" i="1">
                <a:latin typeface="Times New Roman" pitchFamily="18" charset="0"/>
                <a:cs typeface="Arial" charset="0"/>
              </a:rPr>
              <a:t>║</a:t>
            </a:r>
            <a:r>
              <a:rPr lang="ru-RU" sz="2800" b="1" i="1">
                <a:latin typeface="Times New Roman" pitchFamily="18" charset="0"/>
              </a:rPr>
              <a:t>в.</a:t>
            </a:r>
            <a:endParaRPr lang="ru-RU" sz="2800" i="1">
              <a:latin typeface="Times New Roman" pitchFamily="18" charset="0"/>
            </a:endParaRPr>
          </a:p>
        </p:txBody>
      </p:sp>
      <p:sp>
        <p:nvSpPr>
          <p:cNvPr id="50" name="Прямоугольник 49"/>
          <p:cNvSpPr>
            <a:spLocks noChangeArrowheads="1"/>
          </p:cNvSpPr>
          <p:nvPr/>
        </p:nvSpPr>
        <p:spPr bwMode="auto">
          <a:xfrm>
            <a:off x="179388" y="5157788"/>
            <a:ext cx="86423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По признаку параллельности плоскостей  прямые </a:t>
            </a:r>
            <a:r>
              <a:rPr lang="ru-RU" sz="2800" b="1" i="1">
                <a:latin typeface="Times New Roman" pitchFamily="18" charset="0"/>
              </a:rPr>
              <a:t>а</a:t>
            </a:r>
            <a:r>
              <a:rPr lang="ru-RU" sz="2800" b="1" i="1" baseline="-25000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 и </a:t>
            </a:r>
            <a:r>
              <a:rPr lang="ru-RU" sz="2800" b="1" i="1">
                <a:latin typeface="Times New Roman" pitchFamily="18" charset="0"/>
              </a:rPr>
              <a:t>в</a:t>
            </a:r>
            <a:r>
              <a:rPr lang="ru-RU" sz="2800" b="1" i="1" baseline="-25000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 задают плоскость</a:t>
            </a:r>
            <a:r>
              <a:rPr lang="el-GR" sz="2800" b="1">
                <a:latin typeface="Times New Roman" pitchFamily="18" charset="0"/>
              </a:rPr>
              <a:t> β</a:t>
            </a:r>
            <a:r>
              <a:rPr lang="ru-RU" sz="2800" b="1">
                <a:latin typeface="Times New Roman" pitchFamily="18" charset="0"/>
                <a:cs typeface="Arial" charset="0"/>
              </a:rPr>
              <a:t>║</a:t>
            </a:r>
            <a:r>
              <a:rPr lang="el-GR" sz="2800" b="1">
                <a:latin typeface="Times New Roman" pitchFamily="18" charset="0"/>
              </a:rPr>
              <a:t>α</a:t>
            </a:r>
            <a:r>
              <a:rPr lang="ru-RU" sz="2800" b="1">
                <a:latin typeface="Times New Roman" pitchFamily="18" charset="0"/>
              </a:rPr>
              <a:t>.</a:t>
            </a:r>
          </a:p>
        </p:txBody>
      </p:sp>
      <p:sp>
        <p:nvSpPr>
          <p:cNvPr id="51" name="Прямоугольник 50"/>
          <p:cNvSpPr>
            <a:spLocks noChangeArrowheads="1"/>
          </p:cNvSpPr>
          <p:nvPr/>
        </p:nvSpPr>
        <p:spPr bwMode="auto">
          <a:xfrm>
            <a:off x="395288" y="6092825"/>
            <a:ext cx="6359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Существование плоскости </a:t>
            </a:r>
            <a:r>
              <a:rPr lang="el-GR" sz="2800" b="1">
                <a:latin typeface="Times New Roman" pitchFamily="18" charset="0"/>
              </a:rPr>
              <a:t>β</a:t>
            </a:r>
            <a:r>
              <a:rPr lang="ru-RU" sz="2800" b="1">
                <a:latin typeface="Times New Roman" pitchFamily="18" charset="0"/>
              </a:rPr>
              <a:t> доказано.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  <p:bldP spid="18" grpId="0"/>
      <p:bldP spid="19" grpId="0"/>
      <p:bldP spid="20" grpId="0"/>
      <p:bldP spid="21" grpId="0"/>
      <p:bldP spid="22" grpId="0"/>
      <p:bldP spid="34" grpId="0"/>
      <p:bldP spid="36" grpId="0"/>
      <p:bldP spid="37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8" grpId="0"/>
      <p:bldP spid="49" grpId="0"/>
      <p:bldP spid="50" grpId="0"/>
      <p:bldP spid="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 rot="5400000">
            <a:off x="678656" y="2393157"/>
            <a:ext cx="357187" cy="28575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714375" y="2714625"/>
            <a:ext cx="1785938" cy="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2393157" y="1964531"/>
            <a:ext cx="857250" cy="642937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2393157" y="3536156"/>
            <a:ext cx="857250" cy="642937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285875" y="3429000"/>
            <a:ext cx="1857375" cy="1588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535782" y="3536156"/>
            <a:ext cx="857250" cy="642937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42938" y="4286250"/>
            <a:ext cx="1857375" cy="1588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979613" y="2420938"/>
            <a:ext cx="304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1800" b="1">
                <a:latin typeface="Times New Roman" pitchFamily="18" charset="0"/>
              </a:rPr>
              <a:t>β</a:t>
            </a:r>
            <a:endParaRPr lang="ru-RU" sz="1800" b="1">
              <a:latin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85938" y="2071688"/>
            <a:ext cx="4286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Arial" charset="0"/>
                <a:cs typeface="+mn-cs"/>
              </a:rPr>
              <a:t>•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714500" y="1928813"/>
            <a:ext cx="3317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solidFill>
                  <a:srgbClr val="1F1F99"/>
                </a:solidFill>
                <a:latin typeface="Arial" charset="0"/>
                <a:cs typeface="Arial" charset="0"/>
              </a:rPr>
              <a:t>А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286000" y="3929063"/>
            <a:ext cx="5000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>
                <a:latin typeface="Times New Roman" pitchFamily="18" charset="0"/>
              </a:rPr>
              <a:t>α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428750" y="1857375"/>
            <a:ext cx="571500" cy="1588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28625" y="2000250"/>
            <a:ext cx="2071688" cy="114300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071563" y="3714750"/>
            <a:ext cx="1785937" cy="142875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250825" y="188913"/>
            <a:ext cx="87137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1F1F99"/>
                </a:solidFill>
                <a:latin typeface="Times New Roman" pitchFamily="18" charset="0"/>
              </a:rPr>
              <a:t>Докажем единственность плоскости </a:t>
            </a:r>
            <a:r>
              <a:rPr lang="el-GR" sz="2800" b="1">
                <a:solidFill>
                  <a:srgbClr val="1F1F99"/>
                </a:solidFill>
                <a:latin typeface="Times New Roman" pitchFamily="18" charset="0"/>
              </a:rPr>
              <a:t>β</a:t>
            </a:r>
            <a:r>
              <a:rPr lang="ru-RU" sz="2800" b="1">
                <a:solidFill>
                  <a:srgbClr val="1F1F99"/>
                </a:solidFill>
                <a:latin typeface="Times New Roman" pitchFamily="18" charset="0"/>
              </a:rPr>
              <a:t> методом от противного.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1143000" y="1428750"/>
            <a:ext cx="857250" cy="428625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428625" y="1428750"/>
            <a:ext cx="714375" cy="57150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2500313" y="2571750"/>
            <a:ext cx="714375" cy="57150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 flipH="1" flipV="1">
            <a:off x="964406" y="1893094"/>
            <a:ext cx="500063" cy="428625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000250" y="1857375"/>
            <a:ext cx="1143000" cy="1588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000250" y="1857375"/>
            <a:ext cx="785813" cy="428625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2786063" y="2286000"/>
            <a:ext cx="428625" cy="28575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1500188" y="2143125"/>
            <a:ext cx="857250" cy="28575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827088" y="1628775"/>
            <a:ext cx="1928812" cy="1285875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1071563" y="2286000"/>
            <a:ext cx="857250" cy="1588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1928813" y="2286000"/>
            <a:ext cx="857250" cy="1588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16200000" flipH="1">
            <a:off x="607219" y="3250407"/>
            <a:ext cx="928687" cy="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5400000">
            <a:off x="570706" y="2285207"/>
            <a:ext cx="1000125" cy="1588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16200000" flipH="1">
            <a:off x="2035969" y="3036094"/>
            <a:ext cx="1571625" cy="71437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928688" y="1571625"/>
            <a:ext cx="4286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Arial" charset="0"/>
                <a:cs typeface="+mn-cs"/>
              </a:rPr>
              <a:t>•</a:t>
            </a:r>
          </a:p>
        </p:txBody>
      </p:sp>
      <p:sp>
        <p:nvSpPr>
          <p:cNvPr id="82" name="Прямоугольник 81"/>
          <p:cNvSpPr>
            <a:spLocks noChangeArrowheads="1"/>
          </p:cNvSpPr>
          <p:nvPr/>
        </p:nvSpPr>
        <p:spPr bwMode="auto">
          <a:xfrm>
            <a:off x="1071563" y="150018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>
                <a:latin typeface="Times New Roman" pitchFamily="18" charset="0"/>
              </a:rPr>
              <a:t>С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857375" y="3571875"/>
            <a:ext cx="4286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Arial" charset="0"/>
                <a:cs typeface="+mn-cs"/>
              </a:rPr>
              <a:t>•</a:t>
            </a:r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1928813" y="3429000"/>
            <a:ext cx="428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>
                <a:latin typeface="Times New Roman" pitchFamily="18" charset="0"/>
              </a:rPr>
              <a:t>В</a:t>
            </a: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1357313" y="3500438"/>
            <a:ext cx="428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i="1">
                <a:latin typeface="Times New Roman" pitchFamily="18" charset="0"/>
              </a:rPr>
              <a:t>в</a:t>
            </a:r>
          </a:p>
        </p:txBody>
      </p:sp>
      <p:sp>
        <p:nvSpPr>
          <p:cNvPr id="88" name="TextBox 87"/>
          <p:cNvSpPr txBox="1">
            <a:spLocks noChangeArrowheads="1"/>
          </p:cNvSpPr>
          <p:nvPr/>
        </p:nvSpPr>
        <p:spPr bwMode="auto">
          <a:xfrm>
            <a:off x="2500313" y="2500313"/>
            <a:ext cx="4286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i="1">
                <a:solidFill>
                  <a:srgbClr val="1F1F99"/>
                </a:solidFill>
                <a:latin typeface="Arial" charset="0"/>
                <a:cs typeface="Arial" charset="0"/>
              </a:rPr>
              <a:t>с</a:t>
            </a:r>
          </a:p>
        </p:txBody>
      </p:sp>
      <p:sp>
        <p:nvSpPr>
          <p:cNvPr id="92" name="Прямоугольник 91"/>
          <p:cNvSpPr>
            <a:spLocks noChangeArrowheads="1"/>
          </p:cNvSpPr>
          <p:nvPr/>
        </p:nvSpPr>
        <p:spPr bwMode="auto">
          <a:xfrm>
            <a:off x="2771775" y="23495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1800" b="1">
                <a:latin typeface="Times New Roman" pitchFamily="18" charset="0"/>
              </a:rPr>
              <a:t>β</a:t>
            </a:r>
            <a:r>
              <a:rPr lang="ru-RU" sz="1800" b="1" i="1" baseline="-25000">
                <a:latin typeface="Times New Roman" pitchFamily="18" charset="0"/>
              </a:rPr>
              <a:t>1</a:t>
            </a:r>
          </a:p>
        </p:txBody>
      </p:sp>
      <p:sp>
        <p:nvSpPr>
          <p:cNvPr id="96" name="Прямоугольник 95"/>
          <p:cNvSpPr>
            <a:spLocks noChangeArrowheads="1"/>
          </p:cNvSpPr>
          <p:nvPr/>
        </p:nvSpPr>
        <p:spPr bwMode="auto">
          <a:xfrm>
            <a:off x="1071563" y="2928938"/>
            <a:ext cx="376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ym typeface="Symbol" pitchFamily="18" charset="2"/>
              </a:rPr>
              <a:t></a:t>
            </a:r>
            <a:r>
              <a:rPr lang="ru-RU"/>
              <a:t> </a:t>
            </a:r>
          </a:p>
        </p:txBody>
      </p:sp>
      <p:sp>
        <p:nvSpPr>
          <p:cNvPr id="97" name="Прямоугольник 96"/>
          <p:cNvSpPr>
            <a:spLocks noChangeArrowheads="1"/>
          </p:cNvSpPr>
          <p:nvPr/>
        </p:nvSpPr>
        <p:spPr bwMode="auto">
          <a:xfrm>
            <a:off x="3059113" y="765175"/>
            <a:ext cx="583247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Допустим, что существует плоскость </a:t>
            </a:r>
            <a:r>
              <a:rPr lang="el-GR" sz="2800" b="1">
                <a:latin typeface="Times New Roman" pitchFamily="18" charset="0"/>
              </a:rPr>
              <a:t>β</a:t>
            </a:r>
            <a:r>
              <a:rPr lang="ru-RU" sz="2800" b="1" baseline="-25000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, которая проходит через т. А и </a:t>
            </a:r>
            <a:r>
              <a:rPr lang="el-GR" b="1">
                <a:latin typeface="Arial" charset="0"/>
                <a:cs typeface="Arial" charset="0"/>
              </a:rPr>
              <a:t>β</a:t>
            </a:r>
            <a:r>
              <a:rPr lang="ru-RU" sz="1800" b="1">
                <a:latin typeface="Arial" charset="0"/>
                <a:cs typeface="Arial" charset="0"/>
              </a:rPr>
              <a:t>1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ru-RU" b="1">
                <a:latin typeface="Arial" charset="0"/>
                <a:cs typeface="Arial" charset="0"/>
                <a:sym typeface="Symbol" pitchFamily="18" charset="2"/>
              </a:rPr>
              <a:t></a:t>
            </a:r>
            <a:r>
              <a:rPr lang="ru-RU">
                <a:latin typeface="Arial" charset="0"/>
                <a:cs typeface="Arial" charset="0"/>
              </a:rPr>
              <a:t> </a:t>
            </a:r>
            <a:r>
              <a:rPr lang="el-GR" sz="2800" b="1">
                <a:latin typeface="Times New Roman" pitchFamily="18" charset="0"/>
              </a:rPr>
              <a:t>α</a:t>
            </a:r>
            <a:r>
              <a:rPr lang="ru-RU" sz="2800" b="1">
                <a:latin typeface="Times New Roman" pitchFamily="18" charset="0"/>
              </a:rPr>
              <a:t>.</a:t>
            </a:r>
          </a:p>
        </p:txBody>
      </p:sp>
      <p:sp>
        <p:nvSpPr>
          <p:cNvPr id="98" name="Прямоугольник 97"/>
          <p:cNvSpPr>
            <a:spLocks noChangeArrowheads="1"/>
          </p:cNvSpPr>
          <p:nvPr/>
        </p:nvSpPr>
        <p:spPr bwMode="auto">
          <a:xfrm>
            <a:off x="3419475" y="2205038"/>
            <a:ext cx="5473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Отметим в плоскости </a:t>
            </a:r>
            <a:r>
              <a:rPr lang="el-GR" sz="2800" b="1">
                <a:latin typeface="Times New Roman" pitchFamily="18" charset="0"/>
              </a:rPr>
              <a:t>β</a:t>
            </a:r>
            <a:r>
              <a:rPr lang="ru-RU" sz="2800" b="1" baseline="-25000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 т. С</a:t>
            </a:r>
            <a:r>
              <a:rPr lang="ru-RU" sz="2800" b="1">
                <a:latin typeface="Calibri" pitchFamily="34" charset="0"/>
                <a:cs typeface="Calibri" pitchFamily="34" charset="0"/>
                <a:sym typeface="Symbol" pitchFamily="18" charset="2"/>
              </a:rPr>
              <a:t>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l-GR" sz="2800" b="1">
                <a:latin typeface="Times New Roman" pitchFamily="18" charset="0"/>
              </a:rPr>
              <a:t>β</a:t>
            </a:r>
            <a:r>
              <a:rPr lang="ru-RU" sz="2800" b="1">
                <a:latin typeface="Times New Roman" pitchFamily="18" charset="0"/>
              </a:rPr>
              <a:t>.</a:t>
            </a:r>
            <a:r>
              <a:rPr lang="ru-RU" sz="1800" b="1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99" name="Прямоугольник 98"/>
          <p:cNvSpPr>
            <a:spLocks noChangeArrowheads="1"/>
          </p:cNvSpPr>
          <p:nvPr/>
        </p:nvSpPr>
        <p:spPr bwMode="auto">
          <a:xfrm>
            <a:off x="3059113" y="2781300"/>
            <a:ext cx="544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Отметим произвольную т. В </a:t>
            </a:r>
            <a:r>
              <a:rPr lang="ru-RU" b="1">
                <a:latin typeface="Arial" charset="0"/>
                <a:cs typeface="Arial" charset="0"/>
                <a:sym typeface="Symbol" pitchFamily="18" charset="2"/>
              </a:rPr>
              <a:t></a:t>
            </a:r>
            <a:r>
              <a:rPr lang="ru-RU">
                <a:latin typeface="Arial" charset="0"/>
                <a:cs typeface="Arial" charset="0"/>
              </a:rPr>
              <a:t> </a:t>
            </a:r>
            <a:r>
              <a:rPr lang="el-GR" sz="2800" b="1">
                <a:latin typeface="Times New Roman" pitchFamily="18" charset="0"/>
              </a:rPr>
              <a:t>α</a:t>
            </a:r>
            <a:r>
              <a:rPr lang="ru-RU" sz="2800" b="1">
                <a:latin typeface="Times New Roman" pitchFamily="18" charset="0"/>
              </a:rPr>
              <a:t>.</a:t>
            </a:r>
          </a:p>
        </p:txBody>
      </p:sp>
      <p:sp>
        <p:nvSpPr>
          <p:cNvPr id="101" name="Прямоугольник 100"/>
          <p:cNvSpPr>
            <a:spLocks noChangeArrowheads="1"/>
          </p:cNvSpPr>
          <p:nvPr/>
        </p:nvSpPr>
        <p:spPr bwMode="auto">
          <a:xfrm>
            <a:off x="3132138" y="3213100"/>
            <a:ext cx="5494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Через точки А, В и С проведем </a:t>
            </a:r>
            <a:r>
              <a:rPr lang="el-GR" sz="2800" b="1">
                <a:latin typeface="Times New Roman" pitchFamily="18" charset="0"/>
              </a:rPr>
              <a:t>γ</a:t>
            </a:r>
            <a:r>
              <a:rPr lang="ru-RU" sz="2800" b="1">
                <a:latin typeface="Times New Roman" pitchFamily="18" charset="0"/>
              </a:rPr>
              <a:t>.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127" name="Прямоугольник 126"/>
          <p:cNvSpPr>
            <a:spLocks noChangeArrowheads="1"/>
          </p:cNvSpPr>
          <p:nvPr/>
        </p:nvSpPr>
        <p:spPr bwMode="auto">
          <a:xfrm>
            <a:off x="2843213" y="3644900"/>
            <a:ext cx="1612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 b="1">
                <a:latin typeface="Times New Roman" pitchFamily="18" charset="0"/>
              </a:rPr>
              <a:t>γ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l-GR" sz="2800" b="1">
                <a:latin typeface="Times New Roman" pitchFamily="18" charset="0"/>
                <a:cs typeface="Arial" charset="0"/>
              </a:rPr>
              <a:t>∩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l-GR" sz="2800" b="1">
                <a:latin typeface="Times New Roman" pitchFamily="18" charset="0"/>
              </a:rPr>
              <a:t>α</a:t>
            </a:r>
            <a:r>
              <a:rPr lang="ru-RU" sz="2800" b="1">
                <a:latin typeface="Times New Roman" pitchFamily="18" charset="0"/>
              </a:rPr>
              <a:t> = </a:t>
            </a:r>
            <a:r>
              <a:rPr lang="ru-RU" sz="2800" b="1" i="1">
                <a:latin typeface="Times New Roman" pitchFamily="18" charset="0"/>
              </a:rPr>
              <a:t>в,</a:t>
            </a:r>
            <a:endParaRPr lang="ru-RU" sz="2800" i="1">
              <a:latin typeface="Times New Roman" pitchFamily="18" charset="0"/>
            </a:endParaRPr>
          </a:p>
        </p:txBody>
      </p:sp>
      <p:sp>
        <p:nvSpPr>
          <p:cNvPr id="128" name="Прямоугольник 127"/>
          <p:cNvSpPr>
            <a:spLocks noChangeArrowheads="1"/>
          </p:cNvSpPr>
          <p:nvPr/>
        </p:nvSpPr>
        <p:spPr bwMode="auto">
          <a:xfrm>
            <a:off x="6443663" y="3644900"/>
            <a:ext cx="172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 b="1">
                <a:latin typeface="Times New Roman" pitchFamily="18" charset="0"/>
              </a:rPr>
              <a:t>γ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l-GR" sz="2800" b="1">
                <a:latin typeface="Times New Roman" pitchFamily="18" charset="0"/>
                <a:cs typeface="Arial" charset="0"/>
              </a:rPr>
              <a:t>∩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l-GR" sz="2800" b="1">
                <a:latin typeface="Times New Roman" pitchFamily="18" charset="0"/>
              </a:rPr>
              <a:t>β</a:t>
            </a:r>
            <a:r>
              <a:rPr lang="ru-RU" sz="2800" b="1" baseline="-25000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 = </a:t>
            </a:r>
            <a:r>
              <a:rPr lang="ru-RU" sz="2800" b="1" i="1">
                <a:latin typeface="Times New Roman" pitchFamily="18" charset="0"/>
              </a:rPr>
              <a:t>с.</a:t>
            </a:r>
            <a:endParaRPr lang="ru-RU" sz="2800" i="1">
              <a:latin typeface="Times New Roman" pitchFamily="18" charset="0"/>
            </a:endParaRPr>
          </a:p>
        </p:txBody>
      </p:sp>
      <p:sp>
        <p:nvSpPr>
          <p:cNvPr id="129" name="Прямоугольник 128"/>
          <p:cNvSpPr>
            <a:spLocks noChangeArrowheads="1"/>
          </p:cNvSpPr>
          <p:nvPr/>
        </p:nvSpPr>
        <p:spPr bwMode="auto">
          <a:xfrm>
            <a:off x="4572000" y="3644900"/>
            <a:ext cx="16208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 b="1">
                <a:latin typeface="Times New Roman" pitchFamily="18" charset="0"/>
              </a:rPr>
              <a:t>γ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l-GR" sz="2800" b="1">
                <a:latin typeface="Times New Roman" pitchFamily="18" charset="0"/>
                <a:cs typeface="Arial" charset="0"/>
              </a:rPr>
              <a:t>∩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l-GR" sz="2800" b="1">
                <a:latin typeface="Times New Roman" pitchFamily="18" charset="0"/>
              </a:rPr>
              <a:t>β</a:t>
            </a:r>
            <a:r>
              <a:rPr lang="ru-RU" sz="2800" b="1">
                <a:latin typeface="Times New Roman" pitchFamily="18" charset="0"/>
              </a:rPr>
              <a:t> = </a:t>
            </a:r>
            <a:r>
              <a:rPr lang="ru-RU" sz="2800" b="1" i="1">
                <a:latin typeface="Times New Roman" pitchFamily="18" charset="0"/>
              </a:rPr>
              <a:t>а,</a:t>
            </a:r>
            <a:endParaRPr lang="ru-RU" sz="2800" i="1">
              <a:latin typeface="Times New Roman" pitchFamily="18" charset="0"/>
            </a:endParaRPr>
          </a:p>
        </p:txBody>
      </p:sp>
      <p:sp>
        <p:nvSpPr>
          <p:cNvPr id="130" name="Прямоугольник 129"/>
          <p:cNvSpPr>
            <a:spLocks noChangeArrowheads="1"/>
          </p:cNvSpPr>
          <p:nvPr/>
        </p:nvSpPr>
        <p:spPr bwMode="auto">
          <a:xfrm>
            <a:off x="2143125" y="2000250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 i="1">
                <a:latin typeface="Times New Roman" pitchFamily="18" charset="0"/>
              </a:rPr>
              <a:t>а</a:t>
            </a:r>
            <a:endParaRPr lang="ru-RU" sz="1800" i="1">
              <a:latin typeface="Times New Roman" pitchFamily="18" charset="0"/>
            </a:endParaRPr>
          </a:p>
        </p:txBody>
      </p:sp>
      <p:sp>
        <p:nvSpPr>
          <p:cNvPr id="131" name="Прямоугольник 130"/>
          <p:cNvSpPr>
            <a:spLocks noChangeArrowheads="1"/>
          </p:cNvSpPr>
          <p:nvPr/>
        </p:nvSpPr>
        <p:spPr bwMode="auto">
          <a:xfrm>
            <a:off x="2843213" y="4076700"/>
            <a:ext cx="54086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а </a:t>
            </a:r>
            <a:r>
              <a:rPr lang="ru-RU" sz="2800" b="1">
                <a:latin typeface="Times New Roman" pitchFamily="18" charset="0"/>
              </a:rPr>
              <a:t>и </a:t>
            </a:r>
            <a:r>
              <a:rPr lang="ru-RU" sz="2800" b="1" i="1">
                <a:latin typeface="Times New Roman" pitchFamily="18" charset="0"/>
              </a:rPr>
              <a:t>с </a:t>
            </a:r>
            <a:r>
              <a:rPr lang="ru-RU" sz="2800" b="1">
                <a:latin typeface="Times New Roman" pitchFamily="18" charset="0"/>
              </a:rPr>
              <a:t>не пересекают плоскость </a:t>
            </a:r>
            <a:r>
              <a:rPr lang="el-GR" sz="2800" b="1">
                <a:latin typeface="Times New Roman" pitchFamily="18" charset="0"/>
              </a:rPr>
              <a:t>α</a:t>
            </a:r>
            <a:r>
              <a:rPr lang="ru-RU" sz="2800" b="1">
                <a:latin typeface="Times New Roman" pitchFamily="18" charset="0"/>
              </a:rPr>
              <a:t>,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132" name="Прямоугольник 131"/>
          <p:cNvSpPr>
            <a:spLocks noChangeArrowheads="1"/>
          </p:cNvSpPr>
          <p:nvPr/>
        </p:nvSpPr>
        <p:spPr bwMode="auto">
          <a:xfrm>
            <a:off x="179388" y="4508500"/>
            <a:ext cx="61674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значит они не пересекают прямую  </a:t>
            </a:r>
            <a:r>
              <a:rPr lang="ru-RU" sz="2800" b="1" i="1">
                <a:latin typeface="Times New Roman" pitchFamily="18" charset="0"/>
              </a:rPr>
              <a:t>в,</a:t>
            </a:r>
            <a:endParaRPr lang="ru-RU" sz="2800" i="1">
              <a:latin typeface="Times New Roman" pitchFamily="18" charset="0"/>
            </a:endParaRPr>
          </a:p>
        </p:txBody>
      </p:sp>
      <p:sp>
        <p:nvSpPr>
          <p:cNvPr id="133" name="Прямоугольник 132"/>
          <p:cNvSpPr>
            <a:spLocks noChangeArrowheads="1"/>
          </p:cNvSpPr>
          <p:nvPr/>
        </p:nvSpPr>
        <p:spPr bwMode="auto">
          <a:xfrm>
            <a:off x="6227763" y="4508500"/>
            <a:ext cx="26495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sym typeface="Symbol" pitchFamily="18" charset="2"/>
              </a:rPr>
              <a:t></a:t>
            </a:r>
            <a:r>
              <a:rPr lang="ru-RU" sz="2800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</a:rPr>
              <a:t>а</a:t>
            </a:r>
            <a:r>
              <a:rPr lang="ru-RU" sz="2800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 </a:t>
            </a:r>
            <a:r>
              <a:rPr lang="ru-RU" sz="2800" b="1" i="1">
                <a:latin typeface="Times New Roman" pitchFamily="18" charset="0"/>
              </a:rPr>
              <a:t>в</a:t>
            </a:r>
            <a:r>
              <a:rPr lang="ru-RU" sz="2800" b="1">
                <a:latin typeface="Times New Roman" pitchFamily="18" charset="0"/>
              </a:rPr>
              <a:t> и с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 </a:t>
            </a:r>
            <a:r>
              <a:rPr lang="ru-RU" sz="2800" b="1" i="1">
                <a:latin typeface="Times New Roman" pitchFamily="18" charset="0"/>
              </a:rPr>
              <a:t>в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134" name="Прямоугольник 133"/>
          <p:cNvSpPr>
            <a:spLocks noChangeArrowheads="1"/>
          </p:cNvSpPr>
          <p:nvPr/>
        </p:nvSpPr>
        <p:spPr bwMode="auto">
          <a:xfrm>
            <a:off x="250825" y="4868863"/>
            <a:ext cx="86423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Получили, что через т. А проходят две прямые, параллельные прямой </a:t>
            </a:r>
            <a:r>
              <a:rPr lang="ru-RU" sz="2800" b="1" i="1">
                <a:latin typeface="Times New Roman" pitchFamily="18" charset="0"/>
              </a:rPr>
              <a:t>в</a:t>
            </a:r>
            <a:r>
              <a:rPr lang="ru-RU" sz="2800" b="1">
                <a:latin typeface="Times New Roman" pitchFamily="18" charset="0"/>
              </a:rPr>
              <a:t>, чего быть не может.</a:t>
            </a:r>
            <a:r>
              <a:rPr lang="ru-RU" sz="1800" b="1" i="1">
                <a:latin typeface="Arial" charset="0"/>
                <a:cs typeface="Arial" charset="0"/>
              </a:rPr>
              <a:t> </a:t>
            </a: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136" name="Прямоугольник 135"/>
          <p:cNvSpPr>
            <a:spLocks noChangeArrowheads="1"/>
          </p:cNvSpPr>
          <p:nvPr/>
        </p:nvSpPr>
        <p:spPr bwMode="auto">
          <a:xfrm>
            <a:off x="250825" y="5734050"/>
            <a:ext cx="8642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Arial" charset="0"/>
                <a:cs typeface="Arial" charset="0"/>
                <a:sym typeface="Symbol" pitchFamily="18" charset="2"/>
              </a:rPr>
              <a:t></a:t>
            </a:r>
            <a:r>
              <a:rPr lang="ru-RU" sz="2800" b="1">
                <a:latin typeface="Times New Roman" pitchFamily="18" charset="0"/>
              </a:rPr>
              <a:t> наше предположение ложное.</a:t>
            </a:r>
          </a:p>
        </p:txBody>
      </p:sp>
      <p:sp>
        <p:nvSpPr>
          <p:cNvPr id="137" name="Прямоугольник 136"/>
          <p:cNvSpPr>
            <a:spLocks noChangeArrowheads="1"/>
          </p:cNvSpPr>
          <p:nvPr/>
        </p:nvSpPr>
        <p:spPr bwMode="auto">
          <a:xfrm>
            <a:off x="250825" y="6092825"/>
            <a:ext cx="47577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Единственность </a:t>
            </a:r>
            <a:r>
              <a:rPr lang="el-GR" sz="2800" b="1">
                <a:latin typeface="Times New Roman" pitchFamily="18" charset="0"/>
              </a:rPr>
              <a:t>β</a:t>
            </a:r>
            <a:r>
              <a:rPr lang="ru-RU" sz="2800" b="1">
                <a:latin typeface="Times New Roman" pitchFamily="18" charset="0"/>
              </a:rPr>
              <a:t> доказана.</a:t>
            </a:r>
            <a:r>
              <a:rPr lang="ru-RU" sz="1800" b="1">
                <a:solidFill>
                  <a:srgbClr val="1F1F99"/>
                </a:solidFill>
                <a:latin typeface="Arial" charset="0"/>
                <a:cs typeface="Arial" charset="0"/>
              </a:rPr>
              <a:t> </a:t>
            </a:r>
            <a:endParaRPr lang="ru-RU" sz="180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933FF"/>
                                      </p:to>
                                    </p:animClr>
                                    <p:set>
                                      <p:cBhvr>
                                        <p:cTn id="2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933FF"/>
                                      </p:to>
                                    </p:animClr>
                                    <p:set>
                                      <p:cBhvr>
                                        <p:cTn id="22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933FF"/>
                                      </p:to>
                                    </p:animClr>
                                    <p:set>
                                      <p:cBhvr>
                                        <p:cTn id="231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933FF"/>
                                      </p:to>
                                    </p:animClr>
                                    <p:set>
                                      <p:cBhvr>
                                        <p:cTn id="2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9" grpId="0"/>
      <p:bldP spid="79" grpId="0"/>
      <p:bldP spid="79" grpId="1"/>
      <p:bldP spid="82" grpId="0"/>
      <p:bldP spid="83" grpId="0"/>
      <p:bldP spid="83" grpId="1"/>
      <p:bldP spid="84" grpId="0"/>
      <p:bldP spid="86" grpId="0"/>
      <p:bldP spid="88" grpId="0"/>
      <p:bldP spid="92" grpId="0"/>
      <p:bldP spid="96" grpId="0"/>
      <p:bldP spid="97" grpId="0"/>
      <p:bldP spid="99" grpId="0"/>
      <p:bldP spid="101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6" grpId="0"/>
      <p:bldP spid="1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05" name="AutoShape 2" descr="Широкий диагональный 2"/>
          <p:cNvSpPr>
            <a:spLocks noChangeArrowheads="1"/>
          </p:cNvSpPr>
          <p:nvPr/>
        </p:nvSpPr>
        <p:spPr bwMode="auto">
          <a:xfrm>
            <a:off x="539750" y="1700213"/>
            <a:ext cx="4464050" cy="936625"/>
          </a:xfrm>
          <a:prstGeom prst="parallelogram">
            <a:avLst>
              <a:gd name="adj" fmla="val 119153"/>
            </a:avLst>
          </a:prstGeom>
          <a:solidFill>
            <a:srgbClr val="99CCFF"/>
          </a:solid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Cambria" pitchFamily="18" charset="0"/>
              <a:cs typeface="Arial" charset="0"/>
            </a:endParaRPr>
          </a:p>
        </p:txBody>
      </p:sp>
      <p:sp>
        <p:nvSpPr>
          <p:cNvPr id="140306" name="AutoShape 3" descr="Широкий диагональный 2"/>
          <p:cNvSpPr>
            <a:spLocks noChangeArrowheads="1"/>
          </p:cNvSpPr>
          <p:nvPr/>
        </p:nvSpPr>
        <p:spPr bwMode="auto">
          <a:xfrm>
            <a:off x="395288" y="4292600"/>
            <a:ext cx="4464050" cy="936625"/>
          </a:xfrm>
          <a:prstGeom prst="parallelogram">
            <a:avLst>
              <a:gd name="adj" fmla="val 119153"/>
            </a:avLst>
          </a:prstGeom>
          <a:solidFill>
            <a:srgbClr val="99CC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Cambria" pitchFamily="18" charset="0"/>
              <a:cs typeface="Arial" charset="0"/>
            </a:endParaRPr>
          </a:p>
        </p:txBody>
      </p:sp>
      <p:sp>
        <p:nvSpPr>
          <p:cNvPr id="292868" name="Freeform 4" descr="Темный вертикальный"/>
          <p:cNvSpPr>
            <a:spLocks/>
          </p:cNvSpPr>
          <p:nvPr/>
        </p:nvSpPr>
        <p:spPr bwMode="auto">
          <a:xfrm>
            <a:off x="1835150" y="2636838"/>
            <a:ext cx="936625" cy="2592387"/>
          </a:xfrm>
          <a:custGeom>
            <a:avLst/>
            <a:gdLst>
              <a:gd name="T0" fmla="*/ 0 w 590"/>
              <a:gd name="T1" fmla="*/ 0 h 1633"/>
              <a:gd name="T2" fmla="*/ 0 w 590"/>
              <a:gd name="T3" fmla="*/ 2147483647 h 1633"/>
              <a:gd name="T4" fmla="*/ 2147483647 w 590"/>
              <a:gd name="T5" fmla="*/ 2147483647 h 1633"/>
              <a:gd name="T6" fmla="*/ 2147483647 w 590"/>
              <a:gd name="T7" fmla="*/ 0 h 1633"/>
              <a:gd name="T8" fmla="*/ 0 w 590"/>
              <a:gd name="T9" fmla="*/ 0 h 16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0"/>
              <a:gd name="T16" fmla="*/ 0 h 1633"/>
              <a:gd name="T17" fmla="*/ 590 w 590"/>
              <a:gd name="T18" fmla="*/ 1633 h 16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0" h="1633">
                <a:moveTo>
                  <a:pt x="0" y="0"/>
                </a:moveTo>
                <a:lnTo>
                  <a:pt x="0" y="1633"/>
                </a:lnTo>
                <a:lnTo>
                  <a:pt x="590" y="1043"/>
                </a:lnTo>
                <a:lnTo>
                  <a:pt x="59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2869" name="Freeform 5" descr="Темный вертикальный"/>
          <p:cNvSpPr>
            <a:spLocks/>
          </p:cNvSpPr>
          <p:nvPr/>
        </p:nvSpPr>
        <p:spPr bwMode="auto">
          <a:xfrm>
            <a:off x="1835150" y="260350"/>
            <a:ext cx="1009650" cy="2376488"/>
          </a:xfrm>
          <a:custGeom>
            <a:avLst/>
            <a:gdLst>
              <a:gd name="T0" fmla="*/ 0 w 636"/>
              <a:gd name="T1" fmla="*/ 2147483647 h 1497"/>
              <a:gd name="T2" fmla="*/ 2147483647 w 636"/>
              <a:gd name="T3" fmla="*/ 2147483647 h 1497"/>
              <a:gd name="T4" fmla="*/ 2147483647 w 636"/>
              <a:gd name="T5" fmla="*/ 0 h 1497"/>
              <a:gd name="T6" fmla="*/ 2147483647 w 636"/>
              <a:gd name="T7" fmla="*/ 2147483647 h 1497"/>
              <a:gd name="T8" fmla="*/ 2147483647 w 636"/>
              <a:gd name="T9" fmla="*/ 2147483647 h 1497"/>
              <a:gd name="T10" fmla="*/ 0 w 636"/>
              <a:gd name="T11" fmla="*/ 2147483647 h 14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36"/>
              <a:gd name="T19" fmla="*/ 0 h 1497"/>
              <a:gd name="T20" fmla="*/ 636 w 636"/>
              <a:gd name="T21" fmla="*/ 1497 h 149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36" h="1497">
                <a:moveTo>
                  <a:pt x="0" y="1497"/>
                </a:moveTo>
                <a:lnTo>
                  <a:pt x="636" y="907"/>
                </a:lnTo>
                <a:lnTo>
                  <a:pt x="636" y="0"/>
                </a:lnTo>
                <a:lnTo>
                  <a:pt x="40" y="639"/>
                </a:lnTo>
                <a:lnTo>
                  <a:pt x="10" y="685"/>
                </a:lnTo>
                <a:lnTo>
                  <a:pt x="0" y="1497"/>
                </a:lnTo>
                <a:close/>
              </a:path>
            </a:pathLst>
          </a:custGeom>
          <a:solidFill>
            <a:srgbClr val="FFFF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2870" name="Line 6"/>
          <p:cNvSpPr>
            <a:spLocks noChangeShapeType="1"/>
          </p:cNvSpPr>
          <p:nvPr/>
        </p:nvSpPr>
        <p:spPr bwMode="auto">
          <a:xfrm flipV="1">
            <a:off x="1833563" y="1700213"/>
            <a:ext cx="1009650" cy="9366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2871" name="Line 7"/>
          <p:cNvSpPr>
            <a:spLocks noChangeShapeType="1"/>
          </p:cNvSpPr>
          <p:nvPr/>
        </p:nvSpPr>
        <p:spPr bwMode="auto">
          <a:xfrm flipV="1">
            <a:off x="1833563" y="4292600"/>
            <a:ext cx="936625" cy="9366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339975" y="1341438"/>
            <a:ext cx="458788" cy="3167062"/>
            <a:chOff x="1474" y="845"/>
            <a:chExt cx="289" cy="1995"/>
          </a:xfrm>
        </p:grpSpPr>
        <p:sp>
          <p:nvSpPr>
            <p:cNvPr id="140336" name="Text Box 9"/>
            <p:cNvSpPr txBox="1">
              <a:spLocks noChangeArrowheads="1"/>
            </p:cNvSpPr>
            <p:nvPr/>
          </p:nvSpPr>
          <p:spPr bwMode="auto">
            <a:xfrm>
              <a:off x="1519" y="845"/>
              <a:ext cx="2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b="1" i="1">
                  <a:latin typeface="Times New Roman" pitchFamily="18" charset="0"/>
                  <a:cs typeface="Arial" charset="0"/>
                </a:rPr>
                <a:t>а</a:t>
              </a:r>
            </a:p>
          </p:txBody>
        </p:sp>
        <p:sp>
          <p:nvSpPr>
            <p:cNvPr id="140337" name="Text Box 10"/>
            <p:cNvSpPr txBox="1">
              <a:spLocks noChangeArrowheads="1"/>
            </p:cNvSpPr>
            <p:nvPr/>
          </p:nvSpPr>
          <p:spPr bwMode="auto">
            <a:xfrm>
              <a:off x="1474" y="2475"/>
              <a:ext cx="2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 b="1" i="1">
                  <a:latin typeface="Times New Roman" pitchFamily="18" charset="0"/>
                  <a:cs typeface="Arial" charset="0"/>
                </a:rPr>
                <a:t>b</a:t>
              </a:r>
              <a:endParaRPr lang="ru-RU" sz="3200" b="1" i="1">
                <a:latin typeface="Times New Roman" pitchFamily="18" charset="0"/>
                <a:cs typeface="Arial" charset="0"/>
              </a:endParaRPr>
            </a:p>
          </p:txBody>
        </p:sp>
      </p:grpSp>
      <p:graphicFrame>
        <p:nvGraphicFramePr>
          <p:cNvPr id="140299" name="Rectangle 11"/>
          <p:cNvGraphicFramePr>
            <a:graphicFrameLocks/>
          </p:cNvGraphicFramePr>
          <p:nvPr/>
        </p:nvGraphicFramePr>
        <p:xfrm>
          <a:off x="1547813" y="1412875"/>
          <a:ext cx="6096000" cy="4064000"/>
        </p:xfrm>
        <a:graphic>
          <a:graphicData uri="http://schemas.openxmlformats.org/presentationml/2006/ole">
            <p:oleObj spid="_x0000_s140313" name="Формула" r:id="rId3" imgW="0" imgH="0" progId="">
              <p:embed/>
            </p:oleObj>
          </a:graphicData>
        </a:graphic>
      </p:graphicFrame>
      <p:graphicFrame>
        <p:nvGraphicFramePr>
          <p:cNvPr id="140300" name="Object 12"/>
          <p:cNvGraphicFramePr>
            <a:graphicFrameLocks noChangeAspect="1"/>
          </p:cNvGraphicFramePr>
          <p:nvPr/>
        </p:nvGraphicFramePr>
        <p:xfrm>
          <a:off x="823913" y="2205038"/>
          <a:ext cx="508000" cy="465137"/>
        </p:xfrm>
        <a:graphic>
          <a:graphicData uri="http://schemas.openxmlformats.org/presentationml/2006/ole">
            <p:oleObj spid="_x0000_s140314" name="Формула" r:id="rId4" imgW="152334" imgH="139639" progId="">
              <p:embed/>
            </p:oleObj>
          </a:graphicData>
        </a:graphic>
      </p:graphicFrame>
      <p:graphicFrame>
        <p:nvGraphicFramePr>
          <p:cNvPr id="140301" name="Object 13"/>
          <p:cNvGraphicFramePr>
            <a:graphicFrameLocks noChangeAspect="1"/>
          </p:cNvGraphicFramePr>
          <p:nvPr/>
        </p:nvGraphicFramePr>
        <p:xfrm>
          <a:off x="684213" y="4652963"/>
          <a:ext cx="561975" cy="749300"/>
        </p:xfrm>
        <a:graphic>
          <a:graphicData uri="http://schemas.openxmlformats.org/presentationml/2006/ole">
            <p:oleObj spid="_x0000_s140315" name="Формула" r:id="rId5" imgW="152268" imgH="203024" progId="">
              <p:embed/>
            </p:oleObj>
          </a:graphicData>
        </a:graphic>
      </p:graphicFrame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1763713" y="5229225"/>
            <a:ext cx="1006475" cy="1512888"/>
            <a:chOff x="1111" y="3294"/>
            <a:chExt cx="634" cy="953"/>
          </a:xfrm>
        </p:grpSpPr>
        <p:sp>
          <p:nvSpPr>
            <p:cNvPr id="140335" name="Freeform 15" descr="Темный вертикальный"/>
            <p:cNvSpPr>
              <a:spLocks/>
            </p:cNvSpPr>
            <p:nvPr/>
          </p:nvSpPr>
          <p:spPr bwMode="auto">
            <a:xfrm>
              <a:off x="1155" y="3294"/>
              <a:ext cx="590" cy="953"/>
            </a:xfrm>
            <a:custGeom>
              <a:avLst/>
              <a:gdLst>
                <a:gd name="T0" fmla="*/ 0 w 590"/>
                <a:gd name="T1" fmla="*/ 0 h 953"/>
                <a:gd name="T2" fmla="*/ 0 w 590"/>
                <a:gd name="T3" fmla="*/ 953 h 953"/>
                <a:gd name="T4" fmla="*/ 586 w 590"/>
                <a:gd name="T5" fmla="*/ 321 h 953"/>
                <a:gd name="T6" fmla="*/ 590 w 590"/>
                <a:gd name="T7" fmla="*/ 0 h 953"/>
                <a:gd name="T8" fmla="*/ 0 w 590"/>
                <a:gd name="T9" fmla="*/ 0 h 9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0"/>
                <a:gd name="T16" fmla="*/ 0 h 953"/>
                <a:gd name="T17" fmla="*/ 590 w 590"/>
                <a:gd name="T18" fmla="*/ 953 h 9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0" h="953">
                  <a:moveTo>
                    <a:pt x="0" y="0"/>
                  </a:moveTo>
                  <a:lnTo>
                    <a:pt x="0" y="953"/>
                  </a:lnTo>
                  <a:lnTo>
                    <a:pt x="586" y="321"/>
                  </a:lnTo>
                  <a:lnTo>
                    <a:pt x="59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D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140304" name="Object 16"/>
            <p:cNvGraphicFramePr>
              <a:graphicFrameLocks noChangeAspect="1"/>
            </p:cNvGraphicFramePr>
            <p:nvPr/>
          </p:nvGraphicFramePr>
          <p:xfrm>
            <a:off x="1111" y="3657"/>
            <a:ext cx="353" cy="460"/>
          </p:xfrm>
          <a:graphic>
            <a:graphicData uri="http://schemas.openxmlformats.org/presentationml/2006/ole">
              <p:oleObj spid="_x0000_s140316" name="Формула" r:id="rId6" imgW="126780" imgH="164814" progId="">
                <p:embed/>
              </p:oleObj>
            </a:graphicData>
          </a:graphic>
        </p:graphicFrame>
      </p:grpSp>
      <p:grpSp>
        <p:nvGrpSpPr>
          <p:cNvPr id="4" name="Group 17"/>
          <p:cNvGrpSpPr>
            <a:grpSpLocks/>
          </p:cNvGrpSpPr>
          <p:nvPr/>
        </p:nvGrpSpPr>
        <p:grpSpPr bwMode="auto">
          <a:xfrm rot="-7158473" flipH="1" flipV="1">
            <a:off x="2039144" y="3153569"/>
            <a:ext cx="1009650" cy="2135188"/>
            <a:chOff x="2930" y="255"/>
            <a:chExt cx="766" cy="1844"/>
          </a:xfrm>
        </p:grpSpPr>
        <p:sp>
          <p:nvSpPr>
            <p:cNvPr id="140331" name="Freeform 18"/>
            <p:cNvSpPr>
              <a:spLocks/>
            </p:cNvSpPr>
            <p:nvPr/>
          </p:nvSpPr>
          <p:spPr bwMode="auto">
            <a:xfrm rot="78698">
              <a:off x="2930" y="255"/>
              <a:ext cx="766" cy="1823"/>
            </a:xfrm>
            <a:custGeom>
              <a:avLst/>
              <a:gdLst>
                <a:gd name="T0" fmla="*/ 0 w 1252"/>
                <a:gd name="T1" fmla="*/ 1 h 3125"/>
                <a:gd name="T2" fmla="*/ 1 w 1252"/>
                <a:gd name="T3" fmla="*/ 0 h 3125"/>
                <a:gd name="T4" fmla="*/ 6 w 1252"/>
                <a:gd name="T5" fmla="*/ 7 h 3125"/>
                <a:gd name="T6" fmla="*/ 6 w 1252"/>
                <a:gd name="T7" fmla="*/ 9 h 3125"/>
                <a:gd name="T8" fmla="*/ 4 w 1252"/>
                <a:gd name="T9" fmla="*/ 7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2883" name="Freeform 19"/>
            <p:cNvSpPr>
              <a:spLocks/>
            </p:cNvSpPr>
            <p:nvPr/>
          </p:nvSpPr>
          <p:spPr bwMode="auto">
            <a:xfrm rot="78698">
              <a:off x="3492" y="1747"/>
              <a:ext cx="195" cy="354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>
                <a:latin typeface="+mn-lt"/>
                <a:cs typeface="+mn-cs"/>
              </a:endParaRPr>
            </a:p>
          </p:txBody>
        </p:sp>
        <p:sp>
          <p:nvSpPr>
            <p:cNvPr id="140333" name="Freeform 20"/>
            <p:cNvSpPr>
              <a:spLocks/>
            </p:cNvSpPr>
            <p:nvPr/>
          </p:nvSpPr>
          <p:spPr bwMode="auto">
            <a:xfrm rot="78698">
              <a:off x="3610" y="1957"/>
              <a:ext cx="74" cy="134"/>
            </a:xfrm>
            <a:custGeom>
              <a:avLst/>
              <a:gdLst>
                <a:gd name="T0" fmla="*/ 1 w 121"/>
                <a:gd name="T1" fmla="*/ 0 h 230"/>
                <a:gd name="T2" fmla="*/ 0 w 121"/>
                <a:gd name="T3" fmla="*/ 1 h 230"/>
                <a:gd name="T4" fmla="*/ 1 w 121"/>
                <a:gd name="T5" fmla="*/ 1 h 230"/>
                <a:gd name="T6" fmla="*/ 1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334" name="Freeform 21"/>
            <p:cNvSpPr>
              <a:spLocks/>
            </p:cNvSpPr>
            <p:nvPr/>
          </p:nvSpPr>
          <p:spPr bwMode="auto">
            <a:xfrm rot="78698">
              <a:off x="2981" y="274"/>
              <a:ext cx="670" cy="1523"/>
            </a:xfrm>
            <a:custGeom>
              <a:avLst/>
              <a:gdLst>
                <a:gd name="T0" fmla="*/ 4 w 1094"/>
                <a:gd name="T1" fmla="*/ 7 h 2612"/>
                <a:gd name="T2" fmla="*/ 5 w 1094"/>
                <a:gd name="T3" fmla="*/ 7 h 2612"/>
                <a:gd name="T4" fmla="*/ 4 w 1094"/>
                <a:gd name="T5" fmla="*/ 7 h 2612"/>
                <a:gd name="T6" fmla="*/ 1 w 1094"/>
                <a:gd name="T7" fmla="*/ 0 h 2612"/>
                <a:gd name="T8" fmla="*/ 0 w 1094"/>
                <a:gd name="T9" fmla="*/ 1 h 2612"/>
                <a:gd name="T10" fmla="*/ 4 w 1094"/>
                <a:gd name="T11" fmla="*/ 7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92886" name="Text Box 22"/>
          <p:cNvSpPr txBox="1">
            <a:spLocks noChangeArrowheads="1"/>
          </p:cNvSpPr>
          <p:nvPr/>
        </p:nvSpPr>
        <p:spPr bwMode="auto">
          <a:xfrm>
            <a:off x="3492500" y="549275"/>
            <a:ext cx="54006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2060"/>
                </a:solidFill>
                <a:latin typeface="Times New Roman" pitchFamily="18" charset="0"/>
              </a:rPr>
              <a:t>Если две параллельные плоскости </a:t>
            </a:r>
          </a:p>
          <a:p>
            <a:r>
              <a:rPr lang="ru-RU" b="1" i="1">
                <a:solidFill>
                  <a:srgbClr val="002060"/>
                </a:solidFill>
                <a:latin typeface="Times New Roman" pitchFamily="18" charset="0"/>
              </a:rPr>
              <a:t>пересечены третьей, то линии их пересечения параллельны. </a:t>
            </a:r>
          </a:p>
        </p:txBody>
      </p:sp>
      <p:sp>
        <p:nvSpPr>
          <p:cNvPr id="292887" name="Rectangle 23"/>
          <p:cNvSpPr>
            <a:spLocks noChangeArrowheads="1"/>
          </p:cNvSpPr>
          <p:nvPr/>
        </p:nvSpPr>
        <p:spPr bwMode="auto">
          <a:xfrm>
            <a:off x="2700338" y="233363"/>
            <a:ext cx="644366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8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Свойство параллельных плоскостей.</a:t>
            </a:r>
          </a:p>
        </p:txBody>
      </p:sp>
      <p:grpSp>
        <p:nvGrpSpPr>
          <p:cNvPr id="5" name="Group 25"/>
          <p:cNvGrpSpPr>
            <a:grpSpLocks/>
          </p:cNvGrpSpPr>
          <p:nvPr/>
        </p:nvGrpSpPr>
        <p:grpSpPr bwMode="auto">
          <a:xfrm rot="-7131381" flipH="1" flipV="1">
            <a:off x="2051050" y="550863"/>
            <a:ext cx="1009650" cy="2159000"/>
            <a:chOff x="2930" y="255"/>
            <a:chExt cx="766" cy="1844"/>
          </a:xfrm>
        </p:grpSpPr>
        <p:sp>
          <p:nvSpPr>
            <p:cNvPr id="140327" name="Freeform 26"/>
            <p:cNvSpPr>
              <a:spLocks/>
            </p:cNvSpPr>
            <p:nvPr/>
          </p:nvSpPr>
          <p:spPr bwMode="auto">
            <a:xfrm rot="78698">
              <a:off x="2930" y="255"/>
              <a:ext cx="766" cy="1823"/>
            </a:xfrm>
            <a:custGeom>
              <a:avLst/>
              <a:gdLst>
                <a:gd name="T0" fmla="*/ 0 w 1252"/>
                <a:gd name="T1" fmla="*/ 1 h 3125"/>
                <a:gd name="T2" fmla="*/ 1 w 1252"/>
                <a:gd name="T3" fmla="*/ 0 h 3125"/>
                <a:gd name="T4" fmla="*/ 6 w 1252"/>
                <a:gd name="T5" fmla="*/ 7 h 3125"/>
                <a:gd name="T6" fmla="*/ 6 w 1252"/>
                <a:gd name="T7" fmla="*/ 9 h 3125"/>
                <a:gd name="T8" fmla="*/ 4 w 1252"/>
                <a:gd name="T9" fmla="*/ 7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2891" name="Freeform 27"/>
            <p:cNvSpPr>
              <a:spLocks/>
            </p:cNvSpPr>
            <p:nvPr/>
          </p:nvSpPr>
          <p:spPr bwMode="auto">
            <a:xfrm rot="78698">
              <a:off x="3492" y="1745"/>
              <a:ext cx="195" cy="354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>
                <a:latin typeface="+mn-lt"/>
                <a:cs typeface="+mn-cs"/>
              </a:endParaRPr>
            </a:p>
          </p:txBody>
        </p:sp>
        <p:sp>
          <p:nvSpPr>
            <p:cNvPr id="140329" name="Freeform 28"/>
            <p:cNvSpPr>
              <a:spLocks/>
            </p:cNvSpPr>
            <p:nvPr/>
          </p:nvSpPr>
          <p:spPr bwMode="auto">
            <a:xfrm rot="78698">
              <a:off x="3610" y="1957"/>
              <a:ext cx="74" cy="134"/>
            </a:xfrm>
            <a:custGeom>
              <a:avLst/>
              <a:gdLst>
                <a:gd name="T0" fmla="*/ 1 w 121"/>
                <a:gd name="T1" fmla="*/ 0 h 230"/>
                <a:gd name="T2" fmla="*/ 0 w 121"/>
                <a:gd name="T3" fmla="*/ 1 h 230"/>
                <a:gd name="T4" fmla="*/ 1 w 121"/>
                <a:gd name="T5" fmla="*/ 1 h 230"/>
                <a:gd name="T6" fmla="*/ 1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330" name="Freeform 29"/>
            <p:cNvSpPr>
              <a:spLocks/>
            </p:cNvSpPr>
            <p:nvPr/>
          </p:nvSpPr>
          <p:spPr bwMode="auto">
            <a:xfrm rot="78698">
              <a:off x="2981" y="274"/>
              <a:ext cx="670" cy="1523"/>
            </a:xfrm>
            <a:custGeom>
              <a:avLst/>
              <a:gdLst>
                <a:gd name="T0" fmla="*/ 4 w 1094"/>
                <a:gd name="T1" fmla="*/ 7 h 2612"/>
                <a:gd name="T2" fmla="*/ 5 w 1094"/>
                <a:gd name="T3" fmla="*/ 7 h 2612"/>
                <a:gd name="T4" fmla="*/ 4 w 1094"/>
                <a:gd name="T5" fmla="*/ 7 h 2612"/>
                <a:gd name="T6" fmla="*/ 1 w 1094"/>
                <a:gd name="T7" fmla="*/ 0 h 2612"/>
                <a:gd name="T8" fmla="*/ 0 w 1094"/>
                <a:gd name="T9" fmla="*/ 1 h 2612"/>
                <a:gd name="T10" fmla="*/ 4 w 1094"/>
                <a:gd name="T11" fmla="*/ 7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9421" name="Text Box 29"/>
          <p:cNvSpPr txBox="1">
            <a:spLocks noChangeArrowheads="1"/>
          </p:cNvSpPr>
          <p:nvPr/>
        </p:nvSpPr>
        <p:spPr bwMode="auto">
          <a:xfrm>
            <a:off x="5148263" y="1557338"/>
            <a:ext cx="3671887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Дано:</a:t>
            </a:r>
          </a:p>
          <a:p>
            <a:r>
              <a:rPr lang="ru-RU" sz="2800" b="1">
                <a:latin typeface="Times New Roman" pitchFamily="18" charset="0"/>
              </a:rPr>
              <a:t> α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>
                <a:latin typeface="Times New Roman" pitchFamily="18" charset="0"/>
              </a:rPr>
              <a:t> β, </a:t>
            </a:r>
            <a:r>
              <a:rPr lang="en-US" sz="2800" b="1">
                <a:latin typeface="Times New Roman" pitchFamily="18" charset="0"/>
              </a:rPr>
              <a:t> α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  <a:sym typeface="Symbol" pitchFamily="18" charset="2"/>
              </a:rPr>
              <a:t>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</a:rPr>
              <a:t>= </a:t>
            </a:r>
            <a:r>
              <a:rPr lang="en-US" sz="2800" b="1" i="1">
                <a:latin typeface="Times New Roman" pitchFamily="18" charset="0"/>
              </a:rPr>
              <a:t>a</a:t>
            </a:r>
            <a:r>
              <a:rPr lang="en-US" sz="2800" b="1">
                <a:latin typeface="Times New Roman" pitchFamily="18" charset="0"/>
              </a:rPr>
              <a:t> </a:t>
            </a:r>
          </a:p>
          <a:p>
            <a:r>
              <a:rPr lang="en-US" sz="2800" b="1">
                <a:latin typeface="Times New Roman" pitchFamily="18" charset="0"/>
              </a:rPr>
              <a:t> β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  <a:sym typeface="Symbol" pitchFamily="18" charset="2"/>
              </a:rPr>
              <a:t>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</a:rPr>
              <a:t>= </a:t>
            </a:r>
            <a:r>
              <a:rPr lang="en-US" sz="2800" b="1" i="1">
                <a:latin typeface="Times New Roman" pitchFamily="18" charset="0"/>
              </a:rPr>
              <a:t>b</a:t>
            </a:r>
            <a:r>
              <a:rPr lang="en-US" sz="2800">
                <a:latin typeface="Times New Roman" pitchFamily="18" charset="0"/>
              </a:rPr>
              <a:t> 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59422" name="Text Box 30"/>
          <p:cNvSpPr txBox="1">
            <a:spLocks noChangeArrowheads="1"/>
          </p:cNvSpPr>
          <p:nvPr/>
        </p:nvSpPr>
        <p:spPr bwMode="auto">
          <a:xfrm>
            <a:off x="5219700" y="2852738"/>
            <a:ext cx="33131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Доказать: </a:t>
            </a:r>
            <a:r>
              <a:rPr lang="en-US" sz="2800" b="1" i="1">
                <a:latin typeface="Times New Roman" pitchFamily="18" charset="0"/>
              </a:rPr>
              <a:t> a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 i="1">
                <a:latin typeface="Times New Roman" pitchFamily="18" charset="0"/>
              </a:rPr>
              <a:t> </a:t>
            </a:r>
            <a:r>
              <a:rPr lang="en-US" sz="2800" b="1" i="1">
                <a:latin typeface="Times New Roman" pitchFamily="18" charset="0"/>
              </a:rPr>
              <a:t>b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59423" name="Text Box 31"/>
          <p:cNvSpPr txBox="1">
            <a:spLocks noChangeArrowheads="1"/>
          </p:cNvSpPr>
          <p:nvPr/>
        </p:nvSpPr>
        <p:spPr bwMode="auto">
          <a:xfrm>
            <a:off x="5076825" y="3284538"/>
            <a:ext cx="3816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Доказательство:</a:t>
            </a:r>
            <a:r>
              <a:rPr lang="ru-RU" sz="2800">
                <a:latin typeface="Times New Roman" pitchFamily="18" charset="0"/>
              </a:rPr>
              <a:t> </a:t>
            </a:r>
          </a:p>
        </p:txBody>
      </p:sp>
      <p:sp>
        <p:nvSpPr>
          <p:cNvPr id="59424" name="Text Box 32"/>
          <p:cNvSpPr txBox="1">
            <a:spLocks noChangeArrowheads="1"/>
          </p:cNvSpPr>
          <p:nvPr/>
        </p:nvSpPr>
        <p:spPr bwMode="auto">
          <a:xfrm>
            <a:off x="4932363" y="3860800"/>
            <a:ext cx="25923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1.   </a:t>
            </a:r>
            <a:r>
              <a:rPr lang="ru-RU" sz="2800" b="1" i="1">
                <a:latin typeface="Times New Roman" pitchFamily="18" charset="0"/>
              </a:rPr>
              <a:t> </a:t>
            </a:r>
            <a:r>
              <a:rPr lang="en-US" sz="2800" b="1" i="1">
                <a:latin typeface="Times New Roman" pitchFamily="18" charset="0"/>
              </a:rPr>
              <a:t>a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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  <a:sym typeface="Symbol" pitchFamily="18" charset="2"/>
              </a:rPr>
              <a:t></a:t>
            </a:r>
            <a:r>
              <a:rPr lang="en-US" sz="2800" b="1">
                <a:latin typeface="Times New Roman" pitchFamily="18" charset="0"/>
              </a:rPr>
              <a:t>, </a:t>
            </a:r>
            <a:r>
              <a:rPr lang="en-US" sz="2800" b="1" i="1">
                <a:latin typeface="Times New Roman" pitchFamily="18" charset="0"/>
              </a:rPr>
              <a:t>b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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  <a:sym typeface="Symbol" pitchFamily="18" charset="2"/>
              </a:rPr>
              <a:t></a:t>
            </a:r>
            <a:r>
              <a:rPr lang="ru-RU" sz="2800" b="1">
                <a:latin typeface="Times New Roman" pitchFamily="18" charset="0"/>
              </a:rPr>
              <a:t> </a:t>
            </a:r>
          </a:p>
        </p:txBody>
      </p:sp>
      <p:sp>
        <p:nvSpPr>
          <p:cNvPr id="59425" name="Text Box 33"/>
          <p:cNvSpPr txBox="1">
            <a:spLocks noChangeArrowheads="1"/>
          </p:cNvSpPr>
          <p:nvPr/>
        </p:nvSpPr>
        <p:spPr bwMode="auto">
          <a:xfrm>
            <a:off x="4859338" y="4221163"/>
            <a:ext cx="3600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</a:rPr>
              <a:t>2. </a:t>
            </a:r>
            <a:r>
              <a:rPr lang="ru-RU" sz="2800" b="1">
                <a:latin typeface="Times New Roman" pitchFamily="18" charset="0"/>
              </a:rPr>
              <a:t>Пусть</a:t>
            </a:r>
            <a:r>
              <a:rPr lang="en-US" sz="2800" b="1">
                <a:latin typeface="Times New Roman" pitchFamily="18" charset="0"/>
              </a:rPr>
              <a:t>  </a:t>
            </a:r>
            <a:r>
              <a:rPr lang="en-US" sz="2800" b="1" i="1">
                <a:latin typeface="Times New Roman" pitchFamily="18" charset="0"/>
              </a:rPr>
              <a:t>a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en-US" sz="2800" b="1" i="1">
                <a:latin typeface="Times New Roman" pitchFamily="18" charset="0"/>
              </a:rPr>
              <a:t> b</a:t>
            </a:r>
            <a:r>
              <a:rPr lang="en-US" sz="2800" b="1">
                <a:latin typeface="Times New Roman" pitchFamily="18" charset="0"/>
              </a:rPr>
              <a:t>,</a:t>
            </a:r>
            <a:r>
              <a:rPr lang="en-US">
                <a:latin typeface="Arial" charset="0"/>
                <a:cs typeface="Arial" charset="0"/>
              </a:rPr>
              <a:t> </a:t>
            </a: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59426" name="Text Box 34"/>
          <p:cNvSpPr txBox="1">
            <a:spLocks noChangeArrowheads="1"/>
          </p:cNvSpPr>
          <p:nvPr/>
        </p:nvSpPr>
        <p:spPr bwMode="auto">
          <a:xfrm>
            <a:off x="5219700" y="4724400"/>
            <a:ext cx="2879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тогда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en-US" sz="2800" b="1" i="1">
                <a:latin typeface="Times New Roman" pitchFamily="18" charset="0"/>
              </a:rPr>
              <a:t> a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en-US" sz="2800" b="1" i="1">
                <a:latin typeface="Times New Roman" pitchFamily="18" charset="0"/>
              </a:rPr>
              <a:t> b </a:t>
            </a:r>
            <a:r>
              <a:rPr lang="en-US" sz="2800" b="1">
                <a:latin typeface="Times New Roman" pitchFamily="18" charset="0"/>
              </a:rPr>
              <a:t>= </a:t>
            </a:r>
            <a:r>
              <a:rPr lang="ru-RU" sz="2800" b="1">
                <a:latin typeface="Times New Roman" pitchFamily="18" charset="0"/>
              </a:rPr>
              <a:t>М</a:t>
            </a:r>
          </a:p>
        </p:txBody>
      </p:sp>
      <p:sp>
        <p:nvSpPr>
          <p:cNvPr id="59427" name="Text Box 35"/>
          <p:cNvSpPr txBox="1">
            <a:spLocks noChangeArrowheads="1"/>
          </p:cNvSpPr>
          <p:nvPr/>
        </p:nvSpPr>
        <p:spPr bwMode="auto">
          <a:xfrm>
            <a:off x="3203575" y="5084763"/>
            <a:ext cx="3168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3.   </a:t>
            </a:r>
            <a:r>
              <a:rPr lang="en-US" sz="2800" b="1">
                <a:latin typeface="Times New Roman" pitchFamily="18" charset="0"/>
              </a:rPr>
              <a:t>M </a:t>
            </a:r>
            <a:r>
              <a:rPr lang="en-US" sz="2800" b="1">
                <a:latin typeface="Times New Roman" pitchFamily="18" charset="0"/>
                <a:sym typeface="Symbol" pitchFamily="18" charset="2"/>
              </a:rPr>
              <a:t></a:t>
            </a:r>
            <a:r>
              <a:rPr lang="en-US" sz="2800" b="1">
                <a:latin typeface="Times New Roman" pitchFamily="18" charset="0"/>
              </a:rPr>
              <a:t> α</a:t>
            </a:r>
            <a:r>
              <a:rPr lang="ru-RU" sz="2800" b="1">
                <a:latin typeface="Times New Roman" pitchFamily="18" charset="0"/>
              </a:rPr>
              <a:t>, </a:t>
            </a:r>
            <a:r>
              <a:rPr lang="en-US" sz="2800" b="1">
                <a:latin typeface="Times New Roman" pitchFamily="18" charset="0"/>
              </a:rPr>
              <a:t>M </a:t>
            </a:r>
            <a:r>
              <a:rPr lang="en-US" sz="2800" b="1">
                <a:latin typeface="Times New Roman" pitchFamily="18" charset="0"/>
                <a:sym typeface="Symbol" pitchFamily="18" charset="2"/>
              </a:rPr>
              <a:t></a:t>
            </a:r>
            <a:r>
              <a:rPr lang="en-US" sz="2800" b="1">
                <a:latin typeface="Times New Roman" pitchFamily="18" charset="0"/>
              </a:rPr>
              <a:t> β</a:t>
            </a:r>
            <a:r>
              <a:rPr lang="ru-RU" sz="2800">
                <a:latin typeface="Times New Roman" pitchFamily="18" charset="0"/>
              </a:rPr>
              <a:t> </a:t>
            </a:r>
          </a:p>
        </p:txBody>
      </p:sp>
      <p:sp>
        <p:nvSpPr>
          <p:cNvPr id="59428" name="Text Box 36"/>
          <p:cNvSpPr txBox="1">
            <a:spLocks noChangeArrowheads="1"/>
          </p:cNvSpPr>
          <p:nvPr/>
        </p:nvSpPr>
        <p:spPr bwMode="auto">
          <a:xfrm>
            <a:off x="6011863" y="5084763"/>
            <a:ext cx="29162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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ea typeface="TimesNewRoman,Italic"/>
                <a:cs typeface="TimesNewRoman,Italic"/>
              </a:rPr>
              <a:t>α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  β = </a:t>
            </a:r>
            <a:r>
              <a:rPr lang="ru-RU" sz="2800" b="1" i="1">
                <a:solidFill>
                  <a:srgbClr val="000000"/>
                </a:solidFill>
                <a:latin typeface="Times New Roman" pitchFamily="18" charset="0"/>
                <a:ea typeface="TimesNewRoman,Italic"/>
                <a:cs typeface="TimesNewRoman,Italic"/>
              </a:rPr>
              <a:t>с</a:t>
            </a:r>
            <a:r>
              <a:rPr lang="ru-RU" sz="2800" b="1" i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(А</a:t>
            </a:r>
            <a:r>
              <a:rPr lang="ru-RU" sz="2800" b="1" baseline="-3000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59429" name="Text Box 37"/>
          <p:cNvSpPr txBox="1">
            <a:spLocks noChangeArrowheads="1"/>
          </p:cNvSpPr>
          <p:nvPr/>
        </p:nvSpPr>
        <p:spPr bwMode="auto">
          <a:xfrm>
            <a:off x="2700338" y="5589588"/>
            <a:ext cx="62277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Получили противоречие с условием.</a:t>
            </a:r>
            <a:r>
              <a:rPr lang="ru-RU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59430" name="Text Box 38"/>
          <p:cNvSpPr txBox="1">
            <a:spLocks noChangeArrowheads="1"/>
          </p:cNvSpPr>
          <p:nvPr/>
        </p:nvSpPr>
        <p:spPr bwMode="auto">
          <a:xfrm>
            <a:off x="2771775" y="6021388"/>
            <a:ext cx="5832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Значит </a:t>
            </a:r>
            <a:r>
              <a:rPr lang="en-US" sz="2800" b="1" i="1">
                <a:latin typeface="Times New Roman" pitchFamily="18" charset="0"/>
              </a:rPr>
              <a:t> a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 i="1">
                <a:latin typeface="Times New Roman" pitchFamily="18" charset="0"/>
              </a:rPr>
              <a:t> </a:t>
            </a:r>
            <a:r>
              <a:rPr lang="en-US" sz="2800" b="1" i="1">
                <a:latin typeface="Times New Roman" pitchFamily="18" charset="0"/>
              </a:rPr>
              <a:t>b</a:t>
            </a:r>
            <a:r>
              <a:rPr lang="ru-RU" sz="2800" b="1" i="1">
                <a:latin typeface="Times New Roman" pitchFamily="18" charset="0"/>
              </a:rPr>
              <a:t>     </a:t>
            </a:r>
            <a:r>
              <a:rPr lang="ru-RU" sz="2800" b="1">
                <a:latin typeface="Times New Roman" pitchFamily="18" charset="0"/>
              </a:rPr>
              <a:t>ч. т.д.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2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2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1111E-6 L 0.11944 -0.1469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74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3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1111E-6 L 0.11944 -0.1469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74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000"/>
                                        <p:tgtEl>
                                          <p:spTgt spid="292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0"/>
                                        <p:tgtEl>
                                          <p:spTgt spid="292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9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9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9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9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9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9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9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9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9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9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9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9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9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9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9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9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9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9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9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9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59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9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9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59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9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9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59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2868" grpId="0" animBg="1"/>
      <p:bldP spid="292869" grpId="0" animBg="1"/>
      <p:bldP spid="292870" grpId="0" animBg="1"/>
      <p:bldP spid="292871" grpId="0" animBg="1"/>
      <p:bldP spid="292886" grpId="0"/>
      <p:bldP spid="59421" grpId="0"/>
      <p:bldP spid="594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AutoShape 8"/>
          <p:cNvSpPr>
            <a:spLocks noChangeArrowheads="1"/>
          </p:cNvSpPr>
          <p:nvPr/>
        </p:nvSpPr>
        <p:spPr bwMode="auto">
          <a:xfrm rot="1533243">
            <a:off x="3068638" y="4605338"/>
            <a:ext cx="2376487" cy="1368425"/>
          </a:xfrm>
          <a:prstGeom prst="parallelogram">
            <a:avLst>
              <a:gd name="adj" fmla="val 43416"/>
            </a:avLst>
          </a:prstGeom>
          <a:solidFill>
            <a:srgbClr val="E1E1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Rage Italic" pitchFamily="66" charset="0"/>
              <a:cs typeface="Arial" charset="0"/>
            </a:endParaRPr>
          </a:p>
        </p:txBody>
      </p:sp>
      <p:sp>
        <p:nvSpPr>
          <p:cNvPr id="307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333375"/>
            <a:ext cx="9144000" cy="936625"/>
          </a:xfrm>
          <a:noFill/>
        </p:spPr>
        <p:txBody>
          <a:bodyPr wrap="square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algn="l" eaLnBrk="1" hangingPunct="1"/>
            <a:r>
              <a:rPr lang="ru-RU" smtClean="0">
                <a:ln>
                  <a:noFill/>
                </a:ln>
                <a:solidFill>
                  <a:schemeClr val="tx1"/>
                </a:solidFill>
                <a:latin typeface="Monotype Corsiva" pitchFamily="66" charset="0"/>
              </a:rPr>
              <a:t>       </a:t>
            </a:r>
            <a:r>
              <a:rPr lang="ru-RU" sz="7200" i="1" smtClean="0">
                <a:ln>
                  <a:noFill/>
                </a:ln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Аксиомы группы С.</a:t>
            </a:r>
          </a:p>
        </p:txBody>
      </p:sp>
      <p:sp>
        <p:nvSpPr>
          <p:cNvPr id="30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0825" y="1341438"/>
            <a:ext cx="8642350" cy="4968875"/>
          </a:xfrm>
        </p:spPr>
        <p:txBody>
          <a:bodyPr/>
          <a:lstStyle/>
          <a:p>
            <a:pPr eaLnBrk="1" hangingPunct="1">
              <a:buFont typeface="MS UI Gothic" pitchFamily="34" charset="-128"/>
              <a:buNone/>
            </a:pPr>
            <a:r>
              <a:rPr lang="ru-RU" b="1" i="1" smtClean="0">
                <a:latin typeface="Times New Roman" pitchFamily="18" charset="0"/>
              </a:rPr>
              <a:t>Если две различные плоскости имеют общую точку, то они пересекаются по прямой, проходящей через эту точку.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1763713" y="4508500"/>
            <a:ext cx="5040312" cy="1152525"/>
          </a:xfrm>
          <a:prstGeom prst="parallelogram">
            <a:avLst>
              <a:gd name="adj" fmla="val 109332"/>
            </a:avLst>
          </a:prstGeom>
          <a:solidFill>
            <a:srgbClr val="CCECFF"/>
          </a:solidFill>
          <a:ln w="158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>
              <a:latin typeface="MS UI Gothic" pitchFamily="34" charset="-128"/>
              <a:cs typeface="Arial" charset="0"/>
            </a:endParaRPr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 rot="19050507" flipH="1">
            <a:off x="2132013" y="3852863"/>
            <a:ext cx="2247900" cy="1662112"/>
          </a:xfrm>
          <a:prstGeom prst="parallelogram">
            <a:avLst>
              <a:gd name="adj" fmla="val 36910"/>
            </a:avLst>
          </a:prstGeom>
          <a:solidFill>
            <a:srgbClr val="E1E1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Rage Italic" pitchFamily="66" charset="0"/>
              <a:cs typeface="Arial" charset="0"/>
            </a:endParaRPr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 flipV="1">
            <a:off x="3419475" y="4508500"/>
            <a:ext cx="1223963" cy="1152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8" name="Oval 10"/>
          <p:cNvSpPr>
            <a:spLocks noChangeArrowheads="1"/>
          </p:cNvSpPr>
          <p:nvPr/>
        </p:nvSpPr>
        <p:spPr bwMode="auto">
          <a:xfrm>
            <a:off x="3563938" y="5373688"/>
            <a:ext cx="144462" cy="144462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>
              <a:latin typeface="Rage Italic" pitchFamily="66" charset="0"/>
              <a:cs typeface="Arial" charset="0"/>
            </a:endParaRPr>
          </a:p>
        </p:txBody>
      </p:sp>
      <p:graphicFrame>
        <p:nvGraphicFramePr>
          <p:cNvPr id="12302" name="Object 1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243513" y="5154613"/>
          <a:ext cx="314325" cy="420687"/>
        </p:xfrm>
        <a:graphic>
          <a:graphicData uri="http://schemas.openxmlformats.org/presentationml/2006/ole">
            <p:oleObj spid="_x0000_s53263" name="Формула" r:id="rId3" imgW="152268" imgH="203024" progId="">
              <p:embed/>
            </p:oleObj>
          </a:graphicData>
        </a:graphic>
      </p:graphicFrame>
      <p:graphicFrame>
        <p:nvGraphicFramePr>
          <p:cNvPr id="12300" name="Object 1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843213" y="3860800"/>
          <a:ext cx="357187" cy="331788"/>
        </p:xfrm>
        <a:graphic>
          <a:graphicData uri="http://schemas.openxmlformats.org/presentationml/2006/ole">
            <p:oleObj spid="_x0000_s53264" name="Формула" r:id="rId4" imgW="152334" imgH="139639" progId="">
              <p:embed/>
            </p:oleObj>
          </a:graphicData>
        </a:graphic>
      </p:graphicFrame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3276600" y="4797425"/>
            <a:ext cx="288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MS UI Gothic" pitchFamily="34" charset="-128"/>
              </a:rPr>
              <a:t>С</a:t>
            </a:r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4500563" y="4508500"/>
            <a:ext cx="319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latin typeface="MS UI Gothic" pitchFamily="34" charset="-128"/>
              </a:rPr>
              <a:t>с</a:t>
            </a:r>
          </a:p>
        </p:txBody>
      </p:sp>
      <p:pic>
        <p:nvPicPr>
          <p:cNvPr id="53268" name="Picture 7" descr="COBJ04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81513"/>
            <a:ext cx="1481138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 animBg="1"/>
      <p:bldP spid="3078" grpId="0"/>
      <p:bldP spid="12292" grpId="0" animBg="1"/>
      <p:bldP spid="12293" grpId="0" animBg="1"/>
      <p:bldP spid="12297" grpId="0" animBg="1"/>
      <p:bldP spid="12298" grpId="0" animBg="1"/>
      <p:bldP spid="1230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29" name="AutoShape 2" descr="Контурные ромбики"/>
          <p:cNvSpPr>
            <a:spLocks noChangeArrowheads="1"/>
          </p:cNvSpPr>
          <p:nvPr/>
        </p:nvSpPr>
        <p:spPr bwMode="auto">
          <a:xfrm>
            <a:off x="250825" y="1700213"/>
            <a:ext cx="4464050" cy="936625"/>
          </a:xfrm>
          <a:prstGeom prst="parallelogram">
            <a:avLst>
              <a:gd name="adj" fmla="val 119153"/>
            </a:avLst>
          </a:prstGeom>
          <a:solidFill>
            <a:srgbClr val="99CC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Cambria" pitchFamily="18" charset="0"/>
              <a:cs typeface="Arial" charset="0"/>
            </a:endParaRPr>
          </a:p>
        </p:txBody>
      </p:sp>
      <p:sp>
        <p:nvSpPr>
          <p:cNvPr id="141330" name="AutoShape 3" descr="Контурные ромбики"/>
          <p:cNvSpPr>
            <a:spLocks noChangeArrowheads="1"/>
          </p:cNvSpPr>
          <p:nvPr/>
        </p:nvSpPr>
        <p:spPr bwMode="auto">
          <a:xfrm>
            <a:off x="0" y="4292600"/>
            <a:ext cx="4464050" cy="936625"/>
          </a:xfrm>
          <a:prstGeom prst="parallelogram">
            <a:avLst>
              <a:gd name="adj" fmla="val 119153"/>
            </a:avLst>
          </a:prstGeom>
          <a:solidFill>
            <a:srgbClr val="99CCFF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Cambria" pitchFamily="18" charset="0"/>
              <a:cs typeface="Arial" charset="0"/>
            </a:endParaRPr>
          </a:p>
        </p:txBody>
      </p:sp>
      <p:sp>
        <p:nvSpPr>
          <p:cNvPr id="294916" name="Freeform 4" descr="Контурные ромбики"/>
          <p:cNvSpPr>
            <a:spLocks/>
          </p:cNvSpPr>
          <p:nvPr/>
        </p:nvSpPr>
        <p:spPr bwMode="auto">
          <a:xfrm>
            <a:off x="1547813" y="2636838"/>
            <a:ext cx="1354137" cy="2592387"/>
          </a:xfrm>
          <a:custGeom>
            <a:avLst/>
            <a:gdLst>
              <a:gd name="T0" fmla="*/ 0 w 853"/>
              <a:gd name="T1" fmla="*/ 0 h 1633"/>
              <a:gd name="T2" fmla="*/ 0 w 853"/>
              <a:gd name="T3" fmla="*/ 2147483647 h 1633"/>
              <a:gd name="T4" fmla="*/ 2147483647 w 853"/>
              <a:gd name="T5" fmla="*/ 2147483647 h 1633"/>
              <a:gd name="T6" fmla="*/ 2147483647 w 853"/>
              <a:gd name="T7" fmla="*/ 2147483647 h 1633"/>
              <a:gd name="T8" fmla="*/ 0 w 853"/>
              <a:gd name="T9" fmla="*/ 0 h 16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53"/>
              <a:gd name="T16" fmla="*/ 0 h 1633"/>
              <a:gd name="T17" fmla="*/ 853 w 853"/>
              <a:gd name="T18" fmla="*/ 1633 h 16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53" h="1633">
                <a:moveTo>
                  <a:pt x="0" y="0"/>
                </a:moveTo>
                <a:lnTo>
                  <a:pt x="0" y="1633"/>
                </a:lnTo>
                <a:lnTo>
                  <a:pt x="853" y="1019"/>
                </a:lnTo>
                <a:lnTo>
                  <a:pt x="853" y="11"/>
                </a:lnTo>
                <a:lnTo>
                  <a:pt x="0" y="0"/>
                </a:lnTo>
                <a:close/>
              </a:path>
            </a:pathLst>
          </a:custGeom>
          <a:solidFill>
            <a:srgbClr val="FFFF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4917" name="Freeform 5" descr="Контурные ромбики"/>
          <p:cNvSpPr>
            <a:spLocks/>
          </p:cNvSpPr>
          <p:nvPr/>
        </p:nvSpPr>
        <p:spPr bwMode="auto">
          <a:xfrm>
            <a:off x="1554163" y="139700"/>
            <a:ext cx="1404937" cy="2497138"/>
          </a:xfrm>
          <a:custGeom>
            <a:avLst/>
            <a:gdLst>
              <a:gd name="T0" fmla="*/ 0 w 885"/>
              <a:gd name="T1" fmla="*/ 2147483647 h 1573"/>
              <a:gd name="T2" fmla="*/ 2147483647 w 885"/>
              <a:gd name="T3" fmla="*/ 2147483647 h 1573"/>
              <a:gd name="T4" fmla="*/ 2147483647 w 885"/>
              <a:gd name="T5" fmla="*/ 0 h 1573"/>
              <a:gd name="T6" fmla="*/ 2147483647 w 885"/>
              <a:gd name="T7" fmla="*/ 2147483647 h 1573"/>
              <a:gd name="T8" fmla="*/ 2147483647 w 885"/>
              <a:gd name="T9" fmla="*/ 2147483647 h 1573"/>
              <a:gd name="T10" fmla="*/ 0 w 885"/>
              <a:gd name="T11" fmla="*/ 2147483647 h 157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85"/>
              <a:gd name="T19" fmla="*/ 0 h 1573"/>
              <a:gd name="T20" fmla="*/ 885 w 885"/>
              <a:gd name="T21" fmla="*/ 1573 h 157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85" h="1573">
                <a:moveTo>
                  <a:pt x="0" y="1573"/>
                </a:moveTo>
                <a:lnTo>
                  <a:pt x="869" y="960"/>
                </a:lnTo>
                <a:lnTo>
                  <a:pt x="885" y="0"/>
                </a:lnTo>
                <a:lnTo>
                  <a:pt x="40" y="715"/>
                </a:lnTo>
                <a:lnTo>
                  <a:pt x="10" y="761"/>
                </a:lnTo>
                <a:lnTo>
                  <a:pt x="0" y="1573"/>
                </a:lnTo>
                <a:close/>
              </a:path>
            </a:pathLst>
          </a:custGeom>
          <a:solidFill>
            <a:srgbClr val="FFFF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4918" name="Freeform 6"/>
          <p:cNvSpPr>
            <a:spLocks/>
          </p:cNvSpPr>
          <p:nvPr/>
        </p:nvSpPr>
        <p:spPr bwMode="auto">
          <a:xfrm>
            <a:off x="1554163" y="1689100"/>
            <a:ext cx="1379537" cy="947738"/>
          </a:xfrm>
          <a:custGeom>
            <a:avLst/>
            <a:gdLst>
              <a:gd name="T0" fmla="*/ 0 w 869"/>
              <a:gd name="T1" fmla="*/ 2147483647 h 597"/>
              <a:gd name="T2" fmla="*/ 2147483647 w 869"/>
              <a:gd name="T3" fmla="*/ 0 h 597"/>
              <a:gd name="T4" fmla="*/ 0 60000 65536"/>
              <a:gd name="T5" fmla="*/ 0 60000 65536"/>
              <a:gd name="T6" fmla="*/ 0 w 869"/>
              <a:gd name="T7" fmla="*/ 0 h 597"/>
              <a:gd name="T8" fmla="*/ 869 w 869"/>
              <a:gd name="T9" fmla="*/ 597 h 59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69" h="597">
                <a:moveTo>
                  <a:pt x="0" y="597"/>
                </a:moveTo>
                <a:lnTo>
                  <a:pt x="869" y="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4919" name="Freeform 7"/>
          <p:cNvSpPr>
            <a:spLocks/>
          </p:cNvSpPr>
          <p:nvPr/>
        </p:nvSpPr>
        <p:spPr bwMode="auto">
          <a:xfrm>
            <a:off x="1554163" y="4229100"/>
            <a:ext cx="1328737" cy="1000125"/>
          </a:xfrm>
          <a:custGeom>
            <a:avLst/>
            <a:gdLst>
              <a:gd name="T0" fmla="*/ 0 w 837"/>
              <a:gd name="T1" fmla="*/ 2147483647 h 630"/>
              <a:gd name="T2" fmla="*/ 2147483647 w 837"/>
              <a:gd name="T3" fmla="*/ 0 h 630"/>
              <a:gd name="T4" fmla="*/ 0 60000 65536"/>
              <a:gd name="T5" fmla="*/ 0 60000 65536"/>
              <a:gd name="T6" fmla="*/ 0 w 837"/>
              <a:gd name="T7" fmla="*/ 0 h 630"/>
              <a:gd name="T8" fmla="*/ 837 w 837"/>
              <a:gd name="T9" fmla="*/ 630 h 63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37" h="630">
                <a:moveTo>
                  <a:pt x="0" y="630"/>
                </a:moveTo>
                <a:lnTo>
                  <a:pt x="837" y="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843213" y="1196975"/>
            <a:ext cx="255587" cy="3163888"/>
            <a:chOff x="1474" y="845"/>
            <a:chExt cx="161" cy="1993"/>
          </a:xfrm>
        </p:grpSpPr>
        <p:sp>
          <p:nvSpPr>
            <p:cNvPr id="141368" name="Text Box 9"/>
            <p:cNvSpPr txBox="1">
              <a:spLocks noChangeArrowheads="1"/>
            </p:cNvSpPr>
            <p:nvPr/>
          </p:nvSpPr>
          <p:spPr bwMode="auto">
            <a:xfrm>
              <a:off x="1519" y="845"/>
              <a:ext cx="11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3200" b="1" i="1"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141369" name="Text Box 10"/>
            <p:cNvSpPr txBox="1">
              <a:spLocks noChangeArrowheads="1"/>
            </p:cNvSpPr>
            <p:nvPr/>
          </p:nvSpPr>
          <p:spPr bwMode="auto">
            <a:xfrm>
              <a:off x="1474" y="2473"/>
              <a:ext cx="11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3200" b="1" i="1">
                <a:latin typeface="Cambria" pitchFamily="18" charset="0"/>
                <a:cs typeface="Arial" charset="0"/>
              </a:endParaRPr>
            </a:p>
          </p:txBody>
        </p:sp>
      </p:grpSp>
      <p:graphicFrame>
        <p:nvGraphicFramePr>
          <p:cNvPr id="141323" name="Rectangle 11"/>
          <p:cNvGraphicFramePr>
            <a:graphicFrameLocks/>
          </p:cNvGraphicFramePr>
          <p:nvPr/>
        </p:nvGraphicFramePr>
        <p:xfrm>
          <a:off x="1547813" y="1412875"/>
          <a:ext cx="6096000" cy="4064000"/>
        </p:xfrm>
        <a:graphic>
          <a:graphicData uri="http://schemas.openxmlformats.org/presentationml/2006/ole">
            <p:oleObj spid="_x0000_s141337" name="Формула" r:id="rId3" imgW="0" imgH="0" progId="">
              <p:embed/>
            </p:oleObj>
          </a:graphicData>
        </a:graphic>
      </p:graphicFrame>
      <p:graphicFrame>
        <p:nvGraphicFramePr>
          <p:cNvPr id="141324" name="Object 12"/>
          <p:cNvGraphicFramePr>
            <a:graphicFrameLocks noChangeAspect="1"/>
          </p:cNvGraphicFramePr>
          <p:nvPr/>
        </p:nvGraphicFramePr>
        <p:xfrm>
          <a:off x="611188" y="2349500"/>
          <a:ext cx="360362" cy="330200"/>
        </p:xfrm>
        <a:graphic>
          <a:graphicData uri="http://schemas.openxmlformats.org/presentationml/2006/ole">
            <p:oleObj spid="_x0000_s141338" name="Формула" r:id="rId4" imgW="152334" imgH="139639" progId="">
              <p:embed/>
            </p:oleObj>
          </a:graphicData>
        </a:graphic>
      </p:graphicFrame>
      <p:graphicFrame>
        <p:nvGraphicFramePr>
          <p:cNvPr id="141325" name="Object 13"/>
          <p:cNvGraphicFramePr>
            <a:graphicFrameLocks noChangeAspect="1"/>
          </p:cNvGraphicFramePr>
          <p:nvPr/>
        </p:nvGraphicFramePr>
        <p:xfrm>
          <a:off x="468313" y="4797425"/>
          <a:ext cx="323850" cy="431800"/>
        </p:xfrm>
        <a:graphic>
          <a:graphicData uri="http://schemas.openxmlformats.org/presentationml/2006/ole">
            <p:oleObj spid="_x0000_s141339" name="Формула" r:id="rId5" imgW="152268" imgH="203024" progId="">
              <p:embed/>
            </p:oleObj>
          </a:graphicData>
        </a:graphic>
      </p:graphicFrame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1484313" y="5229225"/>
            <a:ext cx="1449387" cy="1512888"/>
            <a:chOff x="935" y="3294"/>
            <a:chExt cx="913" cy="953"/>
          </a:xfrm>
        </p:grpSpPr>
        <p:sp>
          <p:nvSpPr>
            <p:cNvPr id="141367" name="Freeform 15" descr="Контурные ромбики"/>
            <p:cNvSpPr>
              <a:spLocks/>
            </p:cNvSpPr>
            <p:nvPr/>
          </p:nvSpPr>
          <p:spPr bwMode="auto">
            <a:xfrm>
              <a:off x="979" y="3294"/>
              <a:ext cx="869" cy="953"/>
            </a:xfrm>
            <a:custGeom>
              <a:avLst/>
              <a:gdLst>
                <a:gd name="T0" fmla="*/ 0 w 869"/>
                <a:gd name="T1" fmla="*/ 0 h 953"/>
                <a:gd name="T2" fmla="*/ 0 w 869"/>
                <a:gd name="T3" fmla="*/ 953 h 953"/>
                <a:gd name="T4" fmla="*/ 869 w 869"/>
                <a:gd name="T5" fmla="*/ 426 h 953"/>
                <a:gd name="T6" fmla="*/ 853 w 869"/>
                <a:gd name="T7" fmla="*/ 10 h 953"/>
                <a:gd name="T8" fmla="*/ 0 w 869"/>
                <a:gd name="T9" fmla="*/ 0 h 9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9"/>
                <a:gd name="T16" fmla="*/ 0 h 953"/>
                <a:gd name="T17" fmla="*/ 869 w 869"/>
                <a:gd name="T18" fmla="*/ 953 h 9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9" h="953">
                  <a:moveTo>
                    <a:pt x="0" y="0"/>
                  </a:moveTo>
                  <a:lnTo>
                    <a:pt x="0" y="953"/>
                  </a:lnTo>
                  <a:lnTo>
                    <a:pt x="869" y="426"/>
                  </a:lnTo>
                  <a:lnTo>
                    <a:pt x="853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D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141328" name="Object 16"/>
            <p:cNvGraphicFramePr>
              <a:graphicFrameLocks noChangeAspect="1"/>
            </p:cNvGraphicFramePr>
            <p:nvPr/>
          </p:nvGraphicFramePr>
          <p:xfrm>
            <a:off x="935" y="3657"/>
            <a:ext cx="353" cy="460"/>
          </p:xfrm>
          <a:graphic>
            <a:graphicData uri="http://schemas.openxmlformats.org/presentationml/2006/ole">
              <p:oleObj spid="_x0000_s141340" name="Формула" r:id="rId6" imgW="126780" imgH="164814" progId="">
                <p:embed/>
              </p:oleObj>
            </a:graphicData>
          </a:graphic>
        </p:graphicFrame>
      </p:grpSp>
      <p:sp>
        <p:nvSpPr>
          <p:cNvPr id="141337" name="Text Box 22"/>
          <p:cNvSpPr txBox="1">
            <a:spLocks noChangeArrowheads="1"/>
          </p:cNvSpPr>
          <p:nvPr/>
        </p:nvSpPr>
        <p:spPr bwMode="auto">
          <a:xfrm>
            <a:off x="3059113" y="549275"/>
            <a:ext cx="6573837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 b="1" i="1">
                <a:solidFill>
                  <a:srgbClr val="002060"/>
                </a:solidFill>
                <a:latin typeface="Times New Roman" pitchFamily="18" charset="0"/>
              </a:rPr>
              <a:t>Отрезки параллельных прямых, </a:t>
            </a:r>
          </a:p>
          <a:p>
            <a:r>
              <a:rPr lang="ru-RU" sz="2600" b="1" i="1">
                <a:solidFill>
                  <a:srgbClr val="002060"/>
                </a:solidFill>
                <a:latin typeface="Times New Roman" pitchFamily="18" charset="0"/>
              </a:rPr>
              <a:t>заключенные между параллельными</a:t>
            </a:r>
          </a:p>
          <a:p>
            <a:r>
              <a:rPr lang="ru-RU" sz="2600" b="1" i="1">
                <a:solidFill>
                  <a:srgbClr val="002060"/>
                </a:solidFill>
                <a:latin typeface="Times New Roman" pitchFamily="18" charset="0"/>
              </a:rPr>
              <a:t>                    плоскостями,  равны.</a:t>
            </a:r>
          </a:p>
        </p:txBody>
      </p:sp>
      <p:sp>
        <p:nvSpPr>
          <p:cNvPr id="294935" name="Rectangle 23"/>
          <p:cNvSpPr>
            <a:spLocks noChangeArrowheads="1"/>
          </p:cNvSpPr>
          <p:nvPr/>
        </p:nvSpPr>
        <p:spPr bwMode="auto">
          <a:xfrm>
            <a:off x="2916238" y="233363"/>
            <a:ext cx="622776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800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Свойство параллельных плоскостей.</a:t>
            </a:r>
          </a:p>
        </p:txBody>
      </p:sp>
      <p:grpSp>
        <p:nvGrpSpPr>
          <p:cNvPr id="141339" name="Group 49"/>
          <p:cNvGrpSpPr>
            <a:grpSpLocks/>
          </p:cNvGrpSpPr>
          <p:nvPr/>
        </p:nvGrpSpPr>
        <p:grpSpPr bwMode="auto">
          <a:xfrm>
            <a:off x="1619250" y="692150"/>
            <a:ext cx="1090613" cy="5842000"/>
            <a:chOff x="1008" y="416"/>
            <a:chExt cx="687" cy="3680"/>
          </a:xfrm>
        </p:grpSpPr>
        <p:grpSp>
          <p:nvGrpSpPr>
            <p:cNvPr id="141349" name="Group 47"/>
            <p:cNvGrpSpPr>
              <a:grpSpLocks/>
            </p:cNvGrpSpPr>
            <p:nvPr/>
          </p:nvGrpSpPr>
          <p:grpSpPr bwMode="auto">
            <a:xfrm>
              <a:off x="1008" y="672"/>
              <a:ext cx="288" cy="3424"/>
              <a:chOff x="1008" y="672"/>
              <a:chExt cx="288" cy="3424"/>
            </a:xfrm>
          </p:grpSpPr>
          <p:grpSp>
            <p:nvGrpSpPr>
              <p:cNvPr id="141359" name="Group 41"/>
              <p:cNvGrpSpPr>
                <a:grpSpLocks/>
              </p:cNvGrpSpPr>
              <p:nvPr/>
            </p:nvGrpSpPr>
            <p:grpSpPr bwMode="auto">
              <a:xfrm>
                <a:off x="1240" y="672"/>
                <a:ext cx="24" cy="3424"/>
                <a:chOff x="1240" y="672"/>
                <a:chExt cx="24" cy="3424"/>
              </a:xfrm>
            </p:grpSpPr>
            <p:sp>
              <p:nvSpPr>
                <p:cNvPr id="141362" name="Freeform 33"/>
                <p:cNvSpPr>
                  <a:spLocks/>
                </p:cNvSpPr>
                <p:nvPr/>
              </p:nvSpPr>
              <p:spPr bwMode="auto">
                <a:xfrm>
                  <a:off x="1240" y="1680"/>
                  <a:ext cx="8" cy="1432"/>
                </a:xfrm>
                <a:custGeom>
                  <a:avLst/>
                  <a:gdLst>
                    <a:gd name="T0" fmla="*/ 8 w 8"/>
                    <a:gd name="T1" fmla="*/ 0 h 1432"/>
                    <a:gd name="T2" fmla="*/ 0 w 8"/>
                    <a:gd name="T3" fmla="*/ 1432 h 1432"/>
                    <a:gd name="T4" fmla="*/ 0 60000 65536"/>
                    <a:gd name="T5" fmla="*/ 0 60000 65536"/>
                    <a:gd name="T6" fmla="*/ 0 w 8"/>
                    <a:gd name="T7" fmla="*/ 0 h 1432"/>
                    <a:gd name="T8" fmla="*/ 8 w 8"/>
                    <a:gd name="T9" fmla="*/ 1432 h 143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1432">
                      <a:moveTo>
                        <a:pt x="8" y="0"/>
                      </a:moveTo>
                      <a:lnTo>
                        <a:pt x="0" y="1432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1363" name="Freeform 34"/>
                <p:cNvSpPr>
                  <a:spLocks/>
                </p:cNvSpPr>
                <p:nvPr/>
              </p:nvSpPr>
              <p:spPr bwMode="auto">
                <a:xfrm>
                  <a:off x="1256" y="1488"/>
                  <a:ext cx="8" cy="152"/>
                </a:xfrm>
                <a:custGeom>
                  <a:avLst/>
                  <a:gdLst>
                    <a:gd name="T0" fmla="*/ 8 w 8"/>
                    <a:gd name="T1" fmla="*/ 0 h 152"/>
                    <a:gd name="T2" fmla="*/ 0 w 8"/>
                    <a:gd name="T3" fmla="*/ 152 h 152"/>
                    <a:gd name="T4" fmla="*/ 0 60000 65536"/>
                    <a:gd name="T5" fmla="*/ 0 60000 65536"/>
                    <a:gd name="T6" fmla="*/ 0 w 8"/>
                    <a:gd name="T7" fmla="*/ 0 h 152"/>
                    <a:gd name="T8" fmla="*/ 8 w 8"/>
                    <a:gd name="T9" fmla="*/ 152 h 15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152">
                      <a:moveTo>
                        <a:pt x="8" y="0"/>
                      </a:moveTo>
                      <a:lnTo>
                        <a:pt x="0" y="152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1364" name="Freeform 35"/>
                <p:cNvSpPr>
                  <a:spLocks/>
                </p:cNvSpPr>
                <p:nvPr/>
              </p:nvSpPr>
              <p:spPr bwMode="auto">
                <a:xfrm>
                  <a:off x="1240" y="3112"/>
                  <a:ext cx="1" cy="192"/>
                </a:xfrm>
                <a:custGeom>
                  <a:avLst/>
                  <a:gdLst>
                    <a:gd name="T0" fmla="*/ 0 w 1"/>
                    <a:gd name="T1" fmla="*/ 0 h 192"/>
                    <a:gd name="T2" fmla="*/ 0 w 1"/>
                    <a:gd name="T3" fmla="*/ 192 h 192"/>
                    <a:gd name="T4" fmla="*/ 0 60000 65536"/>
                    <a:gd name="T5" fmla="*/ 0 60000 65536"/>
                    <a:gd name="T6" fmla="*/ 0 w 1"/>
                    <a:gd name="T7" fmla="*/ 0 h 192"/>
                    <a:gd name="T8" fmla="*/ 1 w 1"/>
                    <a:gd name="T9" fmla="*/ 192 h 19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92">
                      <a:moveTo>
                        <a:pt x="0" y="0"/>
                      </a:moveTo>
                      <a:lnTo>
                        <a:pt x="0" y="192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1365" name="Freeform 37"/>
                <p:cNvSpPr>
                  <a:spLocks/>
                </p:cNvSpPr>
                <p:nvPr/>
              </p:nvSpPr>
              <p:spPr bwMode="auto">
                <a:xfrm>
                  <a:off x="1240" y="3312"/>
                  <a:ext cx="1" cy="784"/>
                </a:xfrm>
                <a:custGeom>
                  <a:avLst/>
                  <a:gdLst>
                    <a:gd name="T0" fmla="*/ 0 w 1"/>
                    <a:gd name="T1" fmla="*/ 0 h 784"/>
                    <a:gd name="T2" fmla="*/ 0 w 1"/>
                    <a:gd name="T3" fmla="*/ 784 h 784"/>
                    <a:gd name="T4" fmla="*/ 0 60000 65536"/>
                    <a:gd name="T5" fmla="*/ 0 60000 65536"/>
                    <a:gd name="T6" fmla="*/ 0 w 1"/>
                    <a:gd name="T7" fmla="*/ 0 h 784"/>
                    <a:gd name="T8" fmla="*/ 1 w 1"/>
                    <a:gd name="T9" fmla="*/ 784 h 78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784">
                      <a:moveTo>
                        <a:pt x="0" y="0"/>
                      </a:moveTo>
                      <a:lnTo>
                        <a:pt x="0" y="784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1366" name="Freeform 40"/>
                <p:cNvSpPr>
                  <a:spLocks/>
                </p:cNvSpPr>
                <p:nvPr/>
              </p:nvSpPr>
              <p:spPr bwMode="auto">
                <a:xfrm>
                  <a:off x="1248" y="672"/>
                  <a:ext cx="1" cy="784"/>
                </a:xfrm>
                <a:custGeom>
                  <a:avLst/>
                  <a:gdLst>
                    <a:gd name="T0" fmla="*/ 0 w 1"/>
                    <a:gd name="T1" fmla="*/ 0 h 784"/>
                    <a:gd name="T2" fmla="*/ 0 w 1"/>
                    <a:gd name="T3" fmla="*/ 784 h 784"/>
                    <a:gd name="T4" fmla="*/ 0 60000 65536"/>
                    <a:gd name="T5" fmla="*/ 0 60000 65536"/>
                    <a:gd name="T6" fmla="*/ 0 w 1"/>
                    <a:gd name="T7" fmla="*/ 0 h 784"/>
                    <a:gd name="T8" fmla="*/ 1 w 1"/>
                    <a:gd name="T9" fmla="*/ 784 h 78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784">
                      <a:moveTo>
                        <a:pt x="0" y="0"/>
                      </a:moveTo>
                      <a:lnTo>
                        <a:pt x="0" y="784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94955" name="Text Box 43"/>
              <p:cNvSpPr txBox="1">
                <a:spLocks noChangeArrowheads="1"/>
              </p:cNvSpPr>
              <p:nvPr/>
            </p:nvSpPr>
            <p:spPr bwMode="auto">
              <a:xfrm>
                <a:off x="1041" y="1248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b="1">
                    <a:solidFill>
                      <a:srgbClr val="C4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alibri" pitchFamily="34" charset="0"/>
                  </a:rPr>
                  <a:t>А</a:t>
                </a:r>
              </a:p>
            </p:txBody>
          </p:sp>
          <p:sp>
            <p:nvSpPr>
              <p:cNvPr id="294957" name="Text Box 45"/>
              <p:cNvSpPr txBox="1">
                <a:spLocks noChangeArrowheads="1"/>
              </p:cNvSpPr>
              <p:nvPr/>
            </p:nvSpPr>
            <p:spPr bwMode="auto">
              <a:xfrm>
                <a:off x="1008" y="2880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>
                    <a:solidFill>
                      <a:srgbClr val="C4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cs typeface="+mn-cs"/>
                  </a:rPr>
                  <a:t>В</a:t>
                </a:r>
              </a:p>
            </p:txBody>
          </p:sp>
        </p:grpSp>
        <p:grpSp>
          <p:nvGrpSpPr>
            <p:cNvPr id="141350" name="Group 48"/>
            <p:cNvGrpSpPr>
              <a:grpSpLocks/>
            </p:cNvGrpSpPr>
            <p:nvPr/>
          </p:nvGrpSpPr>
          <p:grpSpPr bwMode="auto">
            <a:xfrm>
              <a:off x="1425" y="416"/>
              <a:ext cx="270" cy="3416"/>
              <a:chOff x="1425" y="416"/>
              <a:chExt cx="270" cy="3416"/>
            </a:xfrm>
          </p:grpSpPr>
          <p:grpSp>
            <p:nvGrpSpPr>
              <p:cNvPr id="141351" name="Group 42"/>
              <p:cNvGrpSpPr>
                <a:grpSpLocks/>
              </p:cNvGrpSpPr>
              <p:nvPr/>
            </p:nvGrpSpPr>
            <p:grpSpPr bwMode="auto">
              <a:xfrm>
                <a:off x="1624" y="416"/>
                <a:ext cx="16" cy="3416"/>
                <a:chOff x="1624" y="416"/>
                <a:chExt cx="16" cy="3416"/>
              </a:xfrm>
            </p:grpSpPr>
            <p:sp>
              <p:nvSpPr>
                <p:cNvPr id="141354" name="Freeform 30"/>
                <p:cNvSpPr>
                  <a:spLocks/>
                </p:cNvSpPr>
                <p:nvPr/>
              </p:nvSpPr>
              <p:spPr bwMode="auto">
                <a:xfrm>
                  <a:off x="1624" y="1224"/>
                  <a:ext cx="16" cy="432"/>
                </a:xfrm>
                <a:custGeom>
                  <a:avLst/>
                  <a:gdLst>
                    <a:gd name="T0" fmla="*/ 16 w 16"/>
                    <a:gd name="T1" fmla="*/ 0 h 432"/>
                    <a:gd name="T2" fmla="*/ 0 w 16"/>
                    <a:gd name="T3" fmla="*/ 432 h 432"/>
                    <a:gd name="T4" fmla="*/ 0 60000 65536"/>
                    <a:gd name="T5" fmla="*/ 0 60000 65536"/>
                    <a:gd name="T6" fmla="*/ 0 w 16"/>
                    <a:gd name="T7" fmla="*/ 0 h 432"/>
                    <a:gd name="T8" fmla="*/ 16 w 16"/>
                    <a:gd name="T9" fmla="*/ 432 h 43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6" h="432">
                      <a:moveTo>
                        <a:pt x="16" y="0"/>
                      </a:moveTo>
                      <a:lnTo>
                        <a:pt x="0" y="432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1355" name="Freeform 31"/>
                <p:cNvSpPr>
                  <a:spLocks/>
                </p:cNvSpPr>
                <p:nvPr/>
              </p:nvSpPr>
              <p:spPr bwMode="auto">
                <a:xfrm>
                  <a:off x="1624" y="1672"/>
                  <a:ext cx="1" cy="1136"/>
                </a:xfrm>
                <a:custGeom>
                  <a:avLst/>
                  <a:gdLst>
                    <a:gd name="T0" fmla="*/ 0 w 1"/>
                    <a:gd name="T1" fmla="*/ 0 h 1136"/>
                    <a:gd name="T2" fmla="*/ 0 w 1"/>
                    <a:gd name="T3" fmla="*/ 1136 h 1136"/>
                    <a:gd name="T4" fmla="*/ 0 60000 65536"/>
                    <a:gd name="T5" fmla="*/ 0 60000 65536"/>
                    <a:gd name="T6" fmla="*/ 0 w 1"/>
                    <a:gd name="T7" fmla="*/ 0 h 1136"/>
                    <a:gd name="T8" fmla="*/ 1 w 1"/>
                    <a:gd name="T9" fmla="*/ 1136 h 11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136">
                      <a:moveTo>
                        <a:pt x="0" y="0"/>
                      </a:moveTo>
                      <a:lnTo>
                        <a:pt x="0" y="1136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1356" name="Freeform 36"/>
                <p:cNvSpPr>
                  <a:spLocks/>
                </p:cNvSpPr>
                <p:nvPr/>
              </p:nvSpPr>
              <p:spPr bwMode="auto">
                <a:xfrm>
                  <a:off x="1624" y="2856"/>
                  <a:ext cx="1" cy="432"/>
                </a:xfrm>
                <a:custGeom>
                  <a:avLst/>
                  <a:gdLst>
                    <a:gd name="T0" fmla="*/ 0 w 1"/>
                    <a:gd name="T1" fmla="*/ 0 h 432"/>
                    <a:gd name="T2" fmla="*/ 0 w 1"/>
                    <a:gd name="T3" fmla="*/ 432 h 432"/>
                    <a:gd name="T4" fmla="*/ 0 60000 65536"/>
                    <a:gd name="T5" fmla="*/ 0 60000 65536"/>
                    <a:gd name="T6" fmla="*/ 0 w 1"/>
                    <a:gd name="T7" fmla="*/ 0 h 432"/>
                    <a:gd name="T8" fmla="*/ 1 w 1"/>
                    <a:gd name="T9" fmla="*/ 432 h 43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432">
                      <a:moveTo>
                        <a:pt x="0" y="0"/>
                      </a:moveTo>
                      <a:lnTo>
                        <a:pt x="0" y="432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1357" name="Freeform 38"/>
                <p:cNvSpPr>
                  <a:spLocks/>
                </p:cNvSpPr>
                <p:nvPr/>
              </p:nvSpPr>
              <p:spPr bwMode="auto">
                <a:xfrm>
                  <a:off x="1632" y="3312"/>
                  <a:ext cx="8" cy="520"/>
                </a:xfrm>
                <a:custGeom>
                  <a:avLst/>
                  <a:gdLst>
                    <a:gd name="T0" fmla="*/ 0 w 8"/>
                    <a:gd name="T1" fmla="*/ 0 h 520"/>
                    <a:gd name="T2" fmla="*/ 8 w 8"/>
                    <a:gd name="T3" fmla="*/ 520 h 520"/>
                    <a:gd name="T4" fmla="*/ 0 60000 65536"/>
                    <a:gd name="T5" fmla="*/ 0 60000 65536"/>
                    <a:gd name="T6" fmla="*/ 0 w 8"/>
                    <a:gd name="T7" fmla="*/ 0 h 520"/>
                    <a:gd name="T8" fmla="*/ 8 w 8"/>
                    <a:gd name="T9" fmla="*/ 520 h 52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520">
                      <a:moveTo>
                        <a:pt x="0" y="0"/>
                      </a:moveTo>
                      <a:lnTo>
                        <a:pt x="8" y="520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1358" name="Freeform 39"/>
                <p:cNvSpPr>
                  <a:spLocks/>
                </p:cNvSpPr>
                <p:nvPr/>
              </p:nvSpPr>
              <p:spPr bwMode="auto">
                <a:xfrm>
                  <a:off x="1632" y="416"/>
                  <a:ext cx="1" cy="784"/>
                </a:xfrm>
                <a:custGeom>
                  <a:avLst/>
                  <a:gdLst>
                    <a:gd name="T0" fmla="*/ 0 w 1"/>
                    <a:gd name="T1" fmla="*/ 0 h 784"/>
                    <a:gd name="T2" fmla="*/ 0 w 1"/>
                    <a:gd name="T3" fmla="*/ 784 h 784"/>
                    <a:gd name="T4" fmla="*/ 0 60000 65536"/>
                    <a:gd name="T5" fmla="*/ 0 60000 65536"/>
                    <a:gd name="T6" fmla="*/ 0 w 1"/>
                    <a:gd name="T7" fmla="*/ 0 h 784"/>
                    <a:gd name="T8" fmla="*/ 1 w 1"/>
                    <a:gd name="T9" fmla="*/ 784 h 78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784">
                      <a:moveTo>
                        <a:pt x="0" y="0"/>
                      </a:moveTo>
                      <a:lnTo>
                        <a:pt x="0" y="784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94956" name="Text Box 44"/>
              <p:cNvSpPr txBox="1">
                <a:spLocks noChangeArrowheads="1"/>
              </p:cNvSpPr>
              <p:nvPr/>
            </p:nvSpPr>
            <p:spPr bwMode="auto">
              <a:xfrm>
                <a:off x="1440" y="1008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b="1">
                    <a:solidFill>
                      <a:srgbClr val="C4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alibri" pitchFamily="34" charset="0"/>
                  </a:rPr>
                  <a:t>С</a:t>
                </a:r>
              </a:p>
            </p:txBody>
          </p:sp>
          <p:sp>
            <p:nvSpPr>
              <p:cNvPr id="294958" name="Text Box 46"/>
              <p:cNvSpPr txBox="1">
                <a:spLocks noChangeArrowheads="1"/>
              </p:cNvSpPr>
              <p:nvPr/>
            </p:nvSpPr>
            <p:spPr bwMode="auto">
              <a:xfrm>
                <a:off x="1425" y="2592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b="1">
                    <a:solidFill>
                      <a:srgbClr val="C4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cs typeface="+mn-cs"/>
                  </a:rPr>
                  <a:t>D</a:t>
                </a:r>
                <a:endParaRPr lang="ru-RU" b="1">
                  <a:solidFill>
                    <a:srgbClr val="C4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+mn-cs"/>
                </a:endParaRPr>
              </a:p>
            </p:txBody>
          </p:sp>
        </p:grpSp>
      </p:grpSp>
      <p:sp>
        <p:nvSpPr>
          <p:cNvPr id="294964" name="Text Box 52"/>
          <p:cNvSpPr txBox="1">
            <a:spLocks noChangeArrowheads="1"/>
          </p:cNvSpPr>
          <p:nvPr/>
        </p:nvSpPr>
        <p:spPr bwMode="auto">
          <a:xfrm>
            <a:off x="4716463" y="3284538"/>
            <a:ext cx="2935287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5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Доказать: АВ = С</a:t>
            </a:r>
            <a:r>
              <a:rPr lang="en-US" sz="25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D</a:t>
            </a:r>
            <a:endParaRPr lang="ru-RU" sz="25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5578" name="Text Box 42"/>
          <p:cNvSpPr txBox="1">
            <a:spLocks noChangeArrowheads="1"/>
          </p:cNvSpPr>
          <p:nvPr/>
        </p:nvSpPr>
        <p:spPr bwMode="auto">
          <a:xfrm>
            <a:off x="4716463" y="1700213"/>
            <a:ext cx="41052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500" b="1">
                <a:latin typeface="Times New Roman" pitchFamily="18" charset="0"/>
              </a:rPr>
              <a:t>Дано:</a:t>
            </a:r>
          </a:p>
          <a:p>
            <a:r>
              <a:rPr lang="ru-RU" sz="2500" b="1">
                <a:latin typeface="Times New Roman" pitchFamily="18" charset="0"/>
              </a:rPr>
              <a:t> α 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500" b="1">
                <a:latin typeface="Times New Roman" pitchFamily="18" charset="0"/>
              </a:rPr>
              <a:t> β, АВ</a:t>
            </a:r>
            <a:r>
              <a:rPr lang="en-US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С</a:t>
            </a:r>
            <a:r>
              <a:rPr lang="en-US" sz="2500" b="1">
                <a:latin typeface="Times New Roman" pitchFamily="18" charset="0"/>
                <a:sym typeface="Symbol" pitchFamily="18" charset="2"/>
              </a:rPr>
              <a:t>D</a:t>
            </a:r>
            <a:endParaRPr lang="en-US" sz="2500" b="1">
              <a:latin typeface="Times New Roman" pitchFamily="18" charset="0"/>
            </a:endParaRPr>
          </a:p>
          <a:p>
            <a:r>
              <a:rPr lang="ru-RU" sz="2500" b="1">
                <a:latin typeface="Times New Roman" pitchFamily="18" charset="0"/>
              </a:rPr>
              <a:t>АВ</a:t>
            </a:r>
            <a:r>
              <a:rPr lang="en-US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500" b="1">
                <a:latin typeface="Times New Roman" pitchFamily="18" charset="0"/>
              </a:rPr>
              <a:t> α</a:t>
            </a:r>
            <a:r>
              <a:rPr lang="en-US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</a:rPr>
              <a:t>= А, АВ</a:t>
            </a:r>
            <a:r>
              <a:rPr lang="en-US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500" b="1">
                <a:latin typeface="Times New Roman" pitchFamily="18" charset="0"/>
              </a:rPr>
              <a:t> β</a:t>
            </a:r>
            <a:r>
              <a:rPr lang="en-US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</a:rPr>
              <a:t>= В,</a:t>
            </a:r>
          </a:p>
          <a:p>
            <a:r>
              <a:rPr lang="ru-RU" sz="2500" b="1">
                <a:latin typeface="Times New Roman" pitchFamily="18" charset="0"/>
                <a:sym typeface="Symbol" pitchFamily="18" charset="2"/>
              </a:rPr>
              <a:t>С</a:t>
            </a:r>
            <a:r>
              <a:rPr lang="en-US" sz="2500" b="1">
                <a:latin typeface="Times New Roman" pitchFamily="18" charset="0"/>
                <a:sym typeface="Symbol" pitchFamily="18" charset="2"/>
              </a:rPr>
              <a:t>D</a:t>
            </a:r>
            <a:r>
              <a:rPr lang="en-US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500" b="1">
                <a:latin typeface="Times New Roman" pitchFamily="18" charset="0"/>
              </a:rPr>
              <a:t> α</a:t>
            </a:r>
            <a:r>
              <a:rPr lang="en-US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</a:rPr>
              <a:t>= С,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С</a:t>
            </a:r>
            <a:r>
              <a:rPr lang="en-US" sz="2500" b="1">
                <a:latin typeface="Times New Roman" pitchFamily="18" charset="0"/>
                <a:sym typeface="Symbol" pitchFamily="18" charset="2"/>
              </a:rPr>
              <a:t>D</a:t>
            </a:r>
            <a:r>
              <a:rPr lang="en-US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500" b="1">
                <a:latin typeface="Times New Roman" pitchFamily="18" charset="0"/>
              </a:rPr>
              <a:t> β</a:t>
            </a:r>
            <a:r>
              <a:rPr lang="en-US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</a:rPr>
              <a:t>= </a:t>
            </a:r>
            <a:r>
              <a:rPr lang="en-US" sz="2500" b="1">
                <a:latin typeface="Times New Roman" pitchFamily="18" charset="0"/>
                <a:sym typeface="Symbol" pitchFamily="18" charset="2"/>
              </a:rPr>
              <a:t>D</a:t>
            </a:r>
            <a:endParaRPr lang="ru-RU" sz="2500">
              <a:latin typeface="Times New Roman" pitchFamily="18" charset="0"/>
            </a:endParaRPr>
          </a:p>
        </p:txBody>
      </p:sp>
      <p:sp>
        <p:nvSpPr>
          <p:cNvPr id="65579" name="Text Box 43"/>
          <p:cNvSpPr txBox="1">
            <a:spLocks noChangeArrowheads="1"/>
          </p:cNvSpPr>
          <p:nvPr/>
        </p:nvSpPr>
        <p:spPr bwMode="auto">
          <a:xfrm>
            <a:off x="4643438" y="3716338"/>
            <a:ext cx="2735262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500" b="1">
                <a:latin typeface="Times New Roman" pitchFamily="18" charset="0"/>
              </a:rPr>
              <a:t>Доказательство:</a:t>
            </a:r>
          </a:p>
        </p:txBody>
      </p:sp>
      <p:sp>
        <p:nvSpPr>
          <p:cNvPr id="65580" name="Text Box 44"/>
          <p:cNvSpPr txBox="1">
            <a:spLocks noChangeArrowheads="1"/>
          </p:cNvSpPr>
          <p:nvPr/>
        </p:nvSpPr>
        <p:spPr bwMode="auto">
          <a:xfrm>
            <a:off x="4356100" y="4076700"/>
            <a:ext cx="4608513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500" b="1">
                <a:latin typeface="Times New Roman" pitchFamily="18" charset="0"/>
              </a:rPr>
              <a:t>1. Через</a:t>
            </a:r>
            <a:r>
              <a:rPr lang="ru-RU" sz="2500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</a:rPr>
              <a:t>АВ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500" b="1">
                <a:latin typeface="Times New Roman" pitchFamily="18" charset="0"/>
              </a:rPr>
              <a:t>С</a:t>
            </a:r>
            <a:r>
              <a:rPr lang="en-US" sz="2500" b="1">
                <a:latin typeface="Times New Roman" pitchFamily="18" charset="0"/>
              </a:rPr>
              <a:t>D</a:t>
            </a:r>
            <a:r>
              <a:rPr lang="ru-RU" sz="2500" b="1">
                <a:latin typeface="Times New Roman" pitchFamily="18" charset="0"/>
              </a:rPr>
              <a:t> проведем 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</a:t>
            </a:r>
            <a:r>
              <a:rPr lang="ru-RU" sz="2500">
                <a:latin typeface="Times New Roman" pitchFamily="18" charset="0"/>
              </a:rPr>
              <a:t> </a:t>
            </a:r>
          </a:p>
        </p:txBody>
      </p:sp>
      <p:sp>
        <p:nvSpPr>
          <p:cNvPr id="65581" name="Text Box 45"/>
          <p:cNvSpPr txBox="1">
            <a:spLocks noChangeArrowheads="1"/>
          </p:cNvSpPr>
          <p:nvPr/>
        </p:nvSpPr>
        <p:spPr bwMode="auto">
          <a:xfrm>
            <a:off x="4606925" y="4508500"/>
            <a:ext cx="45370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500" b="1">
                <a:latin typeface="Times New Roman" pitchFamily="18" charset="0"/>
              </a:rPr>
              <a:t>2.</a:t>
            </a:r>
            <a:r>
              <a:rPr lang="ru-RU" sz="2500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</a:rPr>
              <a:t>α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500" b="1">
                <a:latin typeface="Times New Roman" pitchFamily="18" charset="0"/>
              </a:rPr>
              <a:t>β, </a:t>
            </a:r>
            <a:r>
              <a:rPr lang="en-US" sz="2500" b="1">
                <a:latin typeface="Times New Roman" pitchFamily="18" charset="0"/>
              </a:rPr>
              <a:t>α</a:t>
            </a:r>
            <a:r>
              <a:rPr lang="ru-RU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500" b="1">
                <a:latin typeface="Times New Roman" pitchFamily="18" charset="0"/>
              </a:rPr>
              <a:t> </a:t>
            </a:r>
            <a:r>
              <a:rPr lang="en-US" sz="2500" b="1">
                <a:latin typeface="Times New Roman" pitchFamily="18" charset="0"/>
                <a:sym typeface="Symbol" pitchFamily="18" charset="2"/>
              </a:rPr>
              <a:t></a:t>
            </a:r>
            <a:r>
              <a:rPr lang="en-US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</a:rPr>
              <a:t>= </a:t>
            </a:r>
            <a:r>
              <a:rPr lang="en-US" sz="2500" b="1" i="1">
                <a:latin typeface="Times New Roman" pitchFamily="18" charset="0"/>
              </a:rPr>
              <a:t>a</a:t>
            </a:r>
            <a:r>
              <a:rPr lang="ru-RU" sz="2500" b="1">
                <a:latin typeface="Times New Roman" pitchFamily="18" charset="0"/>
              </a:rPr>
              <a:t>, </a:t>
            </a:r>
            <a:r>
              <a:rPr lang="en-US" sz="2500" b="1">
                <a:latin typeface="Times New Roman" pitchFamily="18" charset="0"/>
              </a:rPr>
              <a:t>β</a:t>
            </a:r>
            <a:r>
              <a:rPr lang="ru-RU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500" b="1">
                <a:latin typeface="Times New Roman" pitchFamily="18" charset="0"/>
              </a:rPr>
              <a:t> </a:t>
            </a:r>
            <a:r>
              <a:rPr lang="en-US" sz="2500" b="1">
                <a:latin typeface="Times New Roman" pitchFamily="18" charset="0"/>
                <a:sym typeface="Symbol" pitchFamily="18" charset="2"/>
              </a:rPr>
              <a:t></a:t>
            </a:r>
            <a:r>
              <a:rPr lang="en-US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</a:rPr>
              <a:t>= </a:t>
            </a:r>
            <a:r>
              <a:rPr lang="en-US" sz="2500" b="1" i="1">
                <a:latin typeface="Times New Roman" pitchFamily="18" charset="0"/>
              </a:rPr>
              <a:t>b</a:t>
            </a:r>
            <a:r>
              <a:rPr lang="en-US" sz="2500" b="1">
                <a:latin typeface="Times New Roman" pitchFamily="18" charset="0"/>
              </a:rPr>
              <a:t> </a:t>
            </a:r>
            <a:endParaRPr lang="ru-RU" sz="2500" b="1">
              <a:latin typeface="Times New Roman" pitchFamily="18" charset="0"/>
            </a:endParaRPr>
          </a:p>
        </p:txBody>
      </p:sp>
      <p:sp>
        <p:nvSpPr>
          <p:cNvPr id="65582" name="Text Box 46"/>
          <p:cNvSpPr txBox="1">
            <a:spLocks noChangeArrowheads="1"/>
          </p:cNvSpPr>
          <p:nvPr/>
        </p:nvSpPr>
        <p:spPr bwMode="auto">
          <a:xfrm>
            <a:off x="4572000" y="4868863"/>
            <a:ext cx="23050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500" b="1">
                <a:latin typeface="Times New Roman" pitchFamily="18" charset="0"/>
                <a:sym typeface="Symbol" pitchFamily="18" charset="2"/>
              </a:rPr>
              <a:t>3. </a:t>
            </a:r>
            <a:r>
              <a:rPr lang="ru-RU" sz="2500" b="1">
                <a:latin typeface="Times New Roman" pitchFamily="18" charset="0"/>
              </a:rPr>
              <a:t> АС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500" b="1">
                <a:latin typeface="Times New Roman" pitchFamily="18" charset="0"/>
              </a:rPr>
              <a:t>В </a:t>
            </a:r>
            <a:r>
              <a:rPr lang="en-US" sz="2500" b="1">
                <a:latin typeface="Times New Roman" pitchFamily="18" charset="0"/>
              </a:rPr>
              <a:t>D</a:t>
            </a:r>
            <a:r>
              <a:rPr lang="ru-RU" sz="2500" b="1">
                <a:latin typeface="Times New Roman" pitchFamily="18" charset="0"/>
              </a:rPr>
              <a:t>,</a:t>
            </a:r>
            <a:r>
              <a:rPr lang="ru-RU" sz="2500">
                <a:latin typeface="Times New Roman" pitchFamily="18" charset="0"/>
              </a:rPr>
              <a:t> </a:t>
            </a:r>
          </a:p>
        </p:txBody>
      </p:sp>
      <p:sp>
        <p:nvSpPr>
          <p:cNvPr id="65583" name="Text Box 47"/>
          <p:cNvSpPr txBox="1">
            <a:spLocks noChangeArrowheads="1"/>
          </p:cNvSpPr>
          <p:nvPr/>
        </p:nvSpPr>
        <p:spPr bwMode="auto">
          <a:xfrm>
            <a:off x="2916238" y="5300663"/>
            <a:ext cx="6227762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500" b="1">
                <a:latin typeface="Times New Roman" pitchFamily="18" charset="0"/>
              </a:rPr>
              <a:t>4. АВ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500" b="1">
                <a:latin typeface="Times New Roman" pitchFamily="18" charset="0"/>
              </a:rPr>
              <a:t>С</a:t>
            </a:r>
            <a:r>
              <a:rPr lang="en-US" sz="2500" b="1">
                <a:latin typeface="Times New Roman" pitchFamily="18" charset="0"/>
              </a:rPr>
              <a:t>D</a:t>
            </a:r>
            <a:r>
              <a:rPr lang="ru-RU" sz="2500" b="1">
                <a:latin typeface="Times New Roman" pitchFamily="18" charset="0"/>
              </a:rPr>
              <a:t> (как отрезки парал. прямых)</a:t>
            </a:r>
            <a:r>
              <a:rPr lang="ru-RU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65584" name="Text Box 48"/>
          <p:cNvSpPr txBox="1">
            <a:spLocks noChangeArrowheads="1"/>
          </p:cNvSpPr>
          <p:nvPr/>
        </p:nvSpPr>
        <p:spPr bwMode="auto">
          <a:xfrm>
            <a:off x="2916238" y="5734050"/>
            <a:ext cx="6227762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500" b="1">
                <a:latin typeface="Times New Roman" pitchFamily="18" charset="0"/>
                <a:sym typeface="Symbol" pitchFamily="18" charset="2"/>
              </a:rPr>
              <a:t>5. </a:t>
            </a:r>
            <a:r>
              <a:rPr lang="ru-RU" sz="2500" b="1">
                <a:latin typeface="Times New Roman" pitchFamily="18" charset="0"/>
              </a:rPr>
              <a:t> АВСД – параллелограмм (по опр.)</a:t>
            </a:r>
            <a:r>
              <a:rPr lang="ru-RU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65585" name="Text Box 49"/>
          <p:cNvSpPr txBox="1">
            <a:spLocks noChangeArrowheads="1"/>
          </p:cNvSpPr>
          <p:nvPr/>
        </p:nvSpPr>
        <p:spPr bwMode="auto">
          <a:xfrm>
            <a:off x="2195513" y="6165850"/>
            <a:ext cx="6948487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  <a:cs typeface="Arial" charset="0"/>
              </a:rPr>
              <a:t>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</a:t>
            </a:r>
            <a:r>
              <a:rPr lang="ru-RU" sz="2500" b="1">
                <a:latin typeface="Times New Roman" pitchFamily="18" charset="0"/>
              </a:rPr>
              <a:t> АВ = С</a:t>
            </a:r>
            <a:r>
              <a:rPr lang="en-US" sz="2500" b="1">
                <a:latin typeface="Times New Roman" pitchFamily="18" charset="0"/>
              </a:rPr>
              <a:t>D</a:t>
            </a:r>
            <a:r>
              <a:rPr lang="ru-RU" sz="2500" b="1">
                <a:latin typeface="Times New Roman" pitchFamily="18" charset="0"/>
              </a:rPr>
              <a:t> ( по свойству параллелограмма)</a:t>
            </a:r>
            <a:r>
              <a:rPr lang="ru-RU" sz="25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4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4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294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294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6" grpId="0" animBg="1"/>
      <p:bldP spid="294917" grpId="0" animBg="1"/>
      <p:bldP spid="294918" grpId="0" animBg="1"/>
      <p:bldP spid="294919" grpId="0" animBg="1"/>
      <p:bldP spid="294964" grpId="0"/>
      <p:bldP spid="65581" grpId="0"/>
      <p:bldP spid="65582" grpId="0"/>
      <p:bldP spid="65583" grpId="0"/>
      <p:bldP spid="65584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Rectangle 2"/>
          <p:cNvSpPr>
            <a:spLocks noGrp="1"/>
          </p:cNvSpPr>
          <p:nvPr>
            <p:ph type="body" idx="1"/>
          </p:nvPr>
        </p:nvSpPr>
        <p:spPr>
          <a:xfrm>
            <a:off x="250825" y="836613"/>
            <a:ext cx="8642350" cy="5761037"/>
          </a:xfrm>
          <a:solidFill>
            <a:srgbClr val="FFFFFF">
              <a:alpha val="0"/>
            </a:srgbClr>
          </a:solidFill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200" b="1" smtClean="0">
                <a:latin typeface="Times New Roman" pitchFamily="18" charset="0"/>
              </a:rPr>
              <a:t>1. </a:t>
            </a:r>
            <a:r>
              <a:rPr lang="ru-RU" sz="2400" b="1" smtClean="0">
                <a:latin typeface="Times New Roman" pitchFamily="18" charset="0"/>
              </a:rPr>
              <a:t>если плоскости не пересекаются, то они параллельны.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2. плоскости параллельны, если прямая лежащая в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    одной плоскости, параллельна другой плоскости?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3. если две прямые, лежащие в одной плоскости, параллельны двум прямым другой плоскости,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    то эти плоскости параллельны?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4. если прямая перпендикулярна одной из двух параллельных плоскостей, то она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     перпендикулярна и другой плоскости.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5.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прямые, по которым две параллельные плоскости пересечены третьей плоскостью, параллельны.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6. Если прямая пересекает одну из двух плоскостей, то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    она пересекает и другую.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7. Две плоскости, параллельные третьей, параллельны.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8. Отрезки прямых, заключенные между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    параллельными плоскостями, равны.</a:t>
            </a:r>
          </a:p>
        </p:txBody>
      </p:sp>
      <p:sp>
        <p:nvSpPr>
          <p:cNvPr id="218114" name="Text Box 4"/>
          <p:cNvSpPr txBox="1">
            <a:spLocks noChangeArrowheads="1"/>
          </p:cNvSpPr>
          <p:nvPr/>
        </p:nvSpPr>
        <p:spPr bwMode="auto">
          <a:xfrm>
            <a:off x="250825" y="333375"/>
            <a:ext cx="8569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 i="1">
              <a:latin typeface="MS UI Gothic" pitchFamily="34" charset="-128"/>
              <a:cs typeface="Arial" charset="0"/>
            </a:endParaRPr>
          </a:p>
        </p:txBody>
      </p:sp>
      <p:sp>
        <p:nvSpPr>
          <p:cNvPr id="21811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30213" y="260350"/>
            <a:ext cx="8713787" cy="576263"/>
          </a:xfrm>
          <a:solidFill>
            <a:srgbClr val="5E9EFF">
              <a:alpha val="0"/>
            </a:srgbClr>
          </a:solidFill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600" i="1" smtClean="0">
                <a:ln>
                  <a:noFill/>
                </a:ln>
                <a:solidFill>
                  <a:schemeClr val="hlink"/>
                </a:solidFill>
                <a:latin typeface="Times New Roman" pitchFamily="18" charset="0"/>
              </a:rPr>
              <a:t>Определите: верно, ли утверждение?</a:t>
            </a:r>
            <a:r>
              <a:rPr lang="ru-RU" smtClean="0">
                <a:ln>
                  <a:noFill/>
                </a:ln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8172450" y="836613"/>
            <a:ext cx="720725" cy="360362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>
                <a:latin typeface="MS UI Gothic" pitchFamily="34" charset="-128"/>
              </a:rPr>
              <a:t>ДА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8172450" y="5949950"/>
            <a:ext cx="720725" cy="431800"/>
          </a:xfrm>
          <a:prstGeom prst="rect">
            <a:avLst/>
          </a:prstGeom>
          <a:solidFill>
            <a:srgbClr val="8CB5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>
                <a:latin typeface="Arial" charset="0"/>
              </a:rPr>
              <a:t>НЕТ</a:t>
            </a: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8172450" y="4076700"/>
            <a:ext cx="720725" cy="360363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>
                <a:latin typeface="MS UI Gothic" pitchFamily="34" charset="-128"/>
              </a:rPr>
              <a:t>ДА</a:t>
            </a: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8172450" y="4797425"/>
            <a:ext cx="792163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>
                <a:latin typeface="Times New Roman" pitchFamily="18" charset="0"/>
              </a:rPr>
              <a:t>НЕТ</a:t>
            </a:r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8172450" y="5445125"/>
            <a:ext cx="792163" cy="360363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>
                <a:latin typeface="Times New Roman" pitchFamily="18" charset="0"/>
              </a:rPr>
              <a:t>ДА</a:t>
            </a:r>
          </a:p>
        </p:txBody>
      </p:sp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8172450" y="2133600"/>
            <a:ext cx="71755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>
                <a:latin typeface="MS UI Gothic" pitchFamily="34" charset="-128"/>
              </a:rPr>
              <a:t>НЕТ</a:t>
            </a:r>
          </a:p>
        </p:txBody>
      </p:sp>
      <p:sp>
        <p:nvSpPr>
          <p:cNvPr id="54284" name="Rectangle 12"/>
          <p:cNvSpPr>
            <a:spLocks noChangeArrowheads="1"/>
          </p:cNvSpPr>
          <p:nvPr/>
        </p:nvSpPr>
        <p:spPr bwMode="auto">
          <a:xfrm>
            <a:off x="8172450" y="1341438"/>
            <a:ext cx="719138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>
                <a:latin typeface="Times New Roman" pitchFamily="18" charset="0"/>
              </a:rPr>
              <a:t>НЕТ</a:t>
            </a:r>
          </a:p>
        </p:txBody>
      </p:sp>
      <p:sp>
        <p:nvSpPr>
          <p:cNvPr id="54285" name="Rectangle 13"/>
          <p:cNvSpPr>
            <a:spLocks noChangeArrowheads="1"/>
          </p:cNvSpPr>
          <p:nvPr/>
        </p:nvSpPr>
        <p:spPr bwMode="auto">
          <a:xfrm>
            <a:off x="8243888" y="3141663"/>
            <a:ext cx="720725" cy="4318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>
                <a:latin typeface="Arial" charset="0"/>
              </a:rPr>
              <a:t>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 animBg="1"/>
      <p:bldP spid="54279" grpId="0" animBg="1"/>
      <p:bldP spid="54280" grpId="0" animBg="1"/>
      <p:bldP spid="54281" grpId="0" animBg="1"/>
      <p:bldP spid="54282" grpId="0" animBg="1"/>
      <p:bldP spid="54283" grpId="0" animBg="1"/>
      <p:bldP spid="54284" grpId="0" animBg="1"/>
      <p:bldP spid="5428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75" name="AutoShape 39"/>
          <p:cNvSpPr>
            <a:spLocks noChangeArrowheads="1"/>
          </p:cNvSpPr>
          <p:nvPr/>
        </p:nvSpPr>
        <p:spPr bwMode="auto">
          <a:xfrm rot="-474931">
            <a:off x="1258888" y="2205038"/>
            <a:ext cx="3097212" cy="3960812"/>
          </a:xfrm>
          <a:prstGeom prst="parallelogram">
            <a:avLst>
              <a:gd name="adj" fmla="val 25000"/>
            </a:avLst>
          </a:prstGeom>
          <a:solidFill>
            <a:srgbClr val="4F81BD">
              <a:alpha val="18823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grpSp>
        <p:nvGrpSpPr>
          <p:cNvPr id="219138" name="Group 2"/>
          <p:cNvGrpSpPr>
            <a:grpSpLocks/>
          </p:cNvGrpSpPr>
          <p:nvPr/>
        </p:nvGrpSpPr>
        <p:grpSpPr bwMode="auto">
          <a:xfrm>
            <a:off x="395288" y="4292600"/>
            <a:ext cx="4248150" cy="1439863"/>
            <a:chOff x="336" y="2024"/>
            <a:chExt cx="4280" cy="1152"/>
          </a:xfrm>
        </p:grpSpPr>
        <p:sp>
          <p:nvSpPr>
            <p:cNvPr id="219184" name="Freeform 3"/>
            <p:cNvSpPr>
              <a:spLocks/>
            </p:cNvSpPr>
            <p:nvPr/>
          </p:nvSpPr>
          <p:spPr bwMode="auto">
            <a:xfrm>
              <a:off x="336" y="2040"/>
              <a:ext cx="4280" cy="1136"/>
            </a:xfrm>
            <a:custGeom>
              <a:avLst/>
              <a:gdLst>
                <a:gd name="T0" fmla="*/ 0 w 4280"/>
                <a:gd name="T1" fmla="*/ 1088 h 1136"/>
                <a:gd name="T2" fmla="*/ 904 w 4280"/>
                <a:gd name="T3" fmla="*/ 80 h 1136"/>
                <a:gd name="T4" fmla="*/ 4280 w 4280"/>
                <a:gd name="T5" fmla="*/ 0 h 1136"/>
                <a:gd name="T6" fmla="*/ 3432 w 4280"/>
                <a:gd name="T7" fmla="*/ 1088 h 1136"/>
                <a:gd name="T8" fmla="*/ 6 w 4280"/>
                <a:gd name="T9" fmla="*/ 1091 h 1136"/>
                <a:gd name="T10" fmla="*/ 6 w 4280"/>
                <a:gd name="T11" fmla="*/ 1123 h 1136"/>
                <a:gd name="T12" fmla="*/ 3448 w 4280"/>
                <a:gd name="T13" fmla="*/ 1120 h 1136"/>
                <a:gd name="T14" fmla="*/ 3448 w 4280"/>
                <a:gd name="T15" fmla="*/ 1136 h 1136"/>
                <a:gd name="T16" fmla="*/ 3464 w 4280"/>
                <a:gd name="T17" fmla="*/ 1104 h 1136"/>
                <a:gd name="T18" fmla="*/ 3448 w 4280"/>
                <a:gd name="T19" fmla="*/ 1104 h 1136"/>
                <a:gd name="T20" fmla="*/ 4264 w 4280"/>
                <a:gd name="T21" fmla="*/ 48 h 1136"/>
                <a:gd name="T22" fmla="*/ 4264 w 4280"/>
                <a:gd name="T23" fmla="*/ 48 h 1136"/>
                <a:gd name="T24" fmla="*/ 3448 w 4280"/>
                <a:gd name="T25" fmla="*/ 1088 h 1136"/>
                <a:gd name="T26" fmla="*/ 6 w 4280"/>
                <a:gd name="T27" fmla="*/ 1091 h 11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280"/>
                <a:gd name="T43" fmla="*/ 0 h 1136"/>
                <a:gd name="T44" fmla="*/ 4280 w 4280"/>
                <a:gd name="T45" fmla="*/ 1136 h 11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280" h="1136">
                  <a:moveTo>
                    <a:pt x="0" y="1088"/>
                  </a:moveTo>
                  <a:lnTo>
                    <a:pt x="904" y="80"/>
                  </a:lnTo>
                  <a:lnTo>
                    <a:pt x="4280" y="0"/>
                  </a:lnTo>
                  <a:lnTo>
                    <a:pt x="3432" y="1088"/>
                  </a:lnTo>
                  <a:lnTo>
                    <a:pt x="6" y="1091"/>
                  </a:lnTo>
                  <a:lnTo>
                    <a:pt x="6" y="1123"/>
                  </a:lnTo>
                  <a:lnTo>
                    <a:pt x="3448" y="1120"/>
                  </a:lnTo>
                  <a:lnTo>
                    <a:pt x="3448" y="1136"/>
                  </a:lnTo>
                  <a:lnTo>
                    <a:pt x="3464" y="1104"/>
                  </a:lnTo>
                  <a:lnTo>
                    <a:pt x="3448" y="1104"/>
                  </a:lnTo>
                  <a:lnTo>
                    <a:pt x="4264" y="48"/>
                  </a:lnTo>
                  <a:lnTo>
                    <a:pt x="3448" y="1088"/>
                  </a:lnTo>
                  <a:lnTo>
                    <a:pt x="6" y="1091"/>
                  </a:lnTo>
                </a:path>
              </a:pathLst>
            </a:custGeom>
            <a:solidFill>
              <a:srgbClr val="EBF3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185" name="Freeform 4"/>
            <p:cNvSpPr>
              <a:spLocks/>
            </p:cNvSpPr>
            <p:nvPr/>
          </p:nvSpPr>
          <p:spPr bwMode="auto">
            <a:xfrm>
              <a:off x="3768" y="2024"/>
              <a:ext cx="848" cy="1138"/>
            </a:xfrm>
            <a:custGeom>
              <a:avLst/>
              <a:gdLst>
                <a:gd name="T0" fmla="*/ 848 w 848"/>
                <a:gd name="T1" fmla="*/ 0 h 1138"/>
                <a:gd name="T2" fmla="*/ 848 w 848"/>
                <a:gd name="T3" fmla="*/ 64 h 1138"/>
                <a:gd name="T4" fmla="*/ 12 w 848"/>
                <a:gd name="T5" fmla="*/ 1138 h 1138"/>
                <a:gd name="T6" fmla="*/ 0 w 848"/>
                <a:gd name="T7" fmla="*/ 1090 h 1138"/>
                <a:gd name="T8" fmla="*/ 848 w 848"/>
                <a:gd name="T9" fmla="*/ 0 h 11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8"/>
                <a:gd name="T16" fmla="*/ 0 h 1138"/>
                <a:gd name="T17" fmla="*/ 848 w 848"/>
                <a:gd name="T18" fmla="*/ 1138 h 11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8" h="1138">
                  <a:moveTo>
                    <a:pt x="848" y="0"/>
                  </a:moveTo>
                  <a:lnTo>
                    <a:pt x="848" y="64"/>
                  </a:lnTo>
                  <a:lnTo>
                    <a:pt x="12" y="1138"/>
                  </a:lnTo>
                  <a:lnTo>
                    <a:pt x="0" y="1090"/>
                  </a:lnTo>
                  <a:lnTo>
                    <a:pt x="848" y="0"/>
                  </a:lnTo>
                  <a:close/>
                </a:path>
              </a:pathLst>
            </a:custGeom>
            <a:solidFill>
              <a:srgbClr val="EBF3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186" name="Freeform 5"/>
            <p:cNvSpPr>
              <a:spLocks/>
            </p:cNvSpPr>
            <p:nvPr/>
          </p:nvSpPr>
          <p:spPr bwMode="auto">
            <a:xfrm>
              <a:off x="336" y="3109"/>
              <a:ext cx="3444" cy="59"/>
            </a:xfrm>
            <a:custGeom>
              <a:avLst/>
              <a:gdLst>
                <a:gd name="T0" fmla="*/ 6 w 3444"/>
                <a:gd name="T1" fmla="*/ 22 h 59"/>
                <a:gd name="T2" fmla="*/ 3432 w 3444"/>
                <a:gd name="T3" fmla="*/ 5 h 59"/>
                <a:gd name="T4" fmla="*/ 3444 w 3444"/>
                <a:gd name="T5" fmla="*/ 53 h 59"/>
                <a:gd name="T6" fmla="*/ 0 w 3444"/>
                <a:gd name="T7" fmla="*/ 59 h 59"/>
                <a:gd name="T8" fmla="*/ 6 w 3444"/>
                <a:gd name="T9" fmla="*/ 22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44"/>
                <a:gd name="T16" fmla="*/ 0 h 59"/>
                <a:gd name="T17" fmla="*/ 3444 w 3444"/>
                <a:gd name="T18" fmla="*/ 59 h 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44" h="59">
                  <a:moveTo>
                    <a:pt x="6" y="22"/>
                  </a:moveTo>
                  <a:cubicBezTo>
                    <a:pt x="2207" y="27"/>
                    <a:pt x="2859" y="0"/>
                    <a:pt x="3432" y="5"/>
                  </a:cubicBezTo>
                  <a:lnTo>
                    <a:pt x="3444" y="53"/>
                  </a:lnTo>
                  <a:lnTo>
                    <a:pt x="0" y="59"/>
                  </a:lnTo>
                  <a:lnTo>
                    <a:pt x="6" y="22"/>
                  </a:lnTo>
                  <a:close/>
                </a:path>
              </a:pathLst>
            </a:custGeom>
            <a:solidFill>
              <a:srgbClr val="EBF3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250825" y="188913"/>
            <a:ext cx="88931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pitchFamily="34" charset="-128"/>
                <a:cs typeface="Arial" charset="0"/>
              </a:rPr>
              <a:t>  </a:t>
            </a: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Через данную точку А провести плоскость, параллельную данной плоскости α, не проходящей через точку.</a:t>
            </a:r>
            <a:endParaRPr lang="ru-RU" sz="2800" b="1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9957" name="Text Box 21"/>
          <p:cNvSpPr txBox="1">
            <a:spLocks noChangeArrowheads="1"/>
          </p:cNvSpPr>
          <p:nvPr/>
        </p:nvSpPr>
        <p:spPr bwMode="auto">
          <a:xfrm>
            <a:off x="468313" y="5300663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α</a:t>
            </a:r>
            <a:r>
              <a:rPr lang="ru-RU"/>
              <a:t> </a:t>
            </a:r>
          </a:p>
        </p:txBody>
      </p:sp>
      <p:sp>
        <p:nvSpPr>
          <p:cNvPr id="193557" name="Line 21"/>
          <p:cNvSpPr>
            <a:spLocks noChangeShapeType="1"/>
          </p:cNvSpPr>
          <p:nvPr/>
        </p:nvSpPr>
        <p:spPr bwMode="auto">
          <a:xfrm>
            <a:off x="1619250" y="4652963"/>
            <a:ext cx="2016125" cy="576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93558" name="Group 2"/>
          <p:cNvGrpSpPr>
            <a:grpSpLocks/>
          </p:cNvGrpSpPr>
          <p:nvPr/>
        </p:nvGrpSpPr>
        <p:grpSpPr bwMode="auto">
          <a:xfrm>
            <a:off x="755650" y="2636838"/>
            <a:ext cx="4248150" cy="1439862"/>
            <a:chOff x="336" y="2024"/>
            <a:chExt cx="4280" cy="1152"/>
          </a:xfrm>
        </p:grpSpPr>
        <p:sp>
          <p:nvSpPr>
            <p:cNvPr id="219181" name="Freeform 3"/>
            <p:cNvSpPr>
              <a:spLocks/>
            </p:cNvSpPr>
            <p:nvPr/>
          </p:nvSpPr>
          <p:spPr bwMode="auto">
            <a:xfrm>
              <a:off x="336" y="2040"/>
              <a:ext cx="4280" cy="1136"/>
            </a:xfrm>
            <a:custGeom>
              <a:avLst/>
              <a:gdLst>
                <a:gd name="T0" fmla="*/ 0 w 4280"/>
                <a:gd name="T1" fmla="*/ 1088 h 1136"/>
                <a:gd name="T2" fmla="*/ 904 w 4280"/>
                <a:gd name="T3" fmla="*/ 80 h 1136"/>
                <a:gd name="T4" fmla="*/ 4280 w 4280"/>
                <a:gd name="T5" fmla="*/ 0 h 1136"/>
                <a:gd name="T6" fmla="*/ 3432 w 4280"/>
                <a:gd name="T7" fmla="*/ 1088 h 1136"/>
                <a:gd name="T8" fmla="*/ 6 w 4280"/>
                <a:gd name="T9" fmla="*/ 1091 h 1136"/>
                <a:gd name="T10" fmla="*/ 6 w 4280"/>
                <a:gd name="T11" fmla="*/ 1123 h 1136"/>
                <a:gd name="T12" fmla="*/ 3448 w 4280"/>
                <a:gd name="T13" fmla="*/ 1120 h 1136"/>
                <a:gd name="T14" fmla="*/ 3448 w 4280"/>
                <a:gd name="T15" fmla="*/ 1136 h 1136"/>
                <a:gd name="T16" fmla="*/ 3464 w 4280"/>
                <a:gd name="T17" fmla="*/ 1104 h 1136"/>
                <a:gd name="T18" fmla="*/ 3448 w 4280"/>
                <a:gd name="T19" fmla="*/ 1104 h 1136"/>
                <a:gd name="T20" fmla="*/ 4264 w 4280"/>
                <a:gd name="T21" fmla="*/ 48 h 1136"/>
                <a:gd name="T22" fmla="*/ 4264 w 4280"/>
                <a:gd name="T23" fmla="*/ 48 h 1136"/>
                <a:gd name="T24" fmla="*/ 3448 w 4280"/>
                <a:gd name="T25" fmla="*/ 1088 h 1136"/>
                <a:gd name="T26" fmla="*/ 6 w 4280"/>
                <a:gd name="T27" fmla="*/ 1091 h 11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280"/>
                <a:gd name="T43" fmla="*/ 0 h 1136"/>
                <a:gd name="T44" fmla="*/ 4280 w 4280"/>
                <a:gd name="T45" fmla="*/ 1136 h 11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280" h="1136">
                  <a:moveTo>
                    <a:pt x="0" y="1088"/>
                  </a:moveTo>
                  <a:lnTo>
                    <a:pt x="904" y="80"/>
                  </a:lnTo>
                  <a:lnTo>
                    <a:pt x="4280" y="0"/>
                  </a:lnTo>
                  <a:lnTo>
                    <a:pt x="3432" y="1088"/>
                  </a:lnTo>
                  <a:lnTo>
                    <a:pt x="6" y="1091"/>
                  </a:lnTo>
                  <a:lnTo>
                    <a:pt x="6" y="1123"/>
                  </a:lnTo>
                  <a:lnTo>
                    <a:pt x="3448" y="1120"/>
                  </a:lnTo>
                  <a:lnTo>
                    <a:pt x="3448" y="1136"/>
                  </a:lnTo>
                  <a:lnTo>
                    <a:pt x="3464" y="1104"/>
                  </a:lnTo>
                  <a:lnTo>
                    <a:pt x="3448" y="1104"/>
                  </a:lnTo>
                  <a:lnTo>
                    <a:pt x="4264" y="48"/>
                  </a:lnTo>
                  <a:lnTo>
                    <a:pt x="3448" y="1088"/>
                  </a:lnTo>
                  <a:lnTo>
                    <a:pt x="6" y="1091"/>
                  </a:lnTo>
                </a:path>
              </a:pathLst>
            </a:custGeom>
            <a:solidFill>
              <a:srgbClr val="FFFFD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182" name="Freeform 4"/>
            <p:cNvSpPr>
              <a:spLocks/>
            </p:cNvSpPr>
            <p:nvPr/>
          </p:nvSpPr>
          <p:spPr bwMode="auto">
            <a:xfrm>
              <a:off x="3768" y="2024"/>
              <a:ext cx="848" cy="1138"/>
            </a:xfrm>
            <a:custGeom>
              <a:avLst/>
              <a:gdLst>
                <a:gd name="T0" fmla="*/ 848 w 848"/>
                <a:gd name="T1" fmla="*/ 0 h 1138"/>
                <a:gd name="T2" fmla="*/ 848 w 848"/>
                <a:gd name="T3" fmla="*/ 64 h 1138"/>
                <a:gd name="T4" fmla="*/ 12 w 848"/>
                <a:gd name="T5" fmla="*/ 1138 h 1138"/>
                <a:gd name="T6" fmla="*/ 0 w 848"/>
                <a:gd name="T7" fmla="*/ 1090 h 1138"/>
                <a:gd name="T8" fmla="*/ 848 w 848"/>
                <a:gd name="T9" fmla="*/ 0 h 11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8"/>
                <a:gd name="T16" fmla="*/ 0 h 1138"/>
                <a:gd name="T17" fmla="*/ 848 w 848"/>
                <a:gd name="T18" fmla="*/ 1138 h 11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8" h="1138">
                  <a:moveTo>
                    <a:pt x="848" y="0"/>
                  </a:moveTo>
                  <a:lnTo>
                    <a:pt x="848" y="64"/>
                  </a:lnTo>
                  <a:lnTo>
                    <a:pt x="12" y="1138"/>
                  </a:lnTo>
                  <a:lnTo>
                    <a:pt x="0" y="1090"/>
                  </a:lnTo>
                  <a:lnTo>
                    <a:pt x="848" y="0"/>
                  </a:lnTo>
                  <a:close/>
                </a:path>
              </a:pathLst>
            </a:custGeom>
            <a:solidFill>
              <a:srgbClr val="EBF3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183" name="Freeform 5"/>
            <p:cNvSpPr>
              <a:spLocks/>
            </p:cNvSpPr>
            <p:nvPr/>
          </p:nvSpPr>
          <p:spPr bwMode="auto">
            <a:xfrm>
              <a:off x="336" y="3109"/>
              <a:ext cx="3444" cy="59"/>
            </a:xfrm>
            <a:custGeom>
              <a:avLst/>
              <a:gdLst>
                <a:gd name="T0" fmla="*/ 6 w 3444"/>
                <a:gd name="T1" fmla="*/ 22 h 59"/>
                <a:gd name="T2" fmla="*/ 3432 w 3444"/>
                <a:gd name="T3" fmla="*/ 5 h 59"/>
                <a:gd name="T4" fmla="*/ 3444 w 3444"/>
                <a:gd name="T5" fmla="*/ 53 h 59"/>
                <a:gd name="T6" fmla="*/ 0 w 3444"/>
                <a:gd name="T7" fmla="*/ 59 h 59"/>
                <a:gd name="T8" fmla="*/ 6 w 3444"/>
                <a:gd name="T9" fmla="*/ 22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44"/>
                <a:gd name="T16" fmla="*/ 0 h 59"/>
                <a:gd name="T17" fmla="*/ 3444 w 3444"/>
                <a:gd name="T18" fmla="*/ 59 h 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44" h="59">
                  <a:moveTo>
                    <a:pt x="6" y="22"/>
                  </a:moveTo>
                  <a:cubicBezTo>
                    <a:pt x="2207" y="27"/>
                    <a:pt x="2859" y="0"/>
                    <a:pt x="3432" y="5"/>
                  </a:cubicBezTo>
                  <a:lnTo>
                    <a:pt x="3444" y="53"/>
                  </a:lnTo>
                  <a:lnTo>
                    <a:pt x="0" y="59"/>
                  </a:lnTo>
                  <a:lnTo>
                    <a:pt x="6" y="22"/>
                  </a:lnTo>
                  <a:close/>
                </a:path>
              </a:pathLst>
            </a:custGeom>
            <a:solidFill>
              <a:srgbClr val="EBF3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900113" y="3573463"/>
            <a:ext cx="719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β</a:t>
            </a:r>
            <a:r>
              <a:rPr lang="ru-RU"/>
              <a:t> </a:t>
            </a:r>
          </a:p>
        </p:txBody>
      </p:sp>
      <p:sp>
        <p:nvSpPr>
          <p:cNvPr id="193562" name="Line 26"/>
          <p:cNvSpPr>
            <a:spLocks noChangeShapeType="1"/>
          </p:cNvSpPr>
          <p:nvPr/>
        </p:nvSpPr>
        <p:spPr bwMode="auto">
          <a:xfrm flipV="1">
            <a:off x="1619250" y="4508500"/>
            <a:ext cx="2305050" cy="792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3563" name="Line 27"/>
          <p:cNvSpPr>
            <a:spLocks noChangeShapeType="1"/>
          </p:cNvSpPr>
          <p:nvPr/>
        </p:nvSpPr>
        <p:spPr bwMode="auto">
          <a:xfrm flipV="1">
            <a:off x="1692275" y="2924175"/>
            <a:ext cx="2303463" cy="792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3564" name="Line 28"/>
          <p:cNvSpPr>
            <a:spLocks noChangeShapeType="1"/>
          </p:cNvSpPr>
          <p:nvPr/>
        </p:nvSpPr>
        <p:spPr bwMode="auto">
          <a:xfrm>
            <a:off x="1763713" y="3068638"/>
            <a:ext cx="2016125" cy="576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2555875" y="2852738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А</a:t>
            </a:r>
          </a:p>
        </p:txBody>
      </p:sp>
      <p:sp>
        <p:nvSpPr>
          <p:cNvPr id="193565" name="Rectangle 29"/>
          <p:cNvSpPr>
            <a:spLocks noChangeArrowheads="1"/>
          </p:cNvSpPr>
          <p:nvPr/>
        </p:nvSpPr>
        <p:spPr bwMode="auto">
          <a:xfrm>
            <a:off x="5795963" y="1268413"/>
            <a:ext cx="1460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>
                <a:latin typeface="Times New Roman" pitchFamily="18" charset="0"/>
              </a:rPr>
              <a:t>Решение.</a:t>
            </a:r>
          </a:p>
        </p:txBody>
      </p:sp>
      <p:sp>
        <p:nvSpPr>
          <p:cNvPr id="193566" name="Rectangle 30"/>
          <p:cNvSpPr>
            <a:spLocks noChangeArrowheads="1"/>
          </p:cNvSpPr>
          <p:nvPr/>
        </p:nvSpPr>
        <p:spPr bwMode="auto">
          <a:xfrm>
            <a:off x="4752975" y="1700213"/>
            <a:ext cx="4391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>
                <a:latin typeface="Times New Roman" pitchFamily="18" charset="0"/>
              </a:rPr>
              <a:t>1. В плоскости α возьмем т. В.</a:t>
            </a:r>
            <a:r>
              <a:rPr lang="ru-RU" b="1"/>
              <a:t> </a:t>
            </a:r>
          </a:p>
        </p:txBody>
      </p:sp>
      <p:sp>
        <p:nvSpPr>
          <p:cNvPr id="193567" name="Rectangle 31"/>
          <p:cNvSpPr>
            <a:spLocks noChangeArrowheads="1"/>
          </p:cNvSpPr>
          <p:nvPr/>
        </p:nvSpPr>
        <p:spPr bwMode="auto">
          <a:xfrm>
            <a:off x="4802188" y="2060575"/>
            <a:ext cx="4341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>
                <a:latin typeface="Times New Roman" pitchFamily="18" charset="0"/>
              </a:rPr>
              <a:t>2. Проведем прямые ВС и В</a:t>
            </a:r>
            <a:r>
              <a:rPr lang="en-US" b="1">
                <a:latin typeface="Times New Roman" pitchFamily="18" charset="0"/>
              </a:rPr>
              <a:t>D</a:t>
            </a:r>
            <a:r>
              <a:rPr lang="ru-RU" b="1">
                <a:latin typeface="Times New Roman" pitchFamily="18" charset="0"/>
              </a:rPr>
              <a:t>.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2339975" y="4365625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</a:t>
            </a:r>
          </a:p>
        </p:txBody>
      </p:sp>
      <p:sp>
        <p:nvSpPr>
          <p:cNvPr id="193569" name="Rectangle 33"/>
          <p:cNvSpPr>
            <a:spLocks noChangeArrowheads="1"/>
          </p:cNvSpPr>
          <p:nvPr/>
        </p:nvSpPr>
        <p:spPr bwMode="auto">
          <a:xfrm>
            <a:off x="2411413" y="4724400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solidFill>
                  <a:schemeClr val="hlink"/>
                </a:solidFill>
              </a:rPr>
              <a:t>•</a:t>
            </a:r>
            <a:r>
              <a:rPr lang="ru-RU"/>
              <a:t> </a:t>
            </a:r>
          </a:p>
        </p:txBody>
      </p:sp>
      <p:sp>
        <p:nvSpPr>
          <p:cNvPr id="193570" name="Text Box 34"/>
          <p:cNvSpPr txBox="1">
            <a:spLocks noChangeArrowheads="1"/>
          </p:cNvSpPr>
          <p:nvPr/>
        </p:nvSpPr>
        <p:spPr bwMode="auto">
          <a:xfrm>
            <a:off x="3348038" y="3068638"/>
            <a:ext cx="7921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chemeClr val="hlink"/>
                </a:solidFill>
              </a:rPr>
              <a:t>С</a:t>
            </a:r>
            <a:r>
              <a:rPr lang="ru-RU" sz="2000" b="1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193571" name="Text Box 35"/>
          <p:cNvSpPr txBox="1">
            <a:spLocks noChangeArrowheads="1"/>
          </p:cNvSpPr>
          <p:nvPr/>
        </p:nvSpPr>
        <p:spPr bwMode="auto">
          <a:xfrm>
            <a:off x="1331913" y="3213100"/>
            <a:ext cx="936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chemeClr val="hlink"/>
                </a:solidFill>
                <a:latin typeface="Times New Roman" pitchFamily="18" charset="0"/>
              </a:rPr>
              <a:t>D</a:t>
            </a:r>
            <a:r>
              <a:rPr lang="ru-RU" sz="2000" b="1">
                <a:solidFill>
                  <a:schemeClr val="hlink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93572" name="Text Box 36"/>
          <p:cNvSpPr txBox="1">
            <a:spLocks noChangeArrowheads="1"/>
          </p:cNvSpPr>
          <p:nvPr/>
        </p:nvSpPr>
        <p:spPr bwMode="auto">
          <a:xfrm>
            <a:off x="1331913" y="4797425"/>
            <a:ext cx="647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chemeClr val="hlink"/>
                </a:solidFill>
                <a:latin typeface="Times New Roman" pitchFamily="18" charset="0"/>
              </a:rPr>
              <a:t>D</a:t>
            </a:r>
            <a:endParaRPr lang="ru-RU" sz="3200" b="1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193573" name="Text Box 37"/>
          <p:cNvSpPr txBox="1">
            <a:spLocks noChangeArrowheads="1"/>
          </p:cNvSpPr>
          <p:nvPr/>
        </p:nvSpPr>
        <p:spPr bwMode="auto">
          <a:xfrm>
            <a:off x="3419475" y="4797425"/>
            <a:ext cx="647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chemeClr val="hlink"/>
                </a:solidFill>
              </a:rPr>
              <a:t>С</a:t>
            </a:r>
          </a:p>
        </p:txBody>
      </p:sp>
      <p:sp>
        <p:nvSpPr>
          <p:cNvPr id="193574" name="Rectangle 38"/>
          <p:cNvSpPr>
            <a:spLocks noChangeArrowheads="1"/>
          </p:cNvSpPr>
          <p:nvPr/>
        </p:nvSpPr>
        <p:spPr bwMode="auto">
          <a:xfrm>
            <a:off x="5003800" y="2492375"/>
            <a:ext cx="41402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latin typeface="Times New Roman" pitchFamily="18" charset="0"/>
              </a:rPr>
              <a:t>3. Построим вспомогательную плоскость через точку А и прямую ВD, в ней проведем прямую А</a:t>
            </a:r>
            <a:r>
              <a:rPr lang="en-US" b="1">
                <a:latin typeface="Times New Roman" pitchFamily="18" charset="0"/>
              </a:rPr>
              <a:t>D</a:t>
            </a:r>
            <a:r>
              <a:rPr lang="ru-RU" sz="1800" b="1">
                <a:latin typeface="Times New Roman" pitchFamily="18" charset="0"/>
              </a:rPr>
              <a:t>1</a:t>
            </a:r>
            <a:r>
              <a:rPr lang="ru-RU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b="1">
                <a:latin typeface="Times New Roman" pitchFamily="18" charset="0"/>
              </a:rPr>
              <a:t> В</a:t>
            </a:r>
            <a:r>
              <a:rPr lang="en-US" b="1">
                <a:latin typeface="Times New Roman" pitchFamily="18" charset="0"/>
                <a:sym typeface="Symbol" pitchFamily="18" charset="2"/>
              </a:rPr>
              <a:t>D</a:t>
            </a:r>
            <a:r>
              <a:rPr lang="ru-RU" b="1">
                <a:latin typeface="Times New Roman" pitchFamily="18" charset="0"/>
                <a:sym typeface="Symbol" pitchFamily="18" charset="2"/>
              </a:rPr>
              <a:t>.</a:t>
            </a:r>
          </a:p>
        </p:txBody>
      </p:sp>
      <p:sp>
        <p:nvSpPr>
          <p:cNvPr id="193576" name="Line 40"/>
          <p:cNvSpPr>
            <a:spLocks noChangeShapeType="1"/>
          </p:cNvSpPr>
          <p:nvPr/>
        </p:nvSpPr>
        <p:spPr bwMode="auto">
          <a:xfrm flipH="1">
            <a:off x="1619250" y="2349500"/>
            <a:ext cx="144463" cy="2951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3577" name="Line 41"/>
          <p:cNvSpPr>
            <a:spLocks noChangeShapeType="1"/>
          </p:cNvSpPr>
          <p:nvPr/>
        </p:nvSpPr>
        <p:spPr bwMode="auto">
          <a:xfrm flipV="1">
            <a:off x="1763713" y="1989138"/>
            <a:ext cx="2303462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3578" name="Line 42"/>
          <p:cNvSpPr>
            <a:spLocks noChangeShapeType="1"/>
          </p:cNvSpPr>
          <p:nvPr/>
        </p:nvSpPr>
        <p:spPr bwMode="auto">
          <a:xfrm flipH="1">
            <a:off x="3924300" y="1989138"/>
            <a:ext cx="142875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3583" name="Line 47"/>
          <p:cNvSpPr>
            <a:spLocks noChangeShapeType="1"/>
          </p:cNvSpPr>
          <p:nvPr/>
        </p:nvSpPr>
        <p:spPr bwMode="auto">
          <a:xfrm>
            <a:off x="1619250" y="5300663"/>
            <a:ext cx="0" cy="4333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3584" name="Line 48"/>
          <p:cNvSpPr>
            <a:spLocks noChangeShapeType="1"/>
          </p:cNvSpPr>
          <p:nvPr/>
        </p:nvSpPr>
        <p:spPr bwMode="auto">
          <a:xfrm flipH="1">
            <a:off x="3851275" y="4508500"/>
            <a:ext cx="73025" cy="10080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3585" name="Line 49"/>
          <p:cNvSpPr>
            <a:spLocks noChangeShapeType="1"/>
          </p:cNvSpPr>
          <p:nvPr/>
        </p:nvSpPr>
        <p:spPr bwMode="auto">
          <a:xfrm flipH="1">
            <a:off x="1619250" y="5734050"/>
            <a:ext cx="0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3586" name="Line 50"/>
          <p:cNvSpPr>
            <a:spLocks noChangeShapeType="1"/>
          </p:cNvSpPr>
          <p:nvPr/>
        </p:nvSpPr>
        <p:spPr bwMode="auto">
          <a:xfrm>
            <a:off x="3851275" y="573405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3587" name="Line 51"/>
          <p:cNvSpPr>
            <a:spLocks noChangeShapeType="1"/>
          </p:cNvSpPr>
          <p:nvPr/>
        </p:nvSpPr>
        <p:spPr bwMode="auto">
          <a:xfrm flipV="1">
            <a:off x="1619250" y="6021388"/>
            <a:ext cx="2160588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6655" name="Group 31"/>
          <p:cNvGrpSpPr>
            <a:grpSpLocks/>
          </p:cNvGrpSpPr>
          <p:nvPr/>
        </p:nvGrpSpPr>
        <p:grpSpPr bwMode="auto">
          <a:xfrm rot="48601" flipH="1">
            <a:off x="900113" y="3068638"/>
            <a:ext cx="742950" cy="682625"/>
            <a:chOff x="519" y="587"/>
            <a:chExt cx="951" cy="1168"/>
          </a:xfrm>
        </p:grpSpPr>
        <p:sp>
          <p:nvSpPr>
            <p:cNvPr id="219176" name="Freeform 32"/>
            <p:cNvSpPr>
              <a:spLocks/>
            </p:cNvSpPr>
            <p:nvPr/>
          </p:nvSpPr>
          <p:spPr bwMode="auto">
            <a:xfrm>
              <a:off x="519" y="587"/>
              <a:ext cx="951" cy="1168"/>
            </a:xfrm>
            <a:custGeom>
              <a:avLst/>
              <a:gdLst>
                <a:gd name="T0" fmla="*/ 864 w 951"/>
                <a:gd name="T1" fmla="*/ 0 h 1168"/>
                <a:gd name="T2" fmla="*/ 951 w 951"/>
                <a:gd name="T3" fmla="*/ 84 h 1168"/>
                <a:gd name="T4" fmla="*/ 209 w 951"/>
                <a:gd name="T5" fmla="*/ 1009 h 1168"/>
                <a:gd name="T6" fmla="*/ 0 w 951"/>
                <a:gd name="T7" fmla="*/ 1168 h 1168"/>
                <a:gd name="T8" fmla="*/ 118 w 951"/>
                <a:gd name="T9" fmla="*/ 935 h 1168"/>
                <a:gd name="T10" fmla="*/ 864 w 951"/>
                <a:gd name="T11" fmla="*/ 0 h 11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51"/>
                <a:gd name="T19" fmla="*/ 0 h 1168"/>
                <a:gd name="T20" fmla="*/ 951 w 951"/>
                <a:gd name="T21" fmla="*/ 1168 h 11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51" h="1168">
                  <a:moveTo>
                    <a:pt x="864" y="0"/>
                  </a:moveTo>
                  <a:lnTo>
                    <a:pt x="951" y="84"/>
                  </a:lnTo>
                  <a:lnTo>
                    <a:pt x="209" y="1009"/>
                  </a:lnTo>
                  <a:lnTo>
                    <a:pt x="0" y="1168"/>
                  </a:lnTo>
                  <a:lnTo>
                    <a:pt x="118" y="935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Freeform 33"/>
            <p:cNvSpPr>
              <a:spLocks/>
            </p:cNvSpPr>
            <p:nvPr/>
          </p:nvSpPr>
          <p:spPr bwMode="auto">
            <a:xfrm>
              <a:off x="524" y="1496"/>
              <a:ext cx="221" cy="247"/>
            </a:xfrm>
            <a:custGeom>
              <a:avLst/>
              <a:gdLst/>
              <a:ahLst/>
              <a:cxnLst>
                <a:cxn ang="0">
                  <a:pos x="0" y="248"/>
                </a:cxn>
                <a:cxn ang="0">
                  <a:pos x="220" y="84"/>
                </a:cxn>
                <a:cxn ang="0">
                  <a:pos x="128" y="0"/>
                </a:cxn>
                <a:cxn ang="0">
                  <a:pos x="0" y="248"/>
                </a:cxn>
              </a:cxnLst>
              <a:rect l="0" t="0" r="r" b="b"/>
              <a:pathLst>
                <a:path w="220" h="248">
                  <a:moveTo>
                    <a:pt x="0" y="248"/>
                  </a:moveTo>
                  <a:lnTo>
                    <a:pt x="220" y="84"/>
                  </a:lnTo>
                  <a:lnTo>
                    <a:pt x="128" y="0"/>
                  </a:lnTo>
                  <a:lnTo>
                    <a:pt x="0" y="24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sz="1800">
                <a:latin typeface="Arial" charset="0"/>
                <a:cs typeface="Arial" charset="0"/>
              </a:endParaRPr>
            </a:p>
          </p:txBody>
        </p:sp>
        <p:sp>
          <p:nvSpPr>
            <p:cNvPr id="219178" name="Freeform 34"/>
            <p:cNvSpPr>
              <a:spLocks/>
            </p:cNvSpPr>
            <p:nvPr/>
          </p:nvSpPr>
          <p:spPr bwMode="auto">
            <a:xfrm>
              <a:off x="524" y="1640"/>
              <a:ext cx="96" cy="104"/>
            </a:xfrm>
            <a:custGeom>
              <a:avLst/>
              <a:gdLst>
                <a:gd name="T0" fmla="*/ 96 w 96"/>
                <a:gd name="T1" fmla="*/ 39 h 104"/>
                <a:gd name="T2" fmla="*/ 56 w 96"/>
                <a:gd name="T3" fmla="*/ 0 h 104"/>
                <a:gd name="T4" fmla="*/ 0 w 96"/>
                <a:gd name="T5" fmla="*/ 104 h 104"/>
                <a:gd name="T6" fmla="*/ 96 w 96"/>
                <a:gd name="T7" fmla="*/ 39 h 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104"/>
                <a:gd name="T14" fmla="*/ 96 w 96"/>
                <a:gd name="T15" fmla="*/ 104 h 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104">
                  <a:moveTo>
                    <a:pt x="96" y="39"/>
                  </a:moveTo>
                  <a:lnTo>
                    <a:pt x="56" y="0"/>
                  </a:lnTo>
                  <a:lnTo>
                    <a:pt x="0" y="104"/>
                  </a:lnTo>
                  <a:lnTo>
                    <a:pt x="96" y="39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179" name="Freeform 35"/>
            <p:cNvSpPr>
              <a:spLocks/>
            </p:cNvSpPr>
            <p:nvPr/>
          </p:nvSpPr>
          <p:spPr bwMode="auto">
            <a:xfrm>
              <a:off x="676" y="612"/>
              <a:ext cx="736" cy="912"/>
            </a:xfrm>
            <a:custGeom>
              <a:avLst/>
              <a:gdLst>
                <a:gd name="T0" fmla="*/ 736 w 736"/>
                <a:gd name="T1" fmla="*/ 0 h 912"/>
                <a:gd name="T2" fmla="*/ 0 w 736"/>
                <a:gd name="T3" fmla="*/ 912 h 912"/>
                <a:gd name="T4" fmla="*/ 0 60000 65536"/>
                <a:gd name="T5" fmla="*/ 0 60000 65536"/>
                <a:gd name="T6" fmla="*/ 0 w 736"/>
                <a:gd name="T7" fmla="*/ 0 h 912"/>
                <a:gd name="T8" fmla="*/ 736 w 736"/>
                <a:gd name="T9" fmla="*/ 912 h 9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6" h="912">
                  <a:moveTo>
                    <a:pt x="736" y="0"/>
                  </a:moveTo>
                  <a:lnTo>
                    <a:pt x="0" y="91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180" name="Freeform 36"/>
            <p:cNvSpPr>
              <a:spLocks/>
            </p:cNvSpPr>
            <p:nvPr/>
          </p:nvSpPr>
          <p:spPr bwMode="auto">
            <a:xfrm>
              <a:off x="704" y="644"/>
              <a:ext cx="736" cy="908"/>
            </a:xfrm>
            <a:custGeom>
              <a:avLst/>
              <a:gdLst>
                <a:gd name="T0" fmla="*/ 736 w 736"/>
                <a:gd name="T1" fmla="*/ 0 h 908"/>
                <a:gd name="T2" fmla="*/ 0 w 736"/>
                <a:gd name="T3" fmla="*/ 908 h 908"/>
                <a:gd name="T4" fmla="*/ 0 60000 65536"/>
                <a:gd name="T5" fmla="*/ 0 60000 65536"/>
                <a:gd name="T6" fmla="*/ 0 w 736"/>
                <a:gd name="T7" fmla="*/ 0 h 908"/>
                <a:gd name="T8" fmla="*/ 736 w 736"/>
                <a:gd name="T9" fmla="*/ 908 h 90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6" h="908">
                  <a:moveTo>
                    <a:pt x="736" y="0"/>
                  </a:moveTo>
                  <a:lnTo>
                    <a:pt x="0" y="90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3594" name="Text Box 58"/>
          <p:cNvSpPr txBox="1">
            <a:spLocks noChangeArrowheads="1"/>
          </p:cNvSpPr>
          <p:nvPr/>
        </p:nvSpPr>
        <p:spPr bwMode="auto">
          <a:xfrm>
            <a:off x="4427538" y="4365625"/>
            <a:ext cx="471646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4. Аналогично построим вспомогательную плоскость через точку А и прямую ВС, в ней проведем прямую АС</a:t>
            </a:r>
            <a:r>
              <a:rPr lang="ru-RU" sz="1600" b="1">
                <a:latin typeface="Times New Roman" pitchFamily="18" charset="0"/>
              </a:rPr>
              <a:t>1</a:t>
            </a:r>
            <a:r>
              <a:rPr lang="ru-RU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b="1">
                <a:latin typeface="Times New Roman" pitchFamily="18" charset="0"/>
              </a:rPr>
              <a:t> ВС.</a:t>
            </a:r>
          </a:p>
        </p:txBody>
      </p:sp>
      <p:sp>
        <p:nvSpPr>
          <p:cNvPr id="219168" name="Text Box 59"/>
          <p:cNvSpPr txBox="1">
            <a:spLocks noChangeArrowheads="1"/>
          </p:cNvSpPr>
          <p:nvPr/>
        </p:nvSpPr>
        <p:spPr bwMode="auto">
          <a:xfrm>
            <a:off x="2627313" y="3141663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Calibri" pitchFamily="34" charset="0"/>
              </a:rPr>
              <a:t>•</a:t>
            </a:r>
            <a:r>
              <a:rPr lang="ru-RU">
                <a:cs typeface="Calibri" pitchFamily="34" charset="0"/>
              </a:rPr>
              <a:t> </a:t>
            </a:r>
          </a:p>
        </p:txBody>
      </p:sp>
      <p:grpSp>
        <p:nvGrpSpPr>
          <p:cNvPr id="5" name="Group 31"/>
          <p:cNvGrpSpPr>
            <a:grpSpLocks/>
          </p:cNvGrpSpPr>
          <p:nvPr/>
        </p:nvGrpSpPr>
        <p:grpSpPr bwMode="auto">
          <a:xfrm rot="48601" flipH="1">
            <a:off x="1042988" y="2349500"/>
            <a:ext cx="742950" cy="682625"/>
            <a:chOff x="519" y="587"/>
            <a:chExt cx="951" cy="1168"/>
          </a:xfrm>
        </p:grpSpPr>
        <p:sp>
          <p:nvSpPr>
            <p:cNvPr id="219171" name="Freeform 32"/>
            <p:cNvSpPr>
              <a:spLocks/>
            </p:cNvSpPr>
            <p:nvPr/>
          </p:nvSpPr>
          <p:spPr bwMode="auto">
            <a:xfrm>
              <a:off x="519" y="587"/>
              <a:ext cx="951" cy="1168"/>
            </a:xfrm>
            <a:custGeom>
              <a:avLst/>
              <a:gdLst>
                <a:gd name="T0" fmla="*/ 864 w 951"/>
                <a:gd name="T1" fmla="*/ 0 h 1168"/>
                <a:gd name="T2" fmla="*/ 951 w 951"/>
                <a:gd name="T3" fmla="*/ 84 h 1168"/>
                <a:gd name="T4" fmla="*/ 209 w 951"/>
                <a:gd name="T5" fmla="*/ 1009 h 1168"/>
                <a:gd name="T6" fmla="*/ 0 w 951"/>
                <a:gd name="T7" fmla="*/ 1168 h 1168"/>
                <a:gd name="T8" fmla="*/ 118 w 951"/>
                <a:gd name="T9" fmla="*/ 935 h 1168"/>
                <a:gd name="T10" fmla="*/ 864 w 951"/>
                <a:gd name="T11" fmla="*/ 0 h 11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51"/>
                <a:gd name="T19" fmla="*/ 0 h 1168"/>
                <a:gd name="T20" fmla="*/ 951 w 951"/>
                <a:gd name="T21" fmla="*/ 1168 h 11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51" h="1168">
                  <a:moveTo>
                    <a:pt x="864" y="0"/>
                  </a:moveTo>
                  <a:lnTo>
                    <a:pt x="951" y="84"/>
                  </a:lnTo>
                  <a:lnTo>
                    <a:pt x="209" y="1009"/>
                  </a:lnTo>
                  <a:lnTo>
                    <a:pt x="0" y="1168"/>
                  </a:lnTo>
                  <a:lnTo>
                    <a:pt x="118" y="935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7" name="Freeform 33"/>
            <p:cNvSpPr>
              <a:spLocks/>
            </p:cNvSpPr>
            <p:nvPr/>
          </p:nvSpPr>
          <p:spPr bwMode="auto">
            <a:xfrm>
              <a:off x="524" y="1496"/>
              <a:ext cx="221" cy="247"/>
            </a:xfrm>
            <a:custGeom>
              <a:avLst/>
              <a:gdLst/>
              <a:ahLst/>
              <a:cxnLst>
                <a:cxn ang="0">
                  <a:pos x="0" y="248"/>
                </a:cxn>
                <a:cxn ang="0">
                  <a:pos x="220" y="84"/>
                </a:cxn>
                <a:cxn ang="0">
                  <a:pos x="128" y="0"/>
                </a:cxn>
                <a:cxn ang="0">
                  <a:pos x="0" y="248"/>
                </a:cxn>
              </a:cxnLst>
              <a:rect l="0" t="0" r="r" b="b"/>
              <a:pathLst>
                <a:path w="220" h="248">
                  <a:moveTo>
                    <a:pt x="0" y="248"/>
                  </a:moveTo>
                  <a:lnTo>
                    <a:pt x="220" y="84"/>
                  </a:lnTo>
                  <a:lnTo>
                    <a:pt x="128" y="0"/>
                  </a:lnTo>
                  <a:lnTo>
                    <a:pt x="0" y="24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sz="1800">
                <a:latin typeface="Arial" charset="0"/>
                <a:cs typeface="Arial" charset="0"/>
              </a:endParaRPr>
            </a:p>
          </p:txBody>
        </p:sp>
        <p:sp>
          <p:nvSpPr>
            <p:cNvPr id="219173" name="Freeform 34"/>
            <p:cNvSpPr>
              <a:spLocks/>
            </p:cNvSpPr>
            <p:nvPr/>
          </p:nvSpPr>
          <p:spPr bwMode="auto">
            <a:xfrm>
              <a:off x="524" y="1640"/>
              <a:ext cx="96" cy="104"/>
            </a:xfrm>
            <a:custGeom>
              <a:avLst/>
              <a:gdLst>
                <a:gd name="T0" fmla="*/ 96 w 96"/>
                <a:gd name="T1" fmla="*/ 39 h 104"/>
                <a:gd name="T2" fmla="*/ 56 w 96"/>
                <a:gd name="T3" fmla="*/ 0 h 104"/>
                <a:gd name="T4" fmla="*/ 0 w 96"/>
                <a:gd name="T5" fmla="*/ 104 h 104"/>
                <a:gd name="T6" fmla="*/ 96 w 96"/>
                <a:gd name="T7" fmla="*/ 39 h 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104"/>
                <a:gd name="T14" fmla="*/ 96 w 96"/>
                <a:gd name="T15" fmla="*/ 104 h 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104">
                  <a:moveTo>
                    <a:pt x="96" y="39"/>
                  </a:moveTo>
                  <a:lnTo>
                    <a:pt x="56" y="0"/>
                  </a:lnTo>
                  <a:lnTo>
                    <a:pt x="0" y="104"/>
                  </a:lnTo>
                  <a:lnTo>
                    <a:pt x="96" y="39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174" name="Freeform 35"/>
            <p:cNvSpPr>
              <a:spLocks/>
            </p:cNvSpPr>
            <p:nvPr/>
          </p:nvSpPr>
          <p:spPr bwMode="auto">
            <a:xfrm>
              <a:off x="676" y="612"/>
              <a:ext cx="736" cy="912"/>
            </a:xfrm>
            <a:custGeom>
              <a:avLst/>
              <a:gdLst>
                <a:gd name="T0" fmla="*/ 736 w 736"/>
                <a:gd name="T1" fmla="*/ 0 h 912"/>
                <a:gd name="T2" fmla="*/ 0 w 736"/>
                <a:gd name="T3" fmla="*/ 912 h 912"/>
                <a:gd name="T4" fmla="*/ 0 60000 65536"/>
                <a:gd name="T5" fmla="*/ 0 60000 65536"/>
                <a:gd name="T6" fmla="*/ 0 w 736"/>
                <a:gd name="T7" fmla="*/ 0 h 912"/>
                <a:gd name="T8" fmla="*/ 736 w 736"/>
                <a:gd name="T9" fmla="*/ 912 h 9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6" h="912">
                  <a:moveTo>
                    <a:pt x="736" y="0"/>
                  </a:moveTo>
                  <a:lnTo>
                    <a:pt x="0" y="91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175" name="Freeform 36"/>
            <p:cNvSpPr>
              <a:spLocks/>
            </p:cNvSpPr>
            <p:nvPr/>
          </p:nvSpPr>
          <p:spPr bwMode="auto">
            <a:xfrm>
              <a:off x="704" y="644"/>
              <a:ext cx="736" cy="908"/>
            </a:xfrm>
            <a:custGeom>
              <a:avLst/>
              <a:gdLst>
                <a:gd name="T0" fmla="*/ 736 w 736"/>
                <a:gd name="T1" fmla="*/ 0 h 908"/>
                <a:gd name="T2" fmla="*/ 0 w 736"/>
                <a:gd name="T3" fmla="*/ 908 h 908"/>
                <a:gd name="T4" fmla="*/ 0 60000 65536"/>
                <a:gd name="T5" fmla="*/ 0 60000 65536"/>
                <a:gd name="T6" fmla="*/ 0 w 736"/>
                <a:gd name="T7" fmla="*/ 0 h 908"/>
                <a:gd name="T8" fmla="*/ 736 w 736"/>
                <a:gd name="T9" fmla="*/ 908 h 90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6" h="908">
                  <a:moveTo>
                    <a:pt x="736" y="0"/>
                  </a:moveTo>
                  <a:lnTo>
                    <a:pt x="0" y="90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3602" name="Text Box 66"/>
          <p:cNvSpPr txBox="1">
            <a:spLocks noChangeArrowheads="1"/>
          </p:cNvSpPr>
          <p:nvPr/>
        </p:nvSpPr>
        <p:spPr bwMode="auto">
          <a:xfrm>
            <a:off x="4067175" y="5805488"/>
            <a:ext cx="4897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5. Через прямые А</a:t>
            </a:r>
            <a:r>
              <a:rPr lang="en-US" b="1">
                <a:latin typeface="Times New Roman" pitchFamily="18" charset="0"/>
              </a:rPr>
              <a:t>D</a:t>
            </a:r>
            <a:r>
              <a:rPr lang="ru-RU" sz="1600" b="1">
                <a:latin typeface="Times New Roman" pitchFamily="18" charset="0"/>
              </a:rPr>
              <a:t>1</a:t>
            </a:r>
            <a:r>
              <a:rPr lang="ru-RU" b="1">
                <a:latin typeface="Times New Roman" pitchFamily="18" charset="0"/>
              </a:rPr>
              <a:t> и АС</a:t>
            </a:r>
            <a:r>
              <a:rPr lang="ru-RU" sz="1800" b="1">
                <a:latin typeface="Times New Roman" pitchFamily="18" charset="0"/>
              </a:rPr>
              <a:t>1</a:t>
            </a:r>
            <a:r>
              <a:rPr lang="ru-RU" b="1">
                <a:latin typeface="Times New Roman" pitchFamily="18" charset="0"/>
              </a:rPr>
              <a:t> проведем плоскость β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3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3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3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3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3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3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3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3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9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3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3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3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3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9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9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9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93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9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9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9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61 0.01343 L 0.25851 -0.13379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00" y="-74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1000"/>
                                        <p:tgtEl>
                                          <p:spTgt spid="19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93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3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9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93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3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9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64 -0.01829 L 0.22725 0.08681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0" y="530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1000"/>
                                        <p:tgtEl>
                                          <p:spTgt spid="19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93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3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9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93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93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9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9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9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9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75" grpId="0" animBg="1"/>
      <p:bldP spid="193557" grpId="0" animBg="1"/>
      <p:bldP spid="39947" grpId="0"/>
      <p:bldP spid="193562" grpId="0" animBg="1"/>
      <p:bldP spid="193563" grpId="0" animBg="1"/>
      <p:bldP spid="193564" grpId="0" animBg="1"/>
      <p:bldP spid="193565" grpId="0"/>
      <p:bldP spid="3" grpId="0"/>
      <p:bldP spid="193569" grpId="0"/>
      <p:bldP spid="193570" grpId="0"/>
      <p:bldP spid="193571" grpId="1"/>
      <p:bldP spid="193572" grpId="0"/>
      <p:bldP spid="193574" grpId="0"/>
      <p:bldP spid="193576" grpId="0" animBg="1"/>
      <p:bldP spid="193577" grpId="0" animBg="1"/>
      <p:bldP spid="193578" grpId="0" animBg="1"/>
      <p:bldP spid="193583" grpId="0" animBg="1"/>
      <p:bldP spid="193584" grpId="0" animBg="1"/>
      <p:bldP spid="193585" grpId="0" animBg="1"/>
      <p:bldP spid="193586" grpId="0" animBg="1"/>
      <p:bldP spid="193587" grpId="0" animBg="1"/>
      <p:bldP spid="193594" grpId="0"/>
      <p:bldP spid="19360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511" name="AutoShape 15"/>
          <p:cNvSpPr>
            <a:spLocks noChangeArrowheads="1"/>
          </p:cNvSpPr>
          <p:nvPr/>
        </p:nvSpPr>
        <p:spPr bwMode="auto">
          <a:xfrm rot="-741918">
            <a:off x="0" y="2133600"/>
            <a:ext cx="3414713" cy="4032250"/>
          </a:xfrm>
          <a:prstGeom prst="parallelogram">
            <a:avLst>
              <a:gd name="adj" fmla="val 18204"/>
            </a:avLst>
          </a:prstGeom>
          <a:solidFill>
            <a:srgbClr val="EBF3FF">
              <a:alpha val="61176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0162" name="Text Box 4"/>
          <p:cNvSpPr txBox="1">
            <a:spLocks noChangeArrowheads="1"/>
          </p:cNvSpPr>
          <p:nvPr/>
        </p:nvSpPr>
        <p:spPr bwMode="auto">
          <a:xfrm>
            <a:off x="250825" y="188913"/>
            <a:ext cx="8569325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u="sng">
                <a:solidFill>
                  <a:schemeClr val="accent1"/>
                </a:solidFill>
                <a:latin typeface="Times New Roman" pitchFamily="18" charset="0"/>
              </a:rPr>
              <a:t>Задача 2.</a:t>
            </a:r>
            <a:r>
              <a:rPr lang="ru-RU" b="1">
                <a:solidFill>
                  <a:schemeClr val="accent1"/>
                </a:solidFill>
                <a:latin typeface="Times New Roman" pitchFamily="18" charset="0"/>
              </a:rPr>
              <a:t>  </a:t>
            </a:r>
            <a:r>
              <a:rPr lang="ru-RU" sz="2800" b="1" i="1">
                <a:latin typeface="Times New Roman" pitchFamily="18" charset="0"/>
              </a:rPr>
              <a:t>Доказать, что через каждую из двух скрещивающихся прямых можно провести плоскость так, чтобы эти плоскости были параллельны.</a:t>
            </a:r>
          </a:p>
        </p:txBody>
      </p:sp>
      <p:sp>
        <p:nvSpPr>
          <p:cNvPr id="220163" name="Text Box 7"/>
          <p:cNvSpPr txBox="1">
            <a:spLocks noChangeArrowheads="1"/>
          </p:cNvSpPr>
          <p:nvPr/>
        </p:nvSpPr>
        <p:spPr bwMode="auto">
          <a:xfrm>
            <a:off x="539750" y="4941888"/>
            <a:ext cx="647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/>
              <a:t>а</a:t>
            </a:r>
          </a:p>
        </p:txBody>
      </p:sp>
      <p:sp>
        <p:nvSpPr>
          <p:cNvPr id="220164" name="Text Box 8"/>
          <p:cNvSpPr txBox="1">
            <a:spLocks noChangeArrowheads="1"/>
          </p:cNvSpPr>
          <p:nvPr/>
        </p:nvSpPr>
        <p:spPr bwMode="auto">
          <a:xfrm>
            <a:off x="755650" y="2133600"/>
            <a:ext cx="503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/>
              <a:t>в</a:t>
            </a:r>
          </a:p>
        </p:txBody>
      </p:sp>
      <p:sp>
        <p:nvSpPr>
          <p:cNvPr id="234505" name="Text Box 9"/>
          <p:cNvSpPr txBox="1">
            <a:spLocks noChangeArrowheads="1"/>
          </p:cNvSpPr>
          <p:nvPr/>
        </p:nvSpPr>
        <p:spPr bwMode="auto">
          <a:xfrm>
            <a:off x="3851275" y="2276475"/>
            <a:ext cx="4681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Пусть</a:t>
            </a:r>
            <a:r>
              <a:rPr lang="ru-RU" b="1" i="1">
                <a:latin typeface="Times New Roman" pitchFamily="18" charset="0"/>
              </a:rPr>
              <a:t> а </a:t>
            </a:r>
            <a:r>
              <a:rPr lang="ru-RU" b="1">
                <a:latin typeface="Times New Roman" pitchFamily="18" charset="0"/>
              </a:rPr>
              <a:t>скрещивается с</a:t>
            </a:r>
            <a:r>
              <a:rPr lang="ru-RU" b="1" i="1">
                <a:latin typeface="Times New Roman" pitchFamily="18" charset="0"/>
              </a:rPr>
              <a:t> в.</a:t>
            </a:r>
            <a:r>
              <a:rPr lang="ru-RU" b="1">
                <a:latin typeface="Times New Roman" pitchFamily="18" charset="0"/>
              </a:rPr>
              <a:t> </a:t>
            </a:r>
          </a:p>
        </p:txBody>
      </p:sp>
      <p:sp>
        <p:nvSpPr>
          <p:cNvPr id="234506" name="Text Box 10"/>
          <p:cNvSpPr txBox="1">
            <a:spLocks noChangeArrowheads="1"/>
          </p:cNvSpPr>
          <p:nvPr/>
        </p:nvSpPr>
        <p:spPr bwMode="auto">
          <a:xfrm>
            <a:off x="4140200" y="1773238"/>
            <a:ext cx="3600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Доказательство:</a:t>
            </a:r>
          </a:p>
        </p:txBody>
      </p:sp>
      <p:sp>
        <p:nvSpPr>
          <p:cNvPr id="234507" name="Text Box 11"/>
          <p:cNvSpPr txBox="1">
            <a:spLocks noChangeArrowheads="1"/>
          </p:cNvSpPr>
          <p:nvPr/>
        </p:nvSpPr>
        <p:spPr bwMode="auto">
          <a:xfrm>
            <a:off x="3851275" y="2708275"/>
            <a:ext cx="4103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На прямой </a:t>
            </a:r>
            <a:r>
              <a:rPr lang="ru-RU" b="1" i="1">
                <a:latin typeface="Times New Roman" pitchFamily="18" charset="0"/>
              </a:rPr>
              <a:t>в  </a:t>
            </a:r>
            <a:r>
              <a:rPr lang="ru-RU" b="1">
                <a:latin typeface="Times New Roman" pitchFamily="18" charset="0"/>
              </a:rPr>
              <a:t>возьмем т. А, </a:t>
            </a:r>
          </a:p>
        </p:txBody>
      </p:sp>
      <p:sp>
        <p:nvSpPr>
          <p:cNvPr id="234509" name="Text Box 13"/>
          <p:cNvSpPr txBox="1">
            <a:spLocks noChangeArrowheads="1"/>
          </p:cNvSpPr>
          <p:nvPr/>
        </p:nvSpPr>
        <p:spPr bwMode="auto">
          <a:xfrm>
            <a:off x="1476375" y="2205038"/>
            <a:ext cx="5762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А</a:t>
            </a:r>
          </a:p>
        </p:txBody>
      </p:sp>
      <p:sp>
        <p:nvSpPr>
          <p:cNvPr id="234510" name="Text Box 14"/>
          <p:cNvSpPr txBox="1">
            <a:spLocks noChangeArrowheads="1"/>
          </p:cNvSpPr>
          <p:nvPr/>
        </p:nvSpPr>
        <p:spPr bwMode="auto">
          <a:xfrm>
            <a:off x="3924300" y="3068638"/>
            <a:ext cx="52197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через  прямую </a:t>
            </a:r>
            <a:r>
              <a:rPr lang="ru-RU" b="1" i="1">
                <a:latin typeface="Times New Roman" pitchFamily="18" charset="0"/>
              </a:rPr>
              <a:t>а </a:t>
            </a:r>
            <a:r>
              <a:rPr lang="ru-RU" b="1">
                <a:latin typeface="Times New Roman" pitchFamily="18" charset="0"/>
              </a:rPr>
              <a:t>и т. А проведем плоскость, </a:t>
            </a:r>
          </a:p>
        </p:txBody>
      </p:sp>
      <p:sp>
        <p:nvSpPr>
          <p:cNvPr id="234512" name="Text Box 16"/>
          <p:cNvSpPr txBox="1">
            <a:spLocks noChangeArrowheads="1"/>
          </p:cNvSpPr>
          <p:nvPr/>
        </p:nvSpPr>
        <p:spPr bwMode="auto">
          <a:xfrm>
            <a:off x="3851275" y="3860800"/>
            <a:ext cx="49688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 этой плоскости через т. А проведем прямую </a:t>
            </a:r>
            <a:r>
              <a:rPr lang="ru-RU" b="1" i="1"/>
              <a:t>в</a:t>
            </a:r>
            <a:r>
              <a:rPr lang="ru-RU" sz="1600" b="1" i="1"/>
              <a:t>1</a:t>
            </a:r>
            <a:r>
              <a:rPr lang="ru-RU" b="1" i="1"/>
              <a:t> , в</a:t>
            </a:r>
            <a:r>
              <a:rPr lang="ru-RU" sz="1600" b="1" i="1"/>
              <a:t>1</a:t>
            </a:r>
            <a:r>
              <a:rPr lang="ru-RU" b="1" i="1"/>
              <a:t> </a:t>
            </a:r>
            <a:r>
              <a:rPr lang="ru-RU" b="1">
                <a:sym typeface="Symbol" pitchFamily="18" charset="2"/>
              </a:rPr>
              <a:t></a:t>
            </a:r>
            <a:r>
              <a:rPr lang="ru-RU" b="1" i="1"/>
              <a:t> в.</a:t>
            </a:r>
            <a:r>
              <a:rPr lang="ru-RU" b="1"/>
              <a:t> </a:t>
            </a:r>
          </a:p>
        </p:txBody>
      </p:sp>
      <p:grpSp>
        <p:nvGrpSpPr>
          <p:cNvPr id="26655" name="Group 31"/>
          <p:cNvGrpSpPr>
            <a:grpSpLocks/>
          </p:cNvGrpSpPr>
          <p:nvPr/>
        </p:nvGrpSpPr>
        <p:grpSpPr bwMode="auto">
          <a:xfrm rot="48601" flipH="1">
            <a:off x="1692275" y="1341438"/>
            <a:ext cx="1030288" cy="971550"/>
            <a:chOff x="519" y="587"/>
            <a:chExt cx="951" cy="1168"/>
          </a:xfrm>
        </p:grpSpPr>
        <p:sp>
          <p:nvSpPr>
            <p:cNvPr id="220184" name="Freeform 32"/>
            <p:cNvSpPr>
              <a:spLocks/>
            </p:cNvSpPr>
            <p:nvPr/>
          </p:nvSpPr>
          <p:spPr bwMode="auto">
            <a:xfrm>
              <a:off x="519" y="587"/>
              <a:ext cx="951" cy="1168"/>
            </a:xfrm>
            <a:custGeom>
              <a:avLst/>
              <a:gdLst>
                <a:gd name="T0" fmla="*/ 864 w 951"/>
                <a:gd name="T1" fmla="*/ 0 h 1168"/>
                <a:gd name="T2" fmla="*/ 951 w 951"/>
                <a:gd name="T3" fmla="*/ 84 h 1168"/>
                <a:gd name="T4" fmla="*/ 209 w 951"/>
                <a:gd name="T5" fmla="*/ 1009 h 1168"/>
                <a:gd name="T6" fmla="*/ 0 w 951"/>
                <a:gd name="T7" fmla="*/ 1168 h 1168"/>
                <a:gd name="T8" fmla="*/ 118 w 951"/>
                <a:gd name="T9" fmla="*/ 935 h 1168"/>
                <a:gd name="T10" fmla="*/ 864 w 951"/>
                <a:gd name="T11" fmla="*/ 0 h 11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51"/>
                <a:gd name="T19" fmla="*/ 0 h 1168"/>
                <a:gd name="T20" fmla="*/ 951 w 951"/>
                <a:gd name="T21" fmla="*/ 1168 h 11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51" h="1168">
                  <a:moveTo>
                    <a:pt x="864" y="0"/>
                  </a:moveTo>
                  <a:lnTo>
                    <a:pt x="951" y="84"/>
                  </a:lnTo>
                  <a:lnTo>
                    <a:pt x="209" y="1009"/>
                  </a:lnTo>
                  <a:lnTo>
                    <a:pt x="0" y="1168"/>
                  </a:lnTo>
                  <a:lnTo>
                    <a:pt x="118" y="935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7" name="Freeform 33"/>
            <p:cNvSpPr>
              <a:spLocks/>
            </p:cNvSpPr>
            <p:nvPr/>
          </p:nvSpPr>
          <p:spPr bwMode="auto">
            <a:xfrm>
              <a:off x="524" y="1497"/>
              <a:ext cx="221" cy="248"/>
            </a:xfrm>
            <a:custGeom>
              <a:avLst/>
              <a:gdLst/>
              <a:ahLst/>
              <a:cxnLst>
                <a:cxn ang="0">
                  <a:pos x="0" y="248"/>
                </a:cxn>
                <a:cxn ang="0">
                  <a:pos x="220" y="84"/>
                </a:cxn>
                <a:cxn ang="0">
                  <a:pos x="128" y="0"/>
                </a:cxn>
                <a:cxn ang="0">
                  <a:pos x="0" y="248"/>
                </a:cxn>
              </a:cxnLst>
              <a:rect l="0" t="0" r="r" b="b"/>
              <a:pathLst>
                <a:path w="220" h="248">
                  <a:moveTo>
                    <a:pt x="0" y="248"/>
                  </a:moveTo>
                  <a:lnTo>
                    <a:pt x="220" y="84"/>
                  </a:lnTo>
                  <a:lnTo>
                    <a:pt x="128" y="0"/>
                  </a:lnTo>
                  <a:lnTo>
                    <a:pt x="0" y="24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sz="1800">
                <a:latin typeface="Arial" charset="0"/>
                <a:cs typeface="Arial" charset="0"/>
              </a:endParaRPr>
            </a:p>
          </p:txBody>
        </p:sp>
        <p:sp>
          <p:nvSpPr>
            <p:cNvPr id="220186" name="Freeform 34"/>
            <p:cNvSpPr>
              <a:spLocks/>
            </p:cNvSpPr>
            <p:nvPr/>
          </p:nvSpPr>
          <p:spPr bwMode="auto">
            <a:xfrm>
              <a:off x="524" y="1640"/>
              <a:ext cx="96" cy="104"/>
            </a:xfrm>
            <a:custGeom>
              <a:avLst/>
              <a:gdLst>
                <a:gd name="T0" fmla="*/ 96 w 96"/>
                <a:gd name="T1" fmla="*/ 39 h 104"/>
                <a:gd name="T2" fmla="*/ 56 w 96"/>
                <a:gd name="T3" fmla="*/ 0 h 104"/>
                <a:gd name="T4" fmla="*/ 0 w 96"/>
                <a:gd name="T5" fmla="*/ 104 h 104"/>
                <a:gd name="T6" fmla="*/ 96 w 96"/>
                <a:gd name="T7" fmla="*/ 39 h 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104"/>
                <a:gd name="T14" fmla="*/ 96 w 96"/>
                <a:gd name="T15" fmla="*/ 104 h 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104">
                  <a:moveTo>
                    <a:pt x="96" y="39"/>
                  </a:moveTo>
                  <a:lnTo>
                    <a:pt x="56" y="0"/>
                  </a:lnTo>
                  <a:lnTo>
                    <a:pt x="0" y="104"/>
                  </a:lnTo>
                  <a:lnTo>
                    <a:pt x="96" y="39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0187" name="Freeform 35"/>
            <p:cNvSpPr>
              <a:spLocks/>
            </p:cNvSpPr>
            <p:nvPr/>
          </p:nvSpPr>
          <p:spPr bwMode="auto">
            <a:xfrm>
              <a:off x="676" y="612"/>
              <a:ext cx="736" cy="912"/>
            </a:xfrm>
            <a:custGeom>
              <a:avLst/>
              <a:gdLst>
                <a:gd name="T0" fmla="*/ 736 w 736"/>
                <a:gd name="T1" fmla="*/ 0 h 912"/>
                <a:gd name="T2" fmla="*/ 0 w 736"/>
                <a:gd name="T3" fmla="*/ 912 h 912"/>
                <a:gd name="T4" fmla="*/ 0 60000 65536"/>
                <a:gd name="T5" fmla="*/ 0 60000 65536"/>
                <a:gd name="T6" fmla="*/ 0 w 736"/>
                <a:gd name="T7" fmla="*/ 0 h 912"/>
                <a:gd name="T8" fmla="*/ 736 w 736"/>
                <a:gd name="T9" fmla="*/ 912 h 9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6" h="912">
                  <a:moveTo>
                    <a:pt x="736" y="0"/>
                  </a:moveTo>
                  <a:lnTo>
                    <a:pt x="0" y="91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0188" name="Freeform 36"/>
            <p:cNvSpPr>
              <a:spLocks/>
            </p:cNvSpPr>
            <p:nvPr/>
          </p:nvSpPr>
          <p:spPr bwMode="auto">
            <a:xfrm>
              <a:off x="704" y="644"/>
              <a:ext cx="736" cy="908"/>
            </a:xfrm>
            <a:custGeom>
              <a:avLst/>
              <a:gdLst>
                <a:gd name="T0" fmla="*/ 736 w 736"/>
                <a:gd name="T1" fmla="*/ 0 h 908"/>
                <a:gd name="T2" fmla="*/ 0 w 736"/>
                <a:gd name="T3" fmla="*/ 908 h 908"/>
                <a:gd name="T4" fmla="*/ 0 60000 65536"/>
                <a:gd name="T5" fmla="*/ 0 60000 65536"/>
                <a:gd name="T6" fmla="*/ 0 w 736"/>
                <a:gd name="T7" fmla="*/ 0 h 908"/>
                <a:gd name="T8" fmla="*/ 736 w 736"/>
                <a:gd name="T9" fmla="*/ 908 h 90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6" h="908">
                  <a:moveTo>
                    <a:pt x="736" y="0"/>
                  </a:moveTo>
                  <a:lnTo>
                    <a:pt x="0" y="90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4520" name="Text Box 24"/>
          <p:cNvSpPr txBox="1">
            <a:spLocks noChangeArrowheads="1"/>
          </p:cNvSpPr>
          <p:nvPr/>
        </p:nvSpPr>
        <p:spPr bwMode="auto">
          <a:xfrm>
            <a:off x="3924300" y="4724400"/>
            <a:ext cx="4968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Через </a:t>
            </a:r>
            <a:r>
              <a:rPr lang="ru-RU" b="1" i="1">
                <a:latin typeface="Times New Roman" pitchFamily="18" charset="0"/>
              </a:rPr>
              <a:t>в</a:t>
            </a:r>
            <a:r>
              <a:rPr lang="ru-RU" sz="1200" b="1" i="1">
                <a:latin typeface="Times New Roman" pitchFamily="18" charset="0"/>
              </a:rPr>
              <a:t>1</a:t>
            </a:r>
            <a:r>
              <a:rPr lang="ru-RU" b="1">
                <a:latin typeface="Times New Roman" pitchFamily="18" charset="0"/>
              </a:rPr>
              <a:t> </a:t>
            </a:r>
            <a:r>
              <a:rPr lang="ru-RU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b="1">
                <a:latin typeface="Times New Roman" pitchFamily="18" charset="0"/>
              </a:rPr>
              <a:t> </a:t>
            </a:r>
            <a:r>
              <a:rPr lang="ru-RU" b="1" i="1">
                <a:latin typeface="Times New Roman" pitchFamily="18" charset="0"/>
              </a:rPr>
              <a:t>в </a:t>
            </a:r>
            <a:r>
              <a:rPr lang="ru-RU" b="1">
                <a:latin typeface="Times New Roman" pitchFamily="18" charset="0"/>
              </a:rPr>
              <a:t>проведем плоскость α. </a:t>
            </a:r>
          </a:p>
        </p:txBody>
      </p:sp>
      <p:sp>
        <p:nvSpPr>
          <p:cNvPr id="234521" name="AutoShape 25"/>
          <p:cNvSpPr>
            <a:spLocks noChangeArrowheads="1"/>
          </p:cNvSpPr>
          <p:nvPr/>
        </p:nvSpPr>
        <p:spPr bwMode="auto">
          <a:xfrm>
            <a:off x="-323850" y="2205038"/>
            <a:ext cx="4175125" cy="1081087"/>
          </a:xfrm>
          <a:prstGeom prst="parallelogram">
            <a:avLst>
              <a:gd name="adj" fmla="val 96549"/>
            </a:avLst>
          </a:prstGeom>
          <a:solidFill>
            <a:srgbClr val="FFFFDD">
              <a:alpha val="5098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0174" name="Line 5"/>
          <p:cNvSpPr>
            <a:spLocks noChangeShapeType="1"/>
          </p:cNvSpPr>
          <p:nvPr/>
        </p:nvSpPr>
        <p:spPr bwMode="auto">
          <a:xfrm>
            <a:off x="684213" y="2492375"/>
            <a:ext cx="215900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4513" name="Line 17"/>
          <p:cNvSpPr>
            <a:spLocks noChangeShapeType="1"/>
          </p:cNvSpPr>
          <p:nvPr/>
        </p:nvSpPr>
        <p:spPr bwMode="auto">
          <a:xfrm flipV="1">
            <a:off x="611188" y="2349500"/>
            <a:ext cx="2159000" cy="863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4508" name="Text Box 12"/>
          <p:cNvSpPr txBox="1">
            <a:spLocks noChangeArrowheads="1"/>
          </p:cNvSpPr>
          <p:nvPr/>
        </p:nvSpPr>
        <p:spPr bwMode="auto">
          <a:xfrm>
            <a:off x="1476375" y="1700213"/>
            <a:ext cx="5762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34522" name="Text Box 26"/>
          <p:cNvSpPr txBox="1">
            <a:spLocks noChangeArrowheads="1"/>
          </p:cNvSpPr>
          <p:nvPr/>
        </p:nvSpPr>
        <p:spPr bwMode="auto">
          <a:xfrm>
            <a:off x="2339975" y="2349500"/>
            <a:ext cx="576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 </a:t>
            </a:r>
            <a:r>
              <a:rPr lang="ru-RU" sz="2800" b="1" i="1"/>
              <a:t>в</a:t>
            </a:r>
            <a:r>
              <a:rPr lang="ru-RU" sz="1800" b="1" i="1"/>
              <a:t>1</a:t>
            </a:r>
          </a:p>
        </p:txBody>
      </p:sp>
      <p:sp>
        <p:nvSpPr>
          <p:cNvPr id="234523" name="Text Box 27"/>
          <p:cNvSpPr txBox="1">
            <a:spLocks noChangeArrowheads="1"/>
          </p:cNvSpPr>
          <p:nvPr/>
        </p:nvSpPr>
        <p:spPr bwMode="auto">
          <a:xfrm>
            <a:off x="3814763" y="5157788"/>
            <a:ext cx="5329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Аналогично строим плоскость β.</a:t>
            </a:r>
            <a:r>
              <a:rPr lang="ru-RU"/>
              <a:t> </a:t>
            </a:r>
          </a:p>
        </p:txBody>
      </p:sp>
      <p:sp>
        <p:nvSpPr>
          <p:cNvPr id="234527" name="AutoShape 31"/>
          <p:cNvSpPr>
            <a:spLocks noChangeArrowheads="1"/>
          </p:cNvSpPr>
          <p:nvPr/>
        </p:nvSpPr>
        <p:spPr bwMode="auto">
          <a:xfrm>
            <a:off x="-323850" y="4508500"/>
            <a:ext cx="4175125" cy="1081088"/>
          </a:xfrm>
          <a:prstGeom prst="parallelogram">
            <a:avLst>
              <a:gd name="adj" fmla="val 96549"/>
            </a:avLst>
          </a:prstGeom>
          <a:solidFill>
            <a:srgbClr val="FFFFDD">
              <a:alpha val="5098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4528" name="Text Box 32"/>
          <p:cNvSpPr txBox="1">
            <a:spLocks noChangeArrowheads="1"/>
          </p:cNvSpPr>
          <p:nvPr/>
        </p:nvSpPr>
        <p:spPr bwMode="auto">
          <a:xfrm>
            <a:off x="3671888" y="5589588"/>
            <a:ext cx="54721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По признаку параллельности плоскостей α </a:t>
            </a:r>
            <a:r>
              <a:rPr lang="ru-RU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b="1">
                <a:latin typeface="Times New Roman" pitchFamily="18" charset="0"/>
              </a:rPr>
              <a:t> β. </a:t>
            </a:r>
          </a:p>
        </p:txBody>
      </p:sp>
      <p:sp>
        <p:nvSpPr>
          <p:cNvPr id="220181" name="Line 6"/>
          <p:cNvSpPr>
            <a:spLocks noChangeShapeType="1"/>
          </p:cNvSpPr>
          <p:nvPr/>
        </p:nvSpPr>
        <p:spPr bwMode="auto">
          <a:xfrm flipV="1">
            <a:off x="684213" y="4581525"/>
            <a:ext cx="2159000" cy="863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4525" name="Line 29"/>
          <p:cNvSpPr>
            <a:spLocks noChangeShapeType="1"/>
          </p:cNvSpPr>
          <p:nvPr/>
        </p:nvSpPr>
        <p:spPr bwMode="auto">
          <a:xfrm>
            <a:off x="755650" y="4724400"/>
            <a:ext cx="215900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4526" name="Text Box 30"/>
          <p:cNvSpPr txBox="1">
            <a:spLocks noChangeArrowheads="1"/>
          </p:cNvSpPr>
          <p:nvPr/>
        </p:nvSpPr>
        <p:spPr bwMode="auto">
          <a:xfrm>
            <a:off x="1547813" y="3933825"/>
            <a:ext cx="5762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4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4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4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4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4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4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-0.2401 0.12593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0" y="630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0"/>
                                        <p:tgtEl>
                                          <p:spTgt spid="234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4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4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4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4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45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45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45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45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45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45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45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45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3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4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4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3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511" grpId="0" animBg="1"/>
      <p:bldP spid="234505" grpId="0"/>
      <p:bldP spid="234506" grpId="0"/>
      <p:bldP spid="234507" grpId="0"/>
      <p:bldP spid="234509" grpId="0"/>
      <p:bldP spid="234510" grpId="0"/>
      <p:bldP spid="234512" grpId="0"/>
      <p:bldP spid="234520" grpId="0"/>
      <p:bldP spid="234521" grpId="0" animBg="1"/>
      <p:bldP spid="234513" grpId="0" animBg="1"/>
      <p:bldP spid="234508" grpId="0"/>
      <p:bldP spid="234522" grpId="0"/>
      <p:bldP spid="234523" grpId="0"/>
      <p:bldP spid="234527" grpId="0" animBg="1"/>
      <p:bldP spid="234525" grpId="0" animBg="1"/>
      <p:bldP spid="2345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23850" y="260350"/>
            <a:ext cx="8569325" cy="1081088"/>
          </a:xfrm>
          <a:noFill/>
        </p:spPr>
        <p:txBody>
          <a:bodyPr wrap="square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ru-RU" sz="5600" b="0" smtClean="0">
                <a:ln>
                  <a:noFill/>
                </a:ln>
                <a:solidFill>
                  <a:schemeClr val="tx1"/>
                </a:solidFill>
                <a:latin typeface="Monotype Corsiva" pitchFamily="66" charset="0"/>
              </a:rPr>
              <a:t>   </a:t>
            </a:r>
            <a:r>
              <a:rPr lang="ru-RU" sz="7200" i="1" smtClean="0">
                <a:ln>
                  <a:noFill/>
                </a:ln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Аксиомы группы С.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30213" y="1341438"/>
            <a:ext cx="8713787" cy="5113337"/>
          </a:xfrm>
        </p:spPr>
        <p:txBody>
          <a:bodyPr/>
          <a:lstStyle/>
          <a:p>
            <a:pPr eaLnBrk="1" hangingPunct="1">
              <a:buFont typeface="MS UI Gothic" pitchFamily="34" charset="-128"/>
              <a:buNone/>
            </a:pPr>
            <a:r>
              <a:rPr lang="ru-RU" b="1" i="1" smtClean="0">
                <a:latin typeface="Times New Roman" pitchFamily="18" charset="0"/>
              </a:rPr>
              <a:t>Если две различные прямые имеют общую точку, то через них можно провести плоскость, и притом только одну.</a:t>
            </a:r>
            <a:r>
              <a:rPr lang="ru-RU" b="1" i="1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1835150" y="3429000"/>
            <a:ext cx="6121400" cy="2808288"/>
          </a:xfrm>
          <a:prstGeom prst="parallelogram">
            <a:avLst>
              <a:gd name="adj" fmla="val 54494"/>
            </a:avLst>
          </a:prstGeom>
          <a:solidFill>
            <a:srgbClr val="99CCFF"/>
          </a:solidFill>
          <a:ln w="9525">
            <a:solidFill>
              <a:srgbClr val="FF66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>
              <a:latin typeface="MS UI Gothic" pitchFamily="34" charset="-128"/>
              <a:cs typeface="Arial" charset="0"/>
            </a:endParaRPr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 flipV="1">
            <a:off x="3059113" y="4292600"/>
            <a:ext cx="3168650" cy="1223963"/>
          </a:xfrm>
          <a:prstGeom prst="line">
            <a:avLst/>
          </a:prstGeom>
          <a:noFill/>
          <a:ln w="25400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4" name="Line 10"/>
          <p:cNvSpPr>
            <a:spLocks noChangeShapeType="1"/>
          </p:cNvSpPr>
          <p:nvPr/>
        </p:nvSpPr>
        <p:spPr bwMode="auto">
          <a:xfrm>
            <a:off x="3779838" y="4292600"/>
            <a:ext cx="2232025" cy="1223963"/>
          </a:xfrm>
          <a:prstGeom prst="line">
            <a:avLst/>
          </a:prstGeom>
          <a:noFill/>
          <a:ln w="25400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1276" name="Object 12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339975" y="5734050"/>
          <a:ext cx="293688" cy="382588"/>
        </p:xfrm>
        <a:graphic>
          <a:graphicData uri="http://schemas.openxmlformats.org/presentationml/2006/ole">
            <p:oleObj spid="_x0000_s52234" name="Формула" r:id="rId3" imgW="126780" imgH="164814" progId="">
              <p:embed/>
            </p:oleObj>
          </a:graphicData>
        </a:graphic>
      </p:graphicFrame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2917825" y="5097463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latin typeface="Times New Roman" pitchFamily="18" charset="0"/>
              </a:rPr>
              <a:t>a</a:t>
            </a:r>
            <a:endParaRPr lang="ru-RU" b="1" i="1">
              <a:latin typeface="Times New Roman" pitchFamily="18" charset="0"/>
            </a:endParaRP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5795963" y="501332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latin typeface="Times New Roman" pitchFamily="18" charset="0"/>
              </a:rPr>
              <a:t>b</a:t>
            </a:r>
            <a:endParaRPr lang="ru-RU" b="1" i="1">
              <a:latin typeface="Times New Roman" pitchFamily="18" charset="0"/>
            </a:endParaRPr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4716463" y="4076700"/>
            <a:ext cx="288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latin typeface="Times New Roman" pitchFamily="18" charset="0"/>
                <a:cs typeface="Arial" charset="0"/>
              </a:rPr>
              <a:t>С</a:t>
            </a:r>
          </a:p>
        </p:txBody>
      </p:sp>
      <p:sp>
        <p:nvSpPr>
          <p:cNvPr id="11281" name="Oval 17"/>
          <p:cNvSpPr>
            <a:spLocks noChangeArrowheads="1"/>
          </p:cNvSpPr>
          <p:nvPr/>
        </p:nvSpPr>
        <p:spPr bwMode="auto">
          <a:xfrm>
            <a:off x="4716463" y="4797425"/>
            <a:ext cx="144462" cy="144463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>
              <a:latin typeface="Rage Italic" pitchFamily="66" charset="0"/>
              <a:cs typeface="Arial" charset="0"/>
            </a:endParaRPr>
          </a:p>
        </p:txBody>
      </p:sp>
      <p:pic>
        <p:nvPicPr>
          <p:cNvPr id="52241" name="Picture 7" descr="COBJ04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81513"/>
            <a:ext cx="1481138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11271" grpId="0" animBg="1"/>
      <p:bldP spid="11272" grpId="0" animBg="1"/>
      <p:bldP spid="11274" grpId="0" animBg="1"/>
      <p:bldP spid="11280" grpId="0"/>
      <p:bldP spid="1128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250825" y="4365625"/>
            <a:ext cx="8642350" cy="15541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latin typeface="Times New Roman" pitchFamily="18" charset="0"/>
              </a:rPr>
              <a:t>Через любую прямую и не принадлежащую ей точку можно провести плоскость, и притом только одну. </a:t>
            </a:r>
          </a:p>
        </p:txBody>
      </p:sp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539750" y="1628775"/>
            <a:ext cx="4895850" cy="2232025"/>
          </a:xfrm>
          <a:prstGeom prst="parallelogram">
            <a:avLst>
              <a:gd name="adj" fmla="val 54836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MS UI Gothic" pitchFamily="34" charset="-128"/>
              <a:cs typeface="Arial" charset="0"/>
            </a:endParaRP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971550" y="3284538"/>
            <a:ext cx="211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MS UI Gothic" pitchFamily="34" charset="-128"/>
                <a:cs typeface="Arial" charset="0"/>
                <a:sym typeface="Symbol" pitchFamily="18" charset="2"/>
              </a:rPr>
              <a:t></a:t>
            </a:r>
          </a:p>
        </p:txBody>
      </p:sp>
      <p:grpSp>
        <p:nvGrpSpPr>
          <p:cNvPr id="55303" name="Group 7"/>
          <p:cNvGrpSpPr>
            <a:grpSpLocks/>
          </p:cNvGrpSpPr>
          <p:nvPr/>
        </p:nvGrpSpPr>
        <p:grpSpPr bwMode="auto">
          <a:xfrm>
            <a:off x="1619250" y="2276475"/>
            <a:ext cx="2592388" cy="720725"/>
            <a:chOff x="2971" y="2244"/>
            <a:chExt cx="2404" cy="596"/>
          </a:xfrm>
        </p:grpSpPr>
        <p:sp>
          <p:nvSpPr>
            <p:cNvPr id="55324" name="Text Box 8"/>
            <p:cNvSpPr txBox="1">
              <a:spLocks noChangeArrowheads="1"/>
            </p:cNvSpPr>
            <p:nvPr/>
          </p:nvSpPr>
          <p:spPr bwMode="auto">
            <a:xfrm rot="1082411">
              <a:off x="4130" y="2244"/>
              <a:ext cx="228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i="1">
                  <a:latin typeface="Times New Roman" pitchFamily="18" charset="0"/>
                </a:rPr>
                <a:t>m</a:t>
              </a:r>
              <a:endParaRPr lang="ru-RU" b="1" i="1">
                <a:latin typeface="Times New Roman" pitchFamily="18" charset="0"/>
              </a:endParaRPr>
            </a:p>
          </p:txBody>
        </p:sp>
        <p:sp>
          <p:nvSpPr>
            <p:cNvPr id="55325" name="Line 9"/>
            <p:cNvSpPr>
              <a:spLocks noChangeShapeType="1"/>
            </p:cNvSpPr>
            <p:nvPr/>
          </p:nvSpPr>
          <p:spPr bwMode="auto">
            <a:xfrm>
              <a:off x="2971" y="2251"/>
              <a:ext cx="2404" cy="58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5306" name="Oval 10"/>
          <p:cNvSpPr>
            <a:spLocks noChangeArrowheads="1"/>
          </p:cNvSpPr>
          <p:nvPr/>
        </p:nvSpPr>
        <p:spPr bwMode="auto">
          <a:xfrm>
            <a:off x="2051050" y="2925763"/>
            <a:ext cx="71438" cy="714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MS UI Gothic" pitchFamily="34" charset="-128"/>
              <a:cs typeface="Arial" charset="0"/>
            </a:endParaRPr>
          </a:p>
        </p:txBody>
      </p:sp>
      <p:sp>
        <p:nvSpPr>
          <p:cNvPr id="55307" name="Text Box 11"/>
          <p:cNvSpPr txBox="1">
            <a:spLocks noChangeArrowheads="1"/>
          </p:cNvSpPr>
          <p:nvPr/>
        </p:nvSpPr>
        <p:spPr bwMode="auto">
          <a:xfrm>
            <a:off x="1547813" y="2708275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Times New Roman" pitchFamily="18" charset="0"/>
              </a:rPr>
              <a:t>М</a:t>
            </a:r>
          </a:p>
        </p:txBody>
      </p:sp>
      <p:graphicFrame>
        <p:nvGraphicFramePr>
          <p:cNvPr id="55313" name="Rectangle 17"/>
          <p:cNvGraphicFramePr>
            <a:graphicFrameLocks noGrp="1"/>
          </p:cNvGraphicFramePr>
          <p:nvPr>
            <p:ph idx="1"/>
          </p:nvPr>
        </p:nvGraphicFramePr>
        <p:xfrm>
          <a:off x="1547813" y="1844675"/>
          <a:ext cx="6096000" cy="4064000"/>
        </p:xfrm>
        <a:graphic>
          <a:graphicData uri="http://schemas.openxmlformats.org/presentationml/2006/ole">
            <p:oleObj spid="_x0000_s55316" name="Формула" r:id="rId3" imgW="0" imgH="0" progId="">
              <p:embed/>
            </p:oleObj>
          </a:graphicData>
        </a:graphic>
      </p:graphicFrame>
      <p:sp>
        <p:nvSpPr>
          <p:cNvPr id="55320" name="Rectangle 18"/>
          <p:cNvSpPr>
            <a:spLocks noChangeArrowheads="1"/>
          </p:cNvSpPr>
          <p:nvPr/>
        </p:nvSpPr>
        <p:spPr bwMode="auto">
          <a:xfrm>
            <a:off x="6084888" y="1739900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>
              <a:latin typeface="MS UI Gothic" pitchFamily="34" charset="-128"/>
              <a:cs typeface="Arial" charset="0"/>
              <a:sym typeface="Symbol" pitchFamily="18" charset="2"/>
            </a:endParaRPr>
          </a:p>
        </p:txBody>
      </p:sp>
      <p:sp>
        <p:nvSpPr>
          <p:cNvPr id="55321" name="Text Box 29"/>
          <p:cNvSpPr txBox="1">
            <a:spLocks noChangeArrowheads="1"/>
          </p:cNvSpPr>
          <p:nvPr/>
        </p:nvSpPr>
        <p:spPr bwMode="auto">
          <a:xfrm>
            <a:off x="250825" y="333375"/>
            <a:ext cx="87137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 i="1">
                <a:solidFill>
                  <a:schemeClr val="hlink"/>
                </a:solidFill>
                <a:latin typeface="Times New Roman" pitchFamily="18" charset="0"/>
              </a:rPr>
              <a:t>Следствия из аксиом</a:t>
            </a:r>
          </a:p>
        </p:txBody>
      </p:sp>
      <p:sp>
        <p:nvSpPr>
          <p:cNvPr id="55322" name="Text Box 30"/>
          <p:cNvSpPr txBox="1">
            <a:spLocks noChangeArrowheads="1"/>
          </p:cNvSpPr>
          <p:nvPr/>
        </p:nvSpPr>
        <p:spPr bwMode="auto">
          <a:xfrm>
            <a:off x="7092950" y="5516563"/>
            <a:ext cx="16573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>
                <a:solidFill>
                  <a:schemeClr val="hlink"/>
                </a:solidFill>
                <a:latin typeface="Times New Roman" pitchFamily="18" charset="0"/>
              </a:rPr>
              <a:t>Т</a:t>
            </a:r>
            <a:r>
              <a:rPr lang="ru-RU" sz="3200" b="1">
                <a:solidFill>
                  <a:schemeClr val="hlink"/>
                </a:solidFill>
                <a:latin typeface="Times New Roman" pitchFamily="18" charset="0"/>
              </a:rPr>
              <a:t>1</a:t>
            </a:r>
          </a:p>
        </p:txBody>
      </p:sp>
      <p:pic>
        <p:nvPicPr>
          <p:cNvPr id="55323" name="Picture 7" descr="COBJ04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5300663"/>
            <a:ext cx="969963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nimBg="1"/>
      <p:bldP spid="55301" grpId="0" animBg="1"/>
      <p:bldP spid="55302" grpId="0"/>
      <p:bldP spid="55306" grpId="0" animBg="1"/>
      <p:bldP spid="5530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250825" y="4365625"/>
            <a:ext cx="8642350" cy="15541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latin typeface="Times New Roman" pitchFamily="18" charset="0"/>
              </a:rPr>
              <a:t>Если две точки прямой принадлежат плоскости, то вся прямая принадлежит плоскости</a:t>
            </a:r>
            <a:r>
              <a:rPr lang="ru-RU" sz="2800" b="1">
                <a:latin typeface="MS UI Gothic" pitchFamily="34" charset="-128"/>
                <a:cs typeface="Arial" charset="0"/>
              </a:rPr>
              <a:t> </a:t>
            </a:r>
          </a:p>
        </p:txBody>
      </p:sp>
      <p:sp>
        <p:nvSpPr>
          <p:cNvPr id="62468" name="AutoShape 4"/>
          <p:cNvSpPr>
            <a:spLocks noChangeArrowheads="1"/>
          </p:cNvSpPr>
          <p:nvPr/>
        </p:nvSpPr>
        <p:spPr bwMode="auto">
          <a:xfrm>
            <a:off x="539750" y="1628775"/>
            <a:ext cx="4608513" cy="2447925"/>
          </a:xfrm>
          <a:prstGeom prst="parallelogram">
            <a:avLst>
              <a:gd name="adj" fmla="val 47066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MS UI Gothic" pitchFamily="34" charset="-128"/>
              <a:cs typeface="Arial" charset="0"/>
            </a:endParaRP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971550" y="3500438"/>
            <a:ext cx="211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MS UI Gothic" pitchFamily="34" charset="-128"/>
                <a:cs typeface="Arial" charset="0"/>
                <a:sym typeface="Symbol" pitchFamily="18" charset="2"/>
              </a:rPr>
              <a:t></a:t>
            </a:r>
          </a:p>
        </p:txBody>
      </p:sp>
      <p:grpSp>
        <p:nvGrpSpPr>
          <p:cNvPr id="62470" name="Group 6"/>
          <p:cNvGrpSpPr>
            <a:grpSpLocks/>
          </p:cNvGrpSpPr>
          <p:nvPr/>
        </p:nvGrpSpPr>
        <p:grpSpPr bwMode="auto">
          <a:xfrm>
            <a:off x="1476375" y="2420938"/>
            <a:ext cx="2663825" cy="654050"/>
            <a:chOff x="2971" y="2248"/>
            <a:chExt cx="2404" cy="592"/>
          </a:xfrm>
        </p:grpSpPr>
        <p:sp>
          <p:nvSpPr>
            <p:cNvPr id="62491" name="Text Box 7"/>
            <p:cNvSpPr txBox="1">
              <a:spLocks noChangeArrowheads="1"/>
            </p:cNvSpPr>
            <p:nvPr/>
          </p:nvSpPr>
          <p:spPr bwMode="auto">
            <a:xfrm rot="1082411">
              <a:off x="4137" y="2248"/>
              <a:ext cx="227" cy="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 i="1">
                  <a:latin typeface="MS UI Gothic" pitchFamily="34" charset="-128"/>
                  <a:cs typeface="Arial" charset="0"/>
                </a:rPr>
                <a:t>m</a:t>
              </a:r>
              <a:endParaRPr lang="ru-RU" sz="1800" b="1" i="1">
                <a:latin typeface="MS UI Gothic" pitchFamily="34" charset="-128"/>
                <a:cs typeface="Arial" charset="0"/>
              </a:endParaRPr>
            </a:p>
          </p:txBody>
        </p:sp>
        <p:sp>
          <p:nvSpPr>
            <p:cNvPr id="62492" name="Line 8"/>
            <p:cNvSpPr>
              <a:spLocks noChangeShapeType="1"/>
            </p:cNvSpPr>
            <p:nvPr/>
          </p:nvSpPr>
          <p:spPr bwMode="auto">
            <a:xfrm>
              <a:off x="2971" y="2251"/>
              <a:ext cx="2404" cy="58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2475" name="Oval 11"/>
          <p:cNvSpPr>
            <a:spLocks noChangeArrowheads="1"/>
          </p:cNvSpPr>
          <p:nvPr/>
        </p:nvSpPr>
        <p:spPr bwMode="auto">
          <a:xfrm>
            <a:off x="1908175" y="2492375"/>
            <a:ext cx="73025" cy="714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MS UI Gothic" pitchFamily="34" charset="-128"/>
              <a:cs typeface="Arial" charset="0"/>
            </a:endParaRPr>
          </a:p>
        </p:txBody>
      </p:sp>
      <p:sp>
        <p:nvSpPr>
          <p:cNvPr id="62476" name="Oval 12"/>
          <p:cNvSpPr>
            <a:spLocks noChangeArrowheads="1"/>
          </p:cNvSpPr>
          <p:nvPr/>
        </p:nvSpPr>
        <p:spPr bwMode="auto">
          <a:xfrm>
            <a:off x="3419475" y="2854325"/>
            <a:ext cx="71438" cy="714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MS UI Gothic" pitchFamily="34" charset="-128"/>
              <a:cs typeface="Arial" charset="0"/>
            </a:endParaRPr>
          </a:p>
        </p:txBody>
      </p:sp>
      <p:sp>
        <p:nvSpPr>
          <p:cNvPr id="62477" name="Text Box 13"/>
          <p:cNvSpPr txBox="1">
            <a:spLocks noChangeArrowheads="1"/>
          </p:cNvSpPr>
          <p:nvPr/>
        </p:nvSpPr>
        <p:spPr bwMode="auto">
          <a:xfrm>
            <a:off x="3348038" y="2420938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MS UI Gothic" pitchFamily="34" charset="-128"/>
              </a:rPr>
              <a:t>А</a:t>
            </a:r>
          </a:p>
        </p:txBody>
      </p:sp>
      <p:sp>
        <p:nvSpPr>
          <p:cNvPr id="62478" name="Text Box 14"/>
          <p:cNvSpPr txBox="1">
            <a:spLocks noChangeArrowheads="1"/>
          </p:cNvSpPr>
          <p:nvPr/>
        </p:nvSpPr>
        <p:spPr bwMode="auto">
          <a:xfrm>
            <a:off x="1908175" y="2060575"/>
            <a:ext cx="43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MS UI Gothic" pitchFamily="34" charset="-128"/>
              </a:rPr>
              <a:t>В</a:t>
            </a:r>
          </a:p>
        </p:txBody>
      </p:sp>
      <p:graphicFrame>
        <p:nvGraphicFramePr>
          <p:cNvPr id="62479" name="Rectangle 15"/>
          <p:cNvGraphicFramePr>
            <a:graphicFrameLocks noGrp="1"/>
          </p:cNvGraphicFramePr>
          <p:nvPr>
            <p:ph idx="1"/>
          </p:nvPr>
        </p:nvGraphicFramePr>
        <p:xfrm>
          <a:off x="1547813" y="1844675"/>
          <a:ext cx="6096000" cy="4064000"/>
        </p:xfrm>
        <a:graphic>
          <a:graphicData uri="http://schemas.openxmlformats.org/presentationml/2006/ole">
            <p:oleObj spid="_x0000_s62482" name="Формула" r:id="rId3" imgW="0" imgH="0" progId="">
              <p:embed/>
            </p:oleObj>
          </a:graphicData>
        </a:graphic>
      </p:graphicFrame>
      <p:sp>
        <p:nvSpPr>
          <p:cNvPr id="62488" name="Rectangle 16"/>
          <p:cNvSpPr>
            <a:spLocks noChangeArrowheads="1"/>
          </p:cNvSpPr>
          <p:nvPr/>
        </p:nvSpPr>
        <p:spPr bwMode="auto">
          <a:xfrm>
            <a:off x="6084888" y="1739900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>
              <a:latin typeface="MS UI Gothic" pitchFamily="34" charset="-128"/>
              <a:cs typeface="Arial" charset="0"/>
              <a:sym typeface="Symbol" pitchFamily="18" charset="2"/>
            </a:endParaRPr>
          </a:p>
        </p:txBody>
      </p:sp>
      <p:sp>
        <p:nvSpPr>
          <p:cNvPr id="62489" name="Text Box 29"/>
          <p:cNvSpPr txBox="1">
            <a:spLocks noChangeArrowheads="1"/>
          </p:cNvSpPr>
          <p:nvPr/>
        </p:nvSpPr>
        <p:spPr bwMode="auto">
          <a:xfrm>
            <a:off x="611188" y="476250"/>
            <a:ext cx="74898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 i="1">
                <a:solidFill>
                  <a:schemeClr val="hlink"/>
                </a:solidFill>
                <a:latin typeface="Times New Roman" pitchFamily="18" charset="0"/>
              </a:rPr>
              <a:t>Следствия из аксиом</a:t>
            </a:r>
          </a:p>
        </p:txBody>
      </p:sp>
      <p:pic>
        <p:nvPicPr>
          <p:cNvPr id="62490" name="Picture 7" descr="COBJ04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5300663"/>
            <a:ext cx="969963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animBg="1"/>
      <p:bldP spid="62468" grpId="0" animBg="1"/>
      <p:bldP spid="62469" grpId="0"/>
      <p:bldP spid="62475" grpId="0" animBg="1"/>
      <p:bldP spid="62476" grpId="0" animBg="1"/>
      <p:bldP spid="62477" grpId="0"/>
      <p:bldP spid="624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250825" y="4365625"/>
            <a:ext cx="8642350" cy="15541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latin typeface="Times New Roman" pitchFamily="18" charset="0"/>
              </a:rPr>
              <a:t>Через 3 точки, не лежащие на одной прямой, можно провести плоскость, и притом только одну.</a:t>
            </a:r>
            <a:r>
              <a:rPr lang="ru-RU" sz="3200" i="1">
                <a:latin typeface="Times New Roman" pitchFamily="18" charset="0"/>
              </a:rPr>
              <a:t> </a:t>
            </a:r>
          </a:p>
        </p:txBody>
      </p:sp>
      <p:sp>
        <p:nvSpPr>
          <p:cNvPr id="61444" name="AutoShape 4"/>
          <p:cNvSpPr>
            <a:spLocks noChangeArrowheads="1"/>
          </p:cNvSpPr>
          <p:nvPr/>
        </p:nvSpPr>
        <p:spPr bwMode="auto">
          <a:xfrm>
            <a:off x="539750" y="1557338"/>
            <a:ext cx="4392613" cy="2376487"/>
          </a:xfrm>
          <a:prstGeom prst="parallelogram">
            <a:avLst>
              <a:gd name="adj" fmla="val 46209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MS UI Gothic" pitchFamily="34" charset="-128"/>
              <a:cs typeface="Arial" charset="0"/>
            </a:endParaRP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900113" y="3357563"/>
            <a:ext cx="211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MS UI Gothic" pitchFamily="34" charset="-128"/>
                <a:cs typeface="Arial" charset="0"/>
                <a:sym typeface="Symbol" pitchFamily="18" charset="2"/>
              </a:rPr>
              <a:t></a:t>
            </a:r>
          </a:p>
        </p:txBody>
      </p:sp>
      <p:sp>
        <p:nvSpPr>
          <p:cNvPr id="61449" name="Oval 9"/>
          <p:cNvSpPr>
            <a:spLocks noChangeArrowheads="1"/>
          </p:cNvSpPr>
          <p:nvPr/>
        </p:nvSpPr>
        <p:spPr bwMode="auto">
          <a:xfrm>
            <a:off x="2051050" y="2924175"/>
            <a:ext cx="71438" cy="714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MS UI Gothic" pitchFamily="34" charset="-128"/>
              <a:cs typeface="Arial" charset="0"/>
            </a:endParaRP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1619250" y="2708275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Times New Roman" pitchFamily="18" charset="0"/>
              </a:rPr>
              <a:t>М</a:t>
            </a:r>
          </a:p>
        </p:txBody>
      </p:sp>
      <p:sp>
        <p:nvSpPr>
          <p:cNvPr id="61451" name="Oval 11"/>
          <p:cNvSpPr>
            <a:spLocks noChangeArrowheads="1"/>
          </p:cNvSpPr>
          <p:nvPr/>
        </p:nvSpPr>
        <p:spPr bwMode="auto">
          <a:xfrm>
            <a:off x="1979613" y="2276475"/>
            <a:ext cx="73025" cy="714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MS UI Gothic" pitchFamily="34" charset="-128"/>
              <a:cs typeface="Arial" charset="0"/>
            </a:endParaRPr>
          </a:p>
        </p:txBody>
      </p:sp>
      <p:sp>
        <p:nvSpPr>
          <p:cNvPr id="61452" name="Oval 12"/>
          <p:cNvSpPr>
            <a:spLocks noChangeArrowheads="1"/>
          </p:cNvSpPr>
          <p:nvPr/>
        </p:nvSpPr>
        <p:spPr bwMode="auto">
          <a:xfrm>
            <a:off x="3419475" y="2852738"/>
            <a:ext cx="71438" cy="714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MS UI Gothic" pitchFamily="34" charset="-128"/>
              <a:cs typeface="Arial" charset="0"/>
            </a:endParaRPr>
          </a:p>
        </p:txBody>
      </p:sp>
      <p:sp>
        <p:nvSpPr>
          <p:cNvPr id="61453" name="Text Box 13"/>
          <p:cNvSpPr txBox="1">
            <a:spLocks noChangeArrowheads="1"/>
          </p:cNvSpPr>
          <p:nvPr/>
        </p:nvSpPr>
        <p:spPr bwMode="auto">
          <a:xfrm>
            <a:off x="3419475" y="2420938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MS UI Gothic" pitchFamily="34" charset="-128"/>
              </a:rPr>
              <a:t>А</a:t>
            </a:r>
          </a:p>
        </p:txBody>
      </p:sp>
      <p:sp>
        <p:nvSpPr>
          <p:cNvPr id="61454" name="Text Box 14"/>
          <p:cNvSpPr txBox="1">
            <a:spLocks noChangeArrowheads="1"/>
          </p:cNvSpPr>
          <p:nvPr/>
        </p:nvSpPr>
        <p:spPr bwMode="auto">
          <a:xfrm>
            <a:off x="1979613" y="1916113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MS UI Gothic" pitchFamily="34" charset="-128"/>
              </a:rPr>
              <a:t>В</a:t>
            </a:r>
          </a:p>
        </p:txBody>
      </p:sp>
      <p:graphicFrame>
        <p:nvGraphicFramePr>
          <p:cNvPr id="61455" name="Rectangle 15"/>
          <p:cNvGraphicFramePr>
            <a:graphicFrameLocks noGrp="1"/>
          </p:cNvGraphicFramePr>
          <p:nvPr>
            <p:ph idx="1"/>
          </p:nvPr>
        </p:nvGraphicFramePr>
        <p:xfrm>
          <a:off x="1547813" y="1844675"/>
          <a:ext cx="6096000" cy="4064000"/>
        </p:xfrm>
        <a:graphic>
          <a:graphicData uri="http://schemas.openxmlformats.org/presentationml/2006/ole">
            <p:oleObj spid="_x0000_s61458" name="Формула" r:id="rId3" imgW="0" imgH="0" progId="">
              <p:embed/>
            </p:oleObj>
          </a:graphicData>
        </a:graphic>
      </p:graphicFrame>
      <p:sp>
        <p:nvSpPr>
          <p:cNvPr id="61465" name="Rectangle 16"/>
          <p:cNvSpPr>
            <a:spLocks noChangeArrowheads="1"/>
          </p:cNvSpPr>
          <p:nvPr/>
        </p:nvSpPr>
        <p:spPr bwMode="auto">
          <a:xfrm>
            <a:off x="6084888" y="1739900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>
              <a:latin typeface="MS UI Gothic" pitchFamily="34" charset="-128"/>
              <a:cs typeface="Arial" charset="0"/>
              <a:sym typeface="Symbol" pitchFamily="18" charset="2"/>
            </a:endParaRPr>
          </a:p>
        </p:txBody>
      </p:sp>
      <p:sp>
        <p:nvSpPr>
          <p:cNvPr id="61466" name="Text Box 28"/>
          <p:cNvSpPr txBox="1">
            <a:spLocks noChangeArrowheads="1"/>
          </p:cNvSpPr>
          <p:nvPr/>
        </p:nvSpPr>
        <p:spPr bwMode="auto">
          <a:xfrm>
            <a:off x="611188" y="333375"/>
            <a:ext cx="74898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 i="1">
                <a:solidFill>
                  <a:schemeClr val="hlink"/>
                </a:solidFill>
                <a:latin typeface="Times New Roman" pitchFamily="18" charset="0"/>
              </a:rPr>
              <a:t>Следствия из аксиом</a:t>
            </a:r>
          </a:p>
        </p:txBody>
      </p:sp>
      <p:pic>
        <p:nvPicPr>
          <p:cNvPr id="61467" name="Picture 7" descr="COBJ04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5300663"/>
            <a:ext cx="969963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animBg="1"/>
      <p:bldP spid="61444" grpId="0" animBg="1"/>
      <p:bldP spid="61445" grpId="0"/>
      <p:bldP spid="61449" grpId="0" animBg="1"/>
      <p:bldP spid="61450" grpId="0"/>
      <p:bldP spid="61451" grpId="0" animBg="1"/>
      <p:bldP spid="61452" grpId="0" animBg="1"/>
      <p:bldP spid="61453" grpId="0"/>
      <p:bldP spid="614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250825" y="1412875"/>
            <a:ext cx="8642350" cy="10668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latin typeface="Times New Roman" pitchFamily="18" charset="0"/>
              </a:rPr>
              <a:t>Через две ПАРАЛЛЕЛЬНЫЕ прямые проходит плоскость, и притом только одна. </a:t>
            </a:r>
          </a:p>
        </p:txBody>
      </p:sp>
      <p:grpSp>
        <p:nvGrpSpPr>
          <p:cNvPr id="56324" name="Group 4"/>
          <p:cNvGrpSpPr>
            <a:grpSpLocks/>
          </p:cNvGrpSpPr>
          <p:nvPr/>
        </p:nvGrpSpPr>
        <p:grpSpPr bwMode="auto">
          <a:xfrm>
            <a:off x="1258888" y="2708275"/>
            <a:ext cx="6335712" cy="2708275"/>
            <a:chOff x="385" y="1797"/>
            <a:chExt cx="4717" cy="1043"/>
          </a:xfrm>
        </p:grpSpPr>
        <p:sp>
          <p:nvSpPr>
            <p:cNvPr id="64522" name="AutoShape 5"/>
            <p:cNvSpPr>
              <a:spLocks noChangeArrowheads="1"/>
            </p:cNvSpPr>
            <p:nvPr/>
          </p:nvSpPr>
          <p:spPr bwMode="auto">
            <a:xfrm>
              <a:off x="385" y="1797"/>
              <a:ext cx="4717" cy="1043"/>
            </a:xfrm>
            <a:prstGeom prst="parallelogram">
              <a:avLst>
                <a:gd name="adj" fmla="val 113063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MS UI Gothic" pitchFamily="34" charset="-128"/>
                <a:cs typeface="Arial" charset="0"/>
              </a:endParaRPr>
            </a:p>
          </p:txBody>
        </p:sp>
        <p:sp>
          <p:nvSpPr>
            <p:cNvPr id="64523" name="Text Box 6"/>
            <p:cNvSpPr txBox="1">
              <a:spLocks noChangeArrowheads="1"/>
            </p:cNvSpPr>
            <p:nvPr/>
          </p:nvSpPr>
          <p:spPr bwMode="auto">
            <a:xfrm>
              <a:off x="974" y="2522"/>
              <a:ext cx="228" cy="176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latin typeface="MS UI Gothic" pitchFamily="34" charset="-128"/>
                  <a:cs typeface="Arial" charset="0"/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56327" name="Group 7"/>
          <p:cNvGrpSpPr>
            <a:grpSpLocks/>
          </p:cNvGrpSpPr>
          <p:nvPr/>
        </p:nvGrpSpPr>
        <p:grpSpPr bwMode="auto">
          <a:xfrm>
            <a:off x="2916238" y="3429000"/>
            <a:ext cx="3492500" cy="812800"/>
            <a:chOff x="2971" y="2247"/>
            <a:chExt cx="2404" cy="593"/>
          </a:xfrm>
        </p:grpSpPr>
        <p:sp>
          <p:nvSpPr>
            <p:cNvPr id="64520" name="Text Box 8"/>
            <p:cNvSpPr txBox="1">
              <a:spLocks noChangeArrowheads="1"/>
            </p:cNvSpPr>
            <p:nvPr/>
          </p:nvSpPr>
          <p:spPr bwMode="auto">
            <a:xfrm rot="1082411">
              <a:off x="4137" y="2247"/>
              <a:ext cx="22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i="1">
                  <a:latin typeface="Times New Roman" pitchFamily="18" charset="0"/>
                </a:rPr>
                <a:t>m</a:t>
              </a:r>
              <a:endParaRPr lang="ru-RU" b="1" i="1">
                <a:latin typeface="Times New Roman" pitchFamily="18" charset="0"/>
              </a:endParaRPr>
            </a:p>
          </p:txBody>
        </p:sp>
        <p:sp>
          <p:nvSpPr>
            <p:cNvPr id="64521" name="Line 9"/>
            <p:cNvSpPr>
              <a:spLocks noChangeShapeType="1"/>
            </p:cNvSpPr>
            <p:nvPr/>
          </p:nvSpPr>
          <p:spPr bwMode="auto">
            <a:xfrm>
              <a:off x="2971" y="2251"/>
              <a:ext cx="2404" cy="58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6336" name="Line 16"/>
          <p:cNvSpPr>
            <a:spLocks noChangeShapeType="1"/>
          </p:cNvSpPr>
          <p:nvPr/>
        </p:nvSpPr>
        <p:spPr bwMode="auto">
          <a:xfrm>
            <a:off x="2268538" y="4221163"/>
            <a:ext cx="3209925" cy="804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37" name="Text Box 17"/>
          <p:cNvSpPr txBox="1">
            <a:spLocks noChangeArrowheads="1"/>
          </p:cNvSpPr>
          <p:nvPr/>
        </p:nvSpPr>
        <p:spPr bwMode="auto">
          <a:xfrm rot="893251">
            <a:off x="3551238" y="4219575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MS UI Gothic" pitchFamily="34" charset="-128"/>
              </a:rPr>
              <a:t>к</a:t>
            </a:r>
          </a:p>
        </p:txBody>
      </p:sp>
      <p:sp>
        <p:nvSpPr>
          <p:cNvPr id="64518" name="Text Box 22"/>
          <p:cNvSpPr txBox="1">
            <a:spLocks noChangeArrowheads="1"/>
          </p:cNvSpPr>
          <p:nvPr/>
        </p:nvSpPr>
        <p:spPr bwMode="auto">
          <a:xfrm>
            <a:off x="611188" y="333375"/>
            <a:ext cx="74898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 i="1">
                <a:solidFill>
                  <a:schemeClr val="hlink"/>
                </a:solidFill>
                <a:latin typeface="Times New Roman" pitchFamily="18" charset="0"/>
              </a:rPr>
              <a:t>Следствие из Т</a:t>
            </a:r>
            <a:r>
              <a:rPr lang="ru-RU" b="1" i="1">
                <a:solidFill>
                  <a:schemeClr val="hlink"/>
                </a:solidFill>
                <a:latin typeface="Times New Roman" pitchFamily="18" charset="0"/>
              </a:rPr>
              <a:t>1</a:t>
            </a:r>
          </a:p>
        </p:txBody>
      </p:sp>
      <p:pic>
        <p:nvPicPr>
          <p:cNvPr id="64519" name="Picture 7" descr="COBJ0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5300663"/>
            <a:ext cx="969963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6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56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nimBg="1"/>
      <p:bldP spid="563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5" name="Рисунок 35" descr="http://www.edu.yar.ru/russian/pedbank/sor_uch/math/legcosh/images/ris25.gif"/>
          <p:cNvPicPr>
            <a:picLocks noChangeAspect="1" noChangeArrowheads="1"/>
          </p:cNvPicPr>
          <p:nvPr/>
        </p:nvPicPr>
        <p:blipFill>
          <a:blip r:embed="rId2" cstate="print"/>
          <a:srcRect t="18401" r="2660" b="12801"/>
          <a:stretch>
            <a:fillRect/>
          </a:stretch>
        </p:blipFill>
        <p:spPr bwMode="auto">
          <a:xfrm>
            <a:off x="7451725" y="2924175"/>
            <a:ext cx="144145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774" name="Рисунок 36" descr="http://www.edu.yar.ru/russian/pedbank/sor_uch/math/legcosh/images/ris26.gif"/>
          <p:cNvPicPr>
            <a:picLocks noChangeAspect="1" noChangeArrowheads="1"/>
          </p:cNvPicPr>
          <p:nvPr/>
        </p:nvPicPr>
        <p:blipFill>
          <a:blip r:embed="rId3" cstate="print"/>
          <a:srcRect t="19200" r="1596" b="12000"/>
          <a:stretch>
            <a:fillRect/>
          </a:stretch>
        </p:blipFill>
        <p:spPr bwMode="auto">
          <a:xfrm>
            <a:off x="7380288" y="3789363"/>
            <a:ext cx="144145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773" name="Рисунок 37" descr="http://www.edu.yar.ru/russian/pedbank/sor_uch/math/legcosh/images/ris27.gif"/>
          <p:cNvPicPr>
            <a:picLocks noChangeAspect="1" noChangeArrowheads="1"/>
          </p:cNvPicPr>
          <p:nvPr/>
        </p:nvPicPr>
        <p:blipFill>
          <a:blip r:embed="rId4" cstate="print"/>
          <a:srcRect t="16000" r="3191" b="12000"/>
          <a:stretch>
            <a:fillRect/>
          </a:stretch>
        </p:blipFill>
        <p:spPr bwMode="auto">
          <a:xfrm>
            <a:off x="7451725" y="4652963"/>
            <a:ext cx="144145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772" name="Рисунок 38" descr="http://www.edu.yar.ru/russian/pedbank/sor_uch/math/legcosh/images/ris28.gif"/>
          <p:cNvPicPr>
            <a:picLocks noChangeAspect="1" noChangeArrowheads="1"/>
          </p:cNvPicPr>
          <p:nvPr/>
        </p:nvPicPr>
        <p:blipFill>
          <a:blip r:embed="rId5" cstate="print"/>
          <a:srcRect t="16000" r="2129" b="15199"/>
          <a:stretch>
            <a:fillRect/>
          </a:stretch>
        </p:blipFill>
        <p:spPr bwMode="auto">
          <a:xfrm>
            <a:off x="7451725" y="5516563"/>
            <a:ext cx="144145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11"/>
          <p:cNvSpPr>
            <a:spLocks noChangeArrowheads="1"/>
          </p:cNvSpPr>
          <p:nvPr/>
        </p:nvSpPr>
        <p:spPr bwMode="auto">
          <a:xfrm>
            <a:off x="0" y="2257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sp>
        <p:nvSpPr>
          <p:cNvPr id="65542" name="Rectangle 14"/>
          <p:cNvSpPr>
            <a:spLocks noChangeArrowheads="1"/>
          </p:cNvSpPr>
          <p:nvPr/>
        </p:nvSpPr>
        <p:spPr bwMode="auto">
          <a:xfrm>
            <a:off x="0" y="2257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sp>
        <p:nvSpPr>
          <p:cNvPr id="65543" name="Rectangle 17"/>
          <p:cNvSpPr>
            <a:spLocks noChangeArrowheads="1"/>
          </p:cNvSpPr>
          <p:nvPr/>
        </p:nvSpPr>
        <p:spPr bwMode="auto">
          <a:xfrm>
            <a:off x="0" y="2257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sp>
        <p:nvSpPr>
          <p:cNvPr id="65544" name="Rectangle 20"/>
          <p:cNvSpPr>
            <a:spLocks noChangeArrowheads="1"/>
          </p:cNvSpPr>
          <p:nvPr/>
        </p:nvSpPr>
        <p:spPr bwMode="auto">
          <a:xfrm>
            <a:off x="0" y="2257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graphicFrame>
        <p:nvGraphicFramePr>
          <p:cNvPr id="65573" name="Group 37"/>
          <p:cNvGraphicFramePr>
            <a:graphicFrameLocks noGrp="1"/>
          </p:cNvGraphicFramePr>
          <p:nvPr/>
        </p:nvGraphicFramePr>
        <p:xfrm>
          <a:off x="250825" y="1916113"/>
          <a:ext cx="8713788" cy="4651313"/>
        </p:xfrm>
        <a:graphic>
          <a:graphicData uri="http://schemas.openxmlformats.org/drawingml/2006/table">
            <a:tbl>
              <a:tblPr/>
              <a:tblGrid>
                <a:gridCol w="7129463"/>
                <a:gridCol w="1584325"/>
              </a:tblGrid>
              <a:tr h="844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Способы задания плоскостей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Рисунок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1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S UI Gothic" pitchFamily="34" charset="-128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0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S UI Gothic" pitchFamily="34" charset="-128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4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S UI Gothic" pitchFamily="34" charset="-128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S UI Gothic" pitchFamily="34" charset="-128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S UI Gothic" pitchFamily="34" charset="-128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5565" name="Text Box 27"/>
          <p:cNvSpPr txBox="1">
            <a:spLocks noChangeArrowheads="1"/>
          </p:cNvSpPr>
          <p:nvPr/>
        </p:nvSpPr>
        <p:spPr bwMode="auto">
          <a:xfrm>
            <a:off x="0" y="0"/>
            <a:ext cx="86423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 i="1">
                <a:solidFill>
                  <a:schemeClr val="hlink"/>
                </a:solidFill>
                <a:latin typeface="Times New Roman" pitchFamily="18" charset="0"/>
              </a:rPr>
              <a:t>Вывод</a:t>
            </a:r>
          </a:p>
        </p:txBody>
      </p:sp>
      <p:sp>
        <p:nvSpPr>
          <p:cNvPr id="65566" name="Rectangle 89"/>
          <p:cNvSpPr>
            <a:spLocks noChangeArrowheads="1"/>
          </p:cNvSpPr>
          <p:nvPr/>
        </p:nvSpPr>
        <p:spPr bwMode="auto">
          <a:xfrm>
            <a:off x="250825" y="836613"/>
            <a:ext cx="86423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latin typeface="Times New Roman" pitchFamily="18" charset="0"/>
              </a:rPr>
              <a:t>Как в пространстве можно однозначно задать плоскость?</a:t>
            </a:r>
          </a:p>
        </p:txBody>
      </p:sp>
      <p:sp>
        <p:nvSpPr>
          <p:cNvPr id="160869" name="Text Box 101"/>
          <p:cNvSpPr txBox="1">
            <a:spLocks noChangeArrowheads="1"/>
          </p:cNvSpPr>
          <p:nvPr/>
        </p:nvSpPr>
        <p:spPr bwMode="auto">
          <a:xfrm>
            <a:off x="250825" y="2997200"/>
            <a:ext cx="4752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1.  По трем точкам</a:t>
            </a:r>
          </a:p>
        </p:txBody>
      </p:sp>
      <p:sp>
        <p:nvSpPr>
          <p:cNvPr id="160870" name="Text Box 102"/>
          <p:cNvSpPr txBox="1">
            <a:spLocks noChangeArrowheads="1"/>
          </p:cNvSpPr>
          <p:nvPr/>
        </p:nvSpPr>
        <p:spPr bwMode="auto">
          <a:xfrm>
            <a:off x="250825" y="3789363"/>
            <a:ext cx="72009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2. По прямой и не принадлежащей ей точке.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160871" name="Text Box 103"/>
          <p:cNvSpPr txBox="1">
            <a:spLocks noChangeArrowheads="1"/>
          </p:cNvSpPr>
          <p:nvPr/>
        </p:nvSpPr>
        <p:spPr bwMode="auto">
          <a:xfrm>
            <a:off x="250825" y="4652963"/>
            <a:ext cx="7056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3. По двум пересекающимся прямым.</a:t>
            </a:r>
          </a:p>
        </p:txBody>
      </p:sp>
      <p:sp>
        <p:nvSpPr>
          <p:cNvPr id="160874" name="Text Box 106"/>
          <p:cNvSpPr txBox="1">
            <a:spLocks noChangeArrowheads="1"/>
          </p:cNvSpPr>
          <p:nvPr/>
        </p:nvSpPr>
        <p:spPr bwMode="auto">
          <a:xfrm>
            <a:off x="250825" y="5589588"/>
            <a:ext cx="7056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4. По двум параллельным прямым.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0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0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0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0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869" grpId="0"/>
      <p:bldP spid="160870" grpId="0"/>
      <p:bldP spid="160871" grpId="0"/>
      <p:bldP spid="160874" grpId="0"/>
    </p:bldLst>
  </p:timing>
</p:sld>
</file>

<file path=ppt/theme/theme1.xml><?xml version="1.0" encoding="utf-8"?>
<a:theme xmlns:a="http://schemas.openxmlformats.org/drawingml/2006/main" name="шаблон математически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математический</Template>
  <TotalTime>4544</TotalTime>
  <Words>2277</Words>
  <Application>Microsoft Office PowerPoint</Application>
  <PresentationFormat>Экран (4:3)</PresentationFormat>
  <Paragraphs>407</Paragraphs>
  <Slides>33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шаблон математический</vt:lpstr>
      <vt:lpstr>Формула</vt:lpstr>
      <vt:lpstr>Слайд 1</vt:lpstr>
      <vt:lpstr>    Аксиомы группы С.</vt:lpstr>
      <vt:lpstr>       Аксиомы группы С.</vt:lpstr>
      <vt:lpstr>   Аксиомы группы С.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Теорема о параллельных прямых.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Определите: верно, ли утверждение? </vt:lpstr>
      <vt:lpstr>Слайд 32</vt:lpstr>
      <vt:lpstr>Слайд 33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ДПК</cp:lastModifiedBy>
  <cp:revision>29</cp:revision>
  <dcterms:created xsi:type="dcterms:W3CDTF">2011-07-12T07:33:19Z</dcterms:created>
  <dcterms:modified xsi:type="dcterms:W3CDTF">2021-10-14T18:54:11Z</dcterms:modified>
</cp:coreProperties>
</file>