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13" r:id="rId3"/>
    <p:sldId id="312" r:id="rId4"/>
    <p:sldId id="314" r:id="rId5"/>
    <p:sldId id="315" r:id="rId6"/>
    <p:sldId id="316" r:id="rId7"/>
    <p:sldId id="317" r:id="rId8"/>
    <p:sldId id="319" r:id="rId9"/>
    <p:sldId id="320" r:id="rId10"/>
    <p:sldId id="318" r:id="rId11"/>
    <p:sldId id="321" r:id="rId12"/>
    <p:sldId id="323" r:id="rId13"/>
    <p:sldId id="324" r:id="rId14"/>
    <p:sldId id="325" r:id="rId15"/>
    <p:sldId id="326" r:id="rId16"/>
    <p:sldId id="327" r:id="rId17"/>
    <p:sldId id="328" r:id="rId18"/>
    <p:sldId id="329" r:id="rId19"/>
    <p:sldId id="330" r:id="rId20"/>
    <p:sldId id="332" r:id="rId21"/>
    <p:sldId id="334" r:id="rId22"/>
    <p:sldId id="333" r:id="rId23"/>
    <p:sldId id="335" r:id="rId24"/>
    <p:sldId id="331"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2514" y="-7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30C1F3-B54D-44A9-A49D-F7B1CA49334C}" type="datetimeFigureOut">
              <a:rPr lang="ru-RU" smtClean="0"/>
              <a:pPr/>
              <a:t>29.04.2023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D94B3E-7C31-4A0A-A36A-10AB0DA03FBF}" type="slidenum">
              <a:rPr lang="ru-RU" smtClean="0"/>
              <a:pPr/>
              <a:t>‹#›</a:t>
            </a:fld>
            <a:endParaRPr lang="ru-RU"/>
          </a:p>
        </p:txBody>
      </p:sp>
    </p:spTree>
    <p:extLst>
      <p:ext uri="{BB962C8B-B14F-4D97-AF65-F5344CB8AC3E}">
        <p14:creationId xmlns:p14="http://schemas.microsoft.com/office/powerpoint/2010/main" xmlns="" val="872430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A1C7B6-7419-44C5-AFD1-0FE349FF9DCF}" type="datetimeFigureOut">
              <a:rPr lang="ru-RU" smtClean="0"/>
              <a:pPr/>
              <a:t>29.04.2023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A7B683-D161-4B69-854D-EDB5F4B7E5B4}" type="slidenum">
              <a:rPr lang="ru-RU" smtClean="0"/>
              <a:pPr/>
              <a:t>‹#›</a:t>
            </a:fld>
            <a:endParaRPr lang="ru-RU"/>
          </a:p>
        </p:txBody>
      </p:sp>
    </p:spTree>
  </p:cSld>
  <p:clrMapOvr>
    <a:masterClrMapping/>
  </p:clrMapOvr>
  <p:transition spd="med">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A1C7B6-7419-44C5-AFD1-0FE349FF9DCF}" type="datetimeFigureOut">
              <a:rPr lang="ru-RU" smtClean="0"/>
              <a:pPr/>
              <a:t>29.04.2023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A7B683-D161-4B69-854D-EDB5F4B7E5B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2.png"/><Relationship Id="rId9" Type="http://schemas.openxmlformats.org/officeDocument/2006/relationships/image" Target="../media/image11.png"/></Relationships>
</file>

<file path=ppt/slides/_rels/slide2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4.png"/><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l="196" r="3760" b="2039"/>
          <a:stretch>
            <a:fillRect/>
          </a:stretch>
        </p:blipFill>
        <p:spPr bwMode="auto">
          <a:xfrm>
            <a:off x="0" y="0"/>
            <a:ext cx="9144000" cy="143144"/>
          </a:xfrm>
          <a:prstGeom prst="rect">
            <a:avLst/>
          </a:prstGeom>
          <a:noFill/>
          <a:ln w="9525">
            <a:noFill/>
            <a:miter lim="800000"/>
            <a:headEnd/>
            <a:tailEnd/>
          </a:ln>
          <a:effectLst/>
        </p:spPr>
      </p:pic>
      <p:pic>
        <p:nvPicPr>
          <p:cNvPr id="9" name="Picture 3"/>
          <p:cNvPicPr>
            <a:picLocks noChangeAspect="1" noChangeArrowheads="1"/>
          </p:cNvPicPr>
          <p:nvPr/>
        </p:nvPicPr>
        <p:blipFill>
          <a:blip r:embed="rId2" cstate="print"/>
          <a:srcRect l="196" r="3760" b="2039"/>
          <a:stretch>
            <a:fillRect/>
          </a:stretch>
        </p:blipFill>
        <p:spPr bwMode="auto">
          <a:xfrm>
            <a:off x="0" y="928670"/>
            <a:ext cx="9144000" cy="143144"/>
          </a:xfrm>
          <a:prstGeom prst="rect">
            <a:avLst/>
          </a:prstGeom>
          <a:noFill/>
          <a:ln w="9525">
            <a:noFill/>
            <a:miter lim="800000"/>
            <a:headEnd/>
            <a:tailEnd/>
          </a:ln>
          <a:effectLst/>
        </p:spPr>
      </p:pic>
      <p:sp>
        <p:nvSpPr>
          <p:cNvPr id="10" name="Заголовок 1"/>
          <p:cNvSpPr>
            <a:spLocks noGrp="1"/>
          </p:cNvSpPr>
          <p:nvPr>
            <p:ph type="ctrTitle"/>
          </p:nvPr>
        </p:nvSpPr>
        <p:spPr>
          <a:xfrm>
            <a:off x="685800" y="1285861"/>
            <a:ext cx="7772400" cy="4591411"/>
          </a:xfrm>
        </p:spPr>
        <p:txBody>
          <a:bodyPr>
            <a:normAutofit/>
          </a:bodyPr>
          <a:lstStyle/>
          <a:p>
            <a:pPr algn="l"/>
            <a:r>
              <a:rPr lang="ru-RU" sz="3200" dirty="0" smtClean="0">
                <a:latin typeface="Comic Sans MS" pitchFamily="66" charset="0"/>
              </a:rPr>
              <a:t/>
            </a:r>
            <a:br>
              <a:rPr lang="ru-RU" sz="3200" dirty="0" smtClean="0">
                <a:latin typeface="Comic Sans MS" pitchFamily="66" charset="0"/>
              </a:rPr>
            </a:br>
            <a:endParaRPr lang="ru-RU" sz="3200" dirty="0">
              <a:latin typeface="Comic Sans MS" pitchFamily="66" charset="0"/>
            </a:endParaRPr>
          </a:p>
        </p:txBody>
      </p:sp>
      <p:sp>
        <p:nvSpPr>
          <p:cNvPr id="1025" name="Rectangle 1"/>
          <p:cNvSpPr>
            <a:spLocks noChangeArrowheads="1"/>
          </p:cNvSpPr>
          <p:nvPr/>
        </p:nvSpPr>
        <p:spPr bwMode="auto">
          <a:xfrm>
            <a:off x="571472" y="214290"/>
            <a:ext cx="8286776" cy="6155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3">
                    <a:lumMod val="75000"/>
                  </a:schemeClr>
                </a:solidFill>
                <a:effectLst/>
                <a:latin typeface="Times New Roman" pitchFamily="18" charset="0"/>
                <a:ea typeface="Times New Roman" pitchFamily="18" charset="0"/>
                <a:cs typeface="Times New Roman" pitchFamily="18" charset="0"/>
              </a:rPr>
              <a:t>Федеральное государственное бюджетное образовательное учреждение высшего образования</a:t>
            </a:r>
            <a:endParaRPr kumimoji="0" lang="ru-RU" sz="1200" b="0" i="0" u="none" strike="noStrike" cap="none" normalizeH="0" baseline="0" dirty="0" smtClean="0">
              <a:ln>
                <a:noFill/>
              </a:ln>
              <a:solidFill>
                <a:schemeClr val="accent3">
                  <a:lumMod val="75000"/>
                </a:schemeClr>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200" b="1" i="0" u="none" strike="noStrike" cap="none" normalizeH="0" baseline="0" dirty="0" smtClean="0">
                <a:ln>
                  <a:noFill/>
                </a:ln>
                <a:solidFill>
                  <a:schemeClr val="accent3">
                    <a:lumMod val="75000"/>
                  </a:schemeClr>
                </a:solidFill>
                <a:effectLst/>
                <a:latin typeface="Times New Roman" pitchFamily="18" charset="0"/>
                <a:ea typeface="Times New Roman" pitchFamily="18" charset="0"/>
                <a:cs typeface="Times New Roman" pitchFamily="18" charset="0"/>
              </a:rPr>
              <a:t>«Чувашский государственный аграрный </a:t>
            </a:r>
            <a:r>
              <a:rPr kumimoji="0" lang="ru-RU" sz="2200" b="1" i="0" u="none" strike="noStrike" cap="none" normalizeH="0" baseline="0" dirty="0" smtClean="0">
                <a:ln>
                  <a:noFill/>
                </a:ln>
                <a:solidFill>
                  <a:schemeClr val="accent3">
                    <a:lumMod val="75000"/>
                  </a:schemeClr>
                </a:solidFill>
                <a:effectLst/>
                <a:latin typeface="Times New Roman" pitchFamily="18" charset="0"/>
                <a:ea typeface="Times New Roman" pitchFamily="18" charset="0"/>
                <a:cs typeface="Times New Roman" pitchFamily="18" charset="0"/>
              </a:rPr>
              <a:t>университет»</a:t>
            </a:r>
            <a:endParaRPr kumimoji="0" lang="ru-RU" sz="2200" b="0" i="0" u="none" strike="noStrike" cap="none" normalizeH="0" baseline="0" dirty="0" smtClean="0">
              <a:ln>
                <a:noFill/>
              </a:ln>
              <a:solidFill>
                <a:schemeClr val="accent3">
                  <a:lumMod val="75000"/>
                </a:schemeClr>
              </a:solidFill>
              <a:effectLst/>
              <a:latin typeface="Arial" pitchFamily="34" charset="0"/>
            </a:endParaRPr>
          </a:p>
        </p:txBody>
      </p:sp>
      <p:pic>
        <p:nvPicPr>
          <p:cNvPr id="11" name="Picture 5"/>
          <p:cNvPicPr>
            <a:picLocks noChangeAspect="1" noChangeArrowheads="1"/>
          </p:cNvPicPr>
          <p:nvPr/>
        </p:nvPicPr>
        <p:blipFill>
          <a:blip r:embed="rId3" cstate="print"/>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5" name="TextBox 14"/>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pic>
        <p:nvPicPr>
          <p:cNvPr id="7" name="Рисунок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427835" y="2214554"/>
            <a:ext cx="3716165" cy="3714617"/>
          </a:xfrm>
          <a:prstGeom prst="rect">
            <a:avLst/>
          </a:prstGeom>
        </p:spPr>
      </p:pic>
      <p:sp>
        <p:nvSpPr>
          <p:cNvPr id="16" name="Прямоугольник 15"/>
          <p:cNvSpPr/>
          <p:nvPr/>
        </p:nvSpPr>
        <p:spPr>
          <a:xfrm>
            <a:off x="285720" y="2428868"/>
            <a:ext cx="4929222" cy="2862322"/>
          </a:xfrm>
          <a:prstGeom prst="rect">
            <a:avLst/>
          </a:prstGeom>
        </p:spPr>
        <p:txBody>
          <a:bodyPr wrap="square">
            <a:spAutoFit/>
          </a:bodyPr>
          <a:lstStyle/>
          <a:p>
            <a:pPr algn="ctr"/>
            <a:r>
              <a:rPr lang="ru-RU" sz="2800" b="1" dirty="0" smtClean="0">
                <a:latin typeface="Comic Sans MS" pitchFamily="66" charset="0"/>
              </a:rPr>
              <a:t>КУРАТОРСКИЙ </a:t>
            </a:r>
            <a:r>
              <a:rPr lang="ru-RU" sz="2800" b="1" dirty="0" smtClean="0">
                <a:latin typeface="Comic Sans MS" pitchFamily="66" charset="0"/>
              </a:rPr>
              <a:t>ЧАС</a:t>
            </a:r>
          </a:p>
          <a:p>
            <a:pPr algn="ctr"/>
            <a:endParaRPr lang="ru-RU" sz="2000" b="1" dirty="0" smtClean="0">
              <a:latin typeface="Comic Sans MS" pitchFamily="66" charset="0"/>
            </a:endParaRPr>
          </a:p>
          <a:p>
            <a:pPr algn="ctr"/>
            <a:r>
              <a:rPr lang="ru-RU" sz="2000" b="1" dirty="0" smtClean="0">
                <a:latin typeface="Comic Sans MS" pitchFamily="66" charset="0"/>
              </a:rPr>
              <a:t>ГРУППЫ  </a:t>
            </a:r>
            <a:r>
              <a:rPr lang="ru-RU" sz="2000" b="1" dirty="0" smtClean="0">
                <a:latin typeface="Comic Sans MS" pitchFamily="66" charset="0"/>
              </a:rPr>
              <a:t>МО-111оз, </a:t>
            </a:r>
            <a:r>
              <a:rPr lang="ru-RU" sz="2000" b="1" dirty="0" smtClean="0">
                <a:latin typeface="Comic Sans MS" pitchFamily="66" charset="0"/>
              </a:rPr>
              <a:t>МУ-111оз</a:t>
            </a:r>
          </a:p>
          <a:p>
            <a:pPr algn="ctr"/>
            <a:endParaRPr lang="ru-RU" sz="2800" dirty="0" smtClean="0">
              <a:latin typeface="Comic Sans MS" pitchFamily="66" charset="0"/>
            </a:endParaRPr>
          </a:p>
          <a:p>
            <a:pPr algn="ctr"/>
            <a:r>
              <a:rPr lang="ru-RU" sz="2800" dirty="0" smtClean="0">
                <a:latin typeface="Comic Sans MS" pitchFamily="66" charset="0"/>
              </a:rPr>
              <a:t>ТЕМА ЭНЕРГОСБЕРЕЖЕНИЕ НАЧИНАЕТСЯ С НАС</a:t>
            </a:r>
            <a:endParaRPr lang="ru-RU" sz="2800" dirty="0">
              <a:latin typeface="Comic Sans MS" pitchFamily="66" charset="0"/>
            </a:endParaRPr>
          </a:p>
        </p:txBody>
      </p:sp>
      <p:sp>
        <p:nvSpPr>
          <p:cNvPr id="19" name="Подзаголовок 2"/>
          <p:cNvSpPr>
            <a:spLocks noGrp="1"/>
          </p:cNvSpPr>
          <p:nvPr>
            <p:ph type="subTitle" idx="1"/>
          </p:nvPr>
        </p:nvSpPr>
        <p:spPr>
          <a:xfrm>
            <a:off x="0" y="6000768"/>
            <a:ext cx="9144000" cy="857256"/>
          </a:xfrm>
          <a:ln w="15875">
            <a:solidFill>
              <a:srgbClr val="92D050"/>
            </a:solidFill>
          </a:ln>
        </p:spPr>
        <p:txBody>
          <a:bodyPr>
            <a:noAutofit/>
          </a:bodyPr>
          <a:lstStyle/>
          <a:p>
            <a:pPr marL="1524000" algn="l">
              <a:spcBef>
                <a:spcPts val="0"/>
              </a:spcBef>
            </a:pPr>
            <a:r>
              <a:rPr lang="ru-RU" sz="1600" i="1" dirty="0" smtClean="0">
                <a:solidFill>
                  <a:schemeClr val="tx1"/>
                </a:solidFill>
              </a:rPr>
              <a:t>Кафедра Экономики, менеджмента и </a:t>
            </a:r>
            <a:r>
              <a:rPr lang="ru-RU" sz="1600" i="1" dirty="0" err="1" smtClean="0">
                <a:solidFill>
                  <a:schemeClr val="tx1"/>
                </a:solidFill>
              </a:rPr>
              <a:t>агроконсалтинга</a:t>
            </a:r>
            <a:endParaRPr lang="ru-RU" sz="1600" i="1" dirty="0" smtClean="0">
              <a:solidFill>
                <a:schemeClr val="tx1"/>
              </a:solidFill>
            </a:endParaRPr>
          </a:p>
          <a:p>
            <a:pPr marL="1524000" algn="l">
              <a:spcBef>
                <a:spcPts val="0"/>
              </a:spcBef>
            </a:pPr>
            <a:r>
              <a:rPr lang="ru-RU" sz="1600" i="1" dirty="0" smtClean="0">
                <a:solidFill>
                  <a:schemeClr val="tx1"/>
                </a:solidFill>
              </a:rPr>
              <a:t>Экономический факультет</a:t>
            </a:r>
          </a:p>
        </p:txBody>
      </p:sp>
      <p:sp>
        <p:nvSpPr>
          <p:cNvPr id="20" name="Прямоугольник 19"/>
          <p:cNvSpPr/>
          <p:nvPr/>
        </p:nvSpPr>
        <p:spPr>
          <a:xfrm>
            <a:off x="7616338" y="6143644"/>
            <a:ext cx="1527662" cy="369332"/>
          </a:xfrm>
          <a:prstGeom prst="rect">
            <a:avLst/>
          </a:prstGeom>
        </p:spPr>
        <p:txBody>
          <a:bodyPr wrap="none">
            <a:spAutoFit/>
          </a:bodyPr>
          <a:lstStyle/>
          <a:p>
            <a:r>
              <a:rPr lang="ru-RU" sz="1600" dirty="0" smtClean="0"/>
              <a:t>© Зайцева Н.П</a:t>
            </a:r>
            <a:r>
              <a:rPr lang="ru-RU" dirty="0" smtClean="0"/>
              <a:t>.</a:t>
            </a:r>
            <a:endParaRPr lang="ru-RU" dirty="0"/>
          </a:p>
        </p:txBody>
      </p:sp>
      <p:pic>
        <p:nvPicPr>
          <p:cNvPr id="21" name="Picture 6"/>
          <p:cNvPicPr>
            <a:picLocks noChangeAspect="1" noChangeArrowheads="1"/>
          </p:cNvPicPr>
          <p:nvPr/>
        </p:nvPicPr>
        <p:blipFill>
          <a:blip r:embed="rId5" cstate="print"/>
          <a:srcRect/>
          <a:stretch>
            <a:fillRect/>
          </a:stretch>
        </p:blipFill>
        <p:spPr bwMode="auto">
          <a:xfrm>
            <a:off x="357158" y="6072206"/>
            <a:ext cx="571472" cy="571473"/>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Викторина «</a:t>
            </a:r>
            <a:r>
              <a:rPr lang="ru-RU" sz="2400" b="1" dirty="0" err="1">
                <a:latin typeface="Comic Sans MS" panose="030F0702030302020204" pitchFamily="66" charset="0"/>
              </a:rPr>
              <a:t>Энергоэрудит</a:t>
            </a:r>
            <a:r>
              <a:rPr lang="ru-RU" sz="2400" b="1" dirty="0">
                <a:latin typeface="Comic Sans MS" panose="030F0702030302020204" pitchFamily="66" charset="0"/>
              </a:rPr>
              <a:t>»</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600" dirty="0" smtClean="0">
                <a:solidFill>
                  <a:schemeClr val="bg1">
                    <a:lumMod val="50000"/>
                  </a:schemeClr>
                </a:solidFill>
                <a:latin typeface="Comic Sans MS" panose="030F0702030302020204" pitchFamily="66" charset="0"/>
              </a:rPr>
              <a:t> </a:t>
            </a:r>
            <a:r>
              <a:rPr lang="ru-RU" sz="1600" dirty="0">
                <a:latin typeface="Comic Sans MS" panose="030F0702030302020204" pitchFamily="66" charset="0"/>
              </a:rPr>
              <a:t> </a:t>
            </a:r>
            <a:r>
              <a:rPr lang="ru-RU" sz="2000" dirty="0">
                <a:latin typeface="Comic Sans MS" panose="030F0702030302020204" pitchFamily="66" charset="0"/>
              </a:rPr>
              <a:t>1. Во сколько раз энергосберегающие лампы могут снизить энергопотребление в квартире:</a:t>
            </a:r>
          </a:p>
          <a:p>
            <a:pPr marL="0" indent="450000" algn="just">
              <a:spcBef>
                <a:spcPts val="0"/>
              </a:spcBef>
              <a:buNone/>
            </a:pPr>
            <a:r>
              <a:rPr lang="ru-RU" sz="2000" dirty="0" smtClean="0">
                <a:latin typeface="Comic Sans MS" panose="030F0702030302020204" pitchFamily="66" charset="0"/>
              </a:rPr>
              <a:t>А) </a:t>
            </a:r>
            <a:r>
              <a:rPr lang="ru-RU" sz="2000" dirty="0">
                <a:latin typeface="Comic Sans MS" panose="030F0702030302020204" pitchFamily="66" charset="0"/>
              </a:rPr>
              <a:t>в 1,5 раза</a:t>
            </a:r>
          </a:p>
          <a:p>
            <a:pPr marL="0" indent="450000" algn="just">
              <a:spcBef>
                <a:spcPts val="0"/>
              </a:spcBef>
              <a:buNone/>
            </a:pPr>
            <a:r>
              <a:rPr lang="ru-RU" sz="2000" dirty="0" smtClean="0">
                <a:latin typeface="Comic Sans MS" panose="030F0702030302020204" pitchFamily="66" charset="0"/>
              </a:rPr>
              <a:t>Б) </a:t>
            </a:r>
            <a:r>
              <a:rPr lang="ru-RU" sz="2000" dirty="0">
                <a:latin typeface="Comic Sans MS" panose="030F0702030302020204" pitchFamily="66" charset="0"/>
              </a:rPr>
              <a:t>в 2 раза</a:t>
            </a:r>
          </a:p>
          <a:p>
            <a:pPr marL="0" indent="450000" algn="just">
              <a:spcBef>
                <a:spcPts val="0"/>
              </a:spcBef>
              <a:buNone/>
            </a:pPr>
            <a:r>
              <a:rPr lang="ru-RU" sz="2000" dirty="0" smtClean="0">
                <a:latin typeface="Comic Sans MS" panose="030F0702030302020204" pitchFamily="66" charset="0"/>
              </a:rPr>
              <a:t>В) </a:t>
            </a:r>
            <a:r>
              <a:rPr lang="ru-RU" sz="2000" dirty="0">
                <a:latin typeface="Comic Sans MS" panose="030F0702030302020204" pitchFamily="66" charset="0"/>
              </a:rPr>
              <a:t>в 5 раз</a:t>
            </a:r>
            <a:r>
              <a:rPr lang="ru-RU" sz="2000" dirty="0" smtClean="0">
                <a:latin typeface="Comic Sans MS" panose="030F0702030302020204" pitchFamily="66" charset="0"/>
              </a:rPr>
              <a:t>.</a:t>
            </a:r>
          </a:p>
          <a:p>
            <a:pPr marL="0" indent="450000" algn="just">
              <a:spcBef>
                <a:spcPts val="0"/>
              </a:spcBef>
              <a:buNone/>
            </a:pPr>
            <a:r>
              <a:rPr lang="ru-RU" sz="2000" dirty="0">
                <a:latin typeface="Comic Sans MS" panose="030F0702030302020204" pitchFamily="66" charset="0"/>
              </a:rPr>
              <a:t>Замена ламп накаливания на современные энергосберегающие лампы, в среднем, может снизить потребление электроэнергии в квартире в 2 раза! Затраты на их приобретение окупаются менее чем за год.</a:t>
            </a:r>
          </a:p>
          <a:p>
            <a:pPr marL="0" indent="450000" algn="just">
              <a:spcBef>
                <a:spcPts val="0"/>
              </a:spcBef>
              <a:buNone/>
            </a:pPr>
            <a:r>
              <a:rPr lang="ru-RU" sz="2000" dirty="0">
                <a:latin typeface="Comic Sans MS" panose="030F0702030302020204" pitchFamily="66" charset="0"/>
              </a:rPr>
              <a:t>Современная энергосберегающая лампа служит 10 тысяч часов, в то время как лампа накаливания - в 6-7 раз меньше. Компактная люминесцентная лампа напряжением 11 Вт заменяет лампу накаливания напряжением в 60 Вт. Затраты окупаются менее чем за год, а служит она 3-4 года.</a:t>
            </a:r>
          </a:p>
          <a:p>
            <a:pPr marL="0" indent="450000" algn="just">
              <a:spcBef>
                <a:spcPts val="0"/>
              </a:spcBef>
              <a:buNone/>
            </a:pPr>
            <a:endParaRPr lang="ru-RU" sz="1600" b="1" dirty="0">
              <a:latin typeface="Comic Sans MS" panose="030F0702030302020204" pitchFamily="66" charset="0"/>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1113131017"/>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Викторина «</a:t>
            </a:r>
            <a:r>
              <a:rPr lang="ru-RU" sz="2400" b="1" dirty="0" err="1">
                <a:latin typeface="Comic Sans MS" panose="030F0702030302020204" pitchFamily="66" charset="0"/>
              </a:rPr>
              <a:t>Энергоэрудит</a:t>
            </a:r>
            <a:r>
              <a:rPr lang="ru-RU" sz="2400" b="1" dirty="0">
                <a:latin typeface="Comic Sans MS" panose="030F0702030302020204" pitchFamily="66" charset="0"/>
              </a:rPr>
              <a:t>»</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600" dirty="0" smtClean="0">
                <a:solidFill>
                  <a:schemeClr val="bg1">
                    <a:lumMod val="50000"/>
                  </a:schemeClr>
                </a:solidFill>
                <a:latin typeface="Comic Sans MS" panose="030F0702030302020204" pitchFamily="66" charset="0"/>
              </a:rPr>
              <a:t> </a:t>
            </a:r>
            <a:r>
              <a:rPr lang="ru-RU" sz="1600" dirty="0" smtClean="0">
                <a:latin typeface="Comic Sans MS" panose="030F0702030302020204" pitchFamily="66" charset="0"/>
              </a:rPr>
              <a:t> </a:t>
            </a:r>
            <a:r>
              <a:rPr lang="ru-RU" sz="2000" dirty="0" smtClean="0">
                <a:latin typeface="Comic Sans MS" panose="030F0702030302020204" pitchFamily="66" charset="0"/>
              </a:rPr>
              <a:t>2</a:t>
            </a:r>
            <a:r>
              <a:rPr lang="ru-RU" sz="2000" dirty="0">
                <a:latin typeface="Comic Sans MS" panose="030F0702030302020204" pitchFamily="66" charset="0"/>
              </a:rPr>
              <a:t>. Сколько процентов электроэнергии используется впустую, если зарядное устройство для сотового телефона оставлять включенным в </a:t>
            </a:r>
            <a:r>
              <a:rPr lang="ru-RU" sz="2000" dirty="0" smtClean="0">
                <a:latin typeface="Comic Sans MS" panose="030F0702030302020204" pitchFamily="66" charset="0"/>
              </a:rPr>
              <a:t>сеть?</a:t>
            </a:r>
          </a:p>
          <a:p>
            <a:pPr marL="0" indent="450000" algn="just">
              <a:spcBef>
                <a:spcPts val="0"/>
              </a:spcBef>
              <a:buNone/>
            </a:pPr>
            <a:r>
              <a:rPr lang="ru-RU" sz="2000" dirty="0" smtClean="0">
                <a:latin typeface="Comic Sans MS" panose="030F0702030302020204" pitchFamily="66" charset="0"/>
              </a:rPr>
              <a:t>А) 0</a:t>
            </a:r>
            <a:r>
              <a:rPr lang="ru-RU" sz="2000" dirty="0">
                <a:latin typeface="Comic Sans MS" panose="030F0702030302020204" pitchFamily="66" charset="0"/>
              </a:rPr>
              <a:t>%</a:t>
            </a:r>
          </a:p>
          <a:p>
            <a:pPr marL="0" indent="450000" algn="just">
              <a:spcBef>
                <a:spcPts val="0"/>
              </a:spcBef>
              <a:buNone/>
            </a:pPr>
            <a:r>
              <a:rPr lang="ru-RU" sz="2000" dirty="0" smtClean="0">
                <a:latin typeface="Comic Sans MS" panose="030F0702030302020204" pitchFamily="66" charset="0"/>
              </a:rPr>
              <a:t>Б)  </a:t>
            </a:r>
            <a:r>
              <a:rPr lang="ru-RU" sz="2000" dirty="0">
                <a:latin typeface="Comic Sans MS" panose="030F0702030302020204" pitchFamily="66" charset="0"/>
              </a:rPr>
              <a:t>65%</a:t>
            </a:r>
          </a:p>
          <a:p>
            <a:pPr marL="0" indent="450000" algn="just">
              <a:spcBef>
                <a:spcPts val="0"/>
              </a:spcBef>
              <a:buNone/>
            </a:pPr>
            <a:r>
              <a:rPr lang="ru-RU" sz="2000" dirty="0" smtClean="0">
                <a:latin typeface="Comic Sans MS" panose="030F0702030302020204" pitchFamily="66" charset="0"/>
              </a:rPr>
              <a:t>В) 95%.</a:t>
            </a:r>
          </a:p>
          <a:p>
            <a:pPr marL="0" indent="450000" algn="just">
              <a:spcBef>
                <a:spcPts val="0"/>
              </a:spcBef>
              <a:buNone/>
            </a:pPr>
            <a:r>
              <a:rPr lang="ru-RU" sz="2000" dirty="0">
                <a:latin typeface="Comic Sans MS" panose="030F0702030302020204" pitchFamily="66" charset="0"/>
              </a:rPr>
              <a:t>Привычка оставлять оборудование в режиме «</a:t>
            </a:r>
            <a:r>
              <a:rPr lang="ru-RU" sz="2000" dirty="0" err="1">
                <a:latin typeface="Comic Sans MS" panose="030F0702030302020204" pitchFamily="66" charset="0"/>
              </a:rPr>
              <a:t>standby</a:t>
            </a:r>
            <a:r>
              <a:rPr lang="ru-RU" sz="2000" dirty="0">
                <a:latin typeface="Comic Sans MS" panose="030F0702030302020204" pitchFamily="66" charset="0"/>
              </a:rPr>
              <a:t>» (режим ожидания) сокращает ваш семейный бюджет. Выключение из сети телевизора, видеомагнитофона, музыкального центра позволит снизить потребление электроэнергии в среднем до 300 </a:t>
            </a:r>
            <a:r>
              <a:rPr lang="ru-RU" sz="2000" dirty="0" err="1">
                <a:latin typeface="Comic Sans MS" panose="030F0702030302020204" pitchFamily="66" charset="0"/>
              </a:rPr>
              <a:t>кВт•ч</a:t>
            </a:r>
            <a:r>
              <a:rPr lang="ru-RU" sz="2000" dirty="0">
                <a:latin typeface="Comic Sans MS" panose="030F0702030302020204" pitchFamily="66" charset="0"/>
              </a:rPr>
              <a:t> в год.</a:t>
            </a:r>
          </a:p>
          <a:p>
            <a:pPr marL="0" indent="450000" algn="just">
              <a:spcBef>
                <a:spcPts val="0"/>
              </a:spcBef>
              <a:buNone/>
            </a:pPr>
            <a:r>
              <a:rPr lang="ru-RU" sz="2000" dirty="0">
                <a:latin typeface="Comic Sans MS" panose="030F0702030302020204" pitchFamily="66" charset="0"/>
              </a:rPr>
              <a:t>Зарядное устройство для мобильного телефона, оставленное включенным в розетку, нагревается, даже если телефон к нему не подключен. Это происходит потому, что устройство все равно потребляет электричество. 95% энергии используется впустую, когда зарядное устройство подключено к розетке постоянно.</a:t>
            </a:r>
          </a:p>
          <a:p>
            <a:pPr marL="0" indent="450000" algn="just">
              <a:spcBef>
                <a:spcPts val="0"/>
              </a:spcBef>
              <a:buNone/>
            </a:pPr>
            <a:endParaRPr lang="ru-RU" sz="1600" b="1" dirty="0">
              <a:latin typeface="Comic Sans MS" panose="030F0702030302020204" pitchFamily="66" charset="0"/>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1415163086"/>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Викторина «</a:t>
            </a:r>
            <a:r>
              <a:rPr lang="ru-RU" sz="2400" b="1" dirty="0" err="1">
                <a:latin typeface="Comic Sans MS" panose="030F0702030302020204" pitchFamily="66" charset="0"/>
              </a:rPr>
              <a:t>Энергоэрудит</a:t>
            </a:r>
            <a:r>
              <a:rPr lang="ru-RU" sz="2400" b="1" dirty="0">
                <a:latin typeface="Comic Sans MS" panose="030F0702030302020204" pitchFamily="66" charset="0"/>
              </a:rPr>
              <a:t>»</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643470"/>
          </a:xfrm>
          <a:ln w="15875">
            <a:noFill/>
          </a:ln>
        </p:spPr>
        <p:txBody>
          <a:bodyPr>
            <a:noAutofit/>
          </a:bodyPr>
          <a:lstStyle/>
          <a:p>
            <a:pPr marL="0" indent="450000" algn="just">
              <a:spcBef>
                <a:spcPts val="0"/>
              </a:spcBef>
              <a:buNone/>
            </a:pPr>
            <a:r>
              <a:rPr lang="ru-RU" sz="2000" dirty="0" smtClean="0">
                <a:solidFill>
                  <a:schemeClr val="bg1">
                    <a:lumMod val="50000"/>
                  </a:schemeClr>
                </a:solidFill>
                <a:latin typeface="Comic Sans MS" panose="030F0702030302020204" pitchFamily="66" charset="0"/>
              </a:rPr>
              <a:t> </a:t>
            </a:r>
            <a:r>
              <a:rPr lang="ru-RU" sz="2000" dirty="0" smtClean="0">
                <a:latin typeface="Comic Sans MS" panose="030F0702030302020204" pitchFamily="66" charset="0"/>
              </a:rPr>
              <a:t>3</a:t>
            </a:r>
            <a:r>
              <a:rPr lang="ru-RU" sz="2000" dirty="0">
                <a:latin typeface="Comic Sans MS" panose="030F0702030302020204" pitchFamily="66" charset="0"/>
              </a:rPr>
              <a:t>. Средняя стоимость производства одного кубометра воды равна стоимости:</a:t>
            </a:r>
          </a:p>
          <a:p>
            <a:pPr marL="0" indent="450000" algn="just">
              <a:spcBef>
                <a:spcPts val="0"/>
              </a:spcBef>
              <a:buNone/>
            </a:pPr>
            <a:r>
              <a:rPr lang="ru-RU" sz="2000" dirty="0">
                <a:latin typeface="Comic Sans MS" panose="030F0702030302020204" pitchFamily="66" charset="0"/>
              </a:rPr>
              <a:t> </a:t>
            </a:r>
            <a:r>
              <a:rPr lang="ru-RU" sz="2000" dirty="0" smtClean="0">
                <a:latin typeface="Comic Sans MS" panose="030F0702030302020204" pitchFamily="66" charset="0"/>
              </a:rPr>
              <a:t>А) добычи </a:t>
            </a:r>
            <a:r>
              <a:rPr lang="ru-RU" sz="2000" dirty="0">
                <a:latin typeface="Comic Sans MS" panose="030F0702030302020204" pitchFamily="66" charset="0"/>
              </a:rPr>
              <a:t>1 кг угля</a:t>
            </a:r>
          </a:p>
          <a:p>
            <a:pPr marL="0" indent="450000" algn="just">
              <a:spcBef>
                <a:spcPts val="0"/>
              </a:spcBef>
              <a:buNone/>
            </a:pPr>
            <a:r>
              <a:rPr lang="ru-RU" sz="2000" dirty="0">
                <a:latin typeface="Comic Sans MS" panose="030F0702030302020204" pitchFamily="66" charset="0"/>
              </a:rPr>
              <a:t> </a:t>
            </a:r>
            <a:r>
              <a:rPr lang="ru-RU" sz="2000" dirty="0" smtClean="0">
                <a:latin typeface="Comic Sans MS" panose="030F0702030302020204" pitchFamily="66" charset="0"/>
              </a:rPr>
              <a:t>Б) выработки </a:t>
            </a:r>
            <a:r>
              <a:rPr lang="ru-RU" sz="2000" dirty="0">
                <a:latin typeface="Comic Sans MS" panose="030F0702030302020204" pitchFamily="66" charset="0"/>
              </a:rPr>
              <a:t>1 литра бензина</a:t>
            </a:r>
          </a:p>
          <a:p>
            <a:pPr marL="0" indent="450000" algn="just">
              <a:spcBef>
                <a:spcPts val="0"/>
              </a:spcBef>
              <a:buNone/>
            </a:pPr>
            <a:r>
              <a:rPr lang="ru-RU" sz="2000" dirty="0">
                <a:latin typeface="Comic Sans MS" panose="030F0702030302020204" pitchFamily="66" charset="0"/>
              </a:rPr>
              <a:t> </a:t>
            </a:r>
            <a:r>
              <a:rPr lang="ru-RU" sz="2000" dirty="0" smtClean="0">
                <a:latin typeface="Comic Sans MS" panose="030F0702030302020204" pitchFamily="66" charset="0"/>
              </a:rPr>
              <a:t>В) добычи </a:t>
            </a:r>
            <a:r>
              <a:rPr lang="ru-RU" sz="2000" dirty="0">
                <a:latin typeface="Comic Sans MS" panose="030F0702030302020204" pitchFamily="66" charset="0"/>
              </a:rPr>
              <a:t>1 кг золота.</a:t>
            </a:r>
          </a:p>
          <a:p>
            <a:pPr marL="0" indent="450000" algn="just">
              <a:spcBef>
                <a:spcPts val="0"/>
              </a:spcBef>
              <a:buNone/>
            </a:pPr>
            <a:r>
              <a:rPr lang="ru-RU" sz="2000" dirty="0">
                <a:latin typeface="Comic Sans MS" panose="030F0702030302020204" pitchFamily="66" charset="0"/>
              </a:rPr>
              <a:t>Средняя стоимость производства одного кубометра воды равна </a:t>
            </a:r>
            <a:r>
              <a:rPr lang="ru-RU" sz="2000" dirty="0" smtClean="0">
                <a:latin typeface="Comic Sans MS" panose="030F0702030302020204" pitchFamily="66" charset="0"/>
              </a:rPr>
              <a:t>стоимости </a:t>
            </a:r>
            <a:r>
              <a:rPr lang="ru-RU" sz="2000" dirty="0">
                <a:latin typeface="Comic Sans MS" panose="030F0702030302020204" pitchFamily="66" charset="0"/>
              </a:rPr>
              <a:t>добычи 1 литра бензина</a:t>
            </a:r>
            <a:r>
              <a:rPr lang="ru-RU" sz="2000" dirty="0" smtClean="0">
                <a:latin typeface="Comic Sans MS" panose="030F0702030302020204" pitchFamily="66" charset="0"/>
              </a:rPr>
              <a:t>.</a:t>
            </a:r>
          </a:p>
          <a:p>
            <a:pPr marL="0" indent="450000" algn="just">
              <a:spcBef>
                <a:spcPts val="0"/>
              </a:spcBef>
              <a:buNone/>
            </a:pPr>
            <a:r>
              <a:rPr lang="ru-RU" sz="2000" dirty="0">
                <a:latin typeface="Comic Sans MS" panose="030F0702030302020204" pitchFamily="66" charset="0"/>
              </a:rPr>
              <a:t> 4. В каком году в Европе </a:t>
            </a:r>
            <a:r>
              <a:rPr lang="ru-RU" sz="2000" dirty="0" smtClean="0">
                <a:latin typeface="Comic Sans MS" panose="030F0702030302020204" pitchFamily="66" charset="0"/>
              </a:rPr>
              <a:t>был </a:t>
            </a:r>
            <a:r>
              <a:rPr lang="ru-RU" sz="2000" dirty="0">
                <a:latin typeface="Comic Sans MS" panose="030F0702030302020204" pitchFamily="66" charset="0"/>
              </a:rPr>
              <a:t>наложен запрет на использование ламп накаливания:</a:t>
            </a:r>
          </a:p>
          <a:p>
            <a:pPr marL="0" indent="450000" algn="just">
              <a:spcBef>
                <a:spcPts val="0"/>
              </a:spcBef>
              <a:buNone/>
            </a:pPr>
            <a:r>
              <a:rPr lang="ru-RU" sz="2000" dirty="0">
                <a:latin typeface="Comic Sans MS" panose="030F0702030302020204" pitchFamily="66" charset="0"/>
              </a:rPr>
              <a:t> </a:t>
            </a:r>
            <a:r>
              <a:rPr lang="ru-RU" sz="2000" dirty="0" smtClean="0">
                <a:latin typeface="Comic Sans MS" panose="030F0702030302020204" pitchFamily="66" charset="0"/>
              </a:rPr>
              <a:t>А) 2012 </a:t>
            </a:r>
            <a:r>
              <a:rPr lang="ru-RU" sz="2000" dirty="0">
                <a:latin typeface="Comic Sans MS" panose="030F0702030302020204" pitchFamily="66" charset="0"/>
              </a:rPr>
              <a:t>год</a:t>
            </a:r>
          </a:p>
          <a:p>
            <a:pPr marL="0" indent="450000" algn="just">
              <a:spcBef>
                <a:spcPts val="0"/>
              </a:spcBef>
              <a:buNone/>
            </a:pPr>
            <a:r>
              <a:rPr lang="ru-RU" sz="2000" dirty="0">
                <a:latin typeface="Comic Sans MS" panose="030F0702030302020204" pitchFamily="66" charset="0"/>
              </a:rPr>
              <a:t> </a:t>
            </a:r>
            <a:r>
              <a:rPr lang="ru-RU" sz="2000" dirty="0" smtClean="0">
                <a:latin typeface="Comic Sans MS" panose="030F0702030302020204" pitchFamily="66" charset="0"/>
              </a:rPr>
              <a:t>Б) 2015 </a:t>
            </a:r>
            <a:r>
              <a:rPr lang="ru-RU" sz="2000" dirty="0">
                <a:latin typeface="Comic Sans MS" panose="030F0702030302020204" pitchFamily="66" charset="0"/>
              </a:rPr>
              <a:t>год</a:t>
            </a:r>
          </a:p>
          <a:p>
            <a:pPr marL="0" indent="450000" algn="just">
              <a:spcBef>
                <a:spcPts val="0"/>
              </a:spcBef>
              <a:buNone/>
            </a:pPr>
            <a:r>
              <a:rPr lang="ru-RU" sz="2000" dirty="0">
                <a:latin typeface="Comic Sans MS" panose="030F0702030302020204" pitchFamily="66" charset="0"/>
              </a:rPr>
              <a:t> </a:t>
            </a:r>
            <a:r>
              <a:rPr lang="ru-RU" sz="2000" dirty="0" smtClean="0">
                <a:latin typeface="Comic Sans MS" panose="030F0702030302020204" pitchFamily="66" charset="0"/>
              </a:rPr>
              <a:t>В) 2020 </a:t>
            </a:r>
            <a:r>
              <a:rPr lang="ru-RU" sz="2000" dirty="0">
                <a:latin typeface="Comic Sans MS" panose="030F0702030302020204" pitchFamily="66" charset="0"/>
              </a:rPr>
              <a:t>год</a:t>
            </a:r>
            <a:r>
              <a:rPr lang="ru-RU" sz="2000" dirty="0" smtClean="0">
                <a:latin typeface="Comic Sans MS" panose="030F0702030302020204" pitchFamily="66" charset="0"/>
              </a:rPr>
              <a:t>.</a:t>
            </a:r>
          </a:p>
          <a:p>
            <a:pPr marL="0" indent="450000" algn="just">
              <a:spcBef>
                <a:spcPts val="0"/>
              </a:spcBef>
              <a:buNone/>
            </a:pPr>
            <a:r>
              <a:rPr lang="ru-RU" sz="2000" dirty="0">
                <a:latin typeface="Comic Sans MS" panose="030F0702030302020204" pitchFamily="66" charset="0"/>
              </a:rPr>
              <a:t>Во многих странах Европы дни ламп накаливания </a:t>
            </a:r>
            <a:r>
              <a:rPr lang="ru-RU" sz="2000" dirty="0" smtClean="0">
                <a:latin typeface="Comic Sans MS" panose="030F0702030302020204" pitchFamily="66" charset="0"/>
              </a:rPr>
              <a:t>не используются. </a:t>
            </a:r>
            <a:r>
              <a:rPr lang="ru-RU" sz="2000" dirty="0">
                <a:latin typeface="Comic Sans MS" panose="030F0702030302020204" pitchFamily="66" charset="0"/>
              </a:rPr>
              <a:t>Европейцы полностью </a:t>
            </a:r>
            <a:r>
              <a:rPr lang="ru-RU" sz="2000" dirty="0" smtClean="0">
                <a:latin typeface="Comic Sans MS" panose="030F0702030302020204" pitchFamily="66" charset="0"/>
              </a:rPr>
              <a:t>отказались </a:t>
            </a:r>
            <a:r>
              <a:rPr lang="ru-RU" sz="2000" dirty="0">
                <a:latin typeface="Comic Sans MS" panose="030F0702030302020204" pitchFamily="66" charset="0"/>
              </a:rPr>
              <a:t>от них в 2012 году.</a:t>
            </a: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4114745294"/>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Викторина «</a:t>
            </a:r>
            <a:r>
              <a:rPr lang="ru-RU" sz="2400" b="1" dirty="0" err="1">
                <a:latin typeface="Comic Sans MS" panose="030F0702030302020204" pitchFamily="66" charset="0"/>
              </a:rPr>
              <a:t>Энергоэрудит</a:t>
            </a:r>
            <a:r>
              <a:rPr lang="ru-RU" sz="2400" b="1" dirty="0">
                <a:latin typeface="Comic Sans MS" panose="030F0702030302020204" pitchFamily="66" charset="0"/>
              </a:rPr>
              <a:t>»</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800" dirty="0" smtClean="0">
                <a:latin typeface="Comic Sans MS" panose="030F0702030302020204" pitchFamily="66" charset="0"/>
              </a:rPr>
              <a:t>5</a:t>
            </a:r>
            <a:r>
              <a:rPr lang="ru-RU" sz="1800" dirty="0">
                <a:latin typeface="Comic Sans MS" panose="030F0702030302020204" pitchFamily="66" charset="0"/>
              </a:rPr>
              <a:t>. Какие виды электросчетчиков выгоднее использовать в быту:</a:t>
            </a:r>
          </a:p>
          <a:p>
            <a:pPr marL="0" indent="450000" algn="just">
              <a:spcBef>
                <a:spcPts val="0"/>
              </a:spcBef>
              <a:buNone/>
            </a:pPr>
            <a:r>
              <a:rPr lang="ru-RU" sz="1800" dirty="0" smtClean="0">
                <a:latin typeface="Comic Sans MS" panose="030F0702030302020204" pitchFamily="66" charset="0"/>
              </a:rPr>
              <a:t>А) </a:t>
            </a:r>
            <a:r>
              <a:rPr lang="ru-RU" sz="1800" dirty="0" err="1" smtClean="0">
                <a:latin typeface="Comic Sans MS" panose="030F0702030302020204" pitchFamily="66" charset="0"/>
              </a:rPr>
              <a:t>однотарифные</a:t>
            </a:r>
            <a:endParaRPr lang="ru-RU" sz="1800" dirty="0">
              <a:latin typeface="Comic Sans MS" panose="030F0702030302020204" pitchFamily="66" charset="0"/>
            </a:endParaRPr>
          </a:p>
          <a:p>
            <a:pPr marL="0" indent="450000" algn="just">
              <a:spcBef>
                <a:spcPts val="0"/>
              </a:spcBef>
              <a:buNone/>
            </a:pPr>
            <a:r>
              <a:rPr lang="ru-RU" sz="1800" dirty="0" smtClean="0">
                <a:latin typeface="Comic Sans MS" panose="030F0702030302020204" pitchFamily="66" charset="0"/>
              </a:rPr>
              <a:t>Б) </a:t>
            </a:r>
            <a:r>
              <a:rPr lang="ru-RU" sz="1800" dirty="0" err="1" smtClean="0">
                <a:latin typeface="Comic Sans MS" panose="030F0702030302020204" pitchFamily="66" charset="0"/>
              </a:rPr>
              <a:t>двухтарифные</a:t>
            </a:r>
            <a:endParaRPr lang="ru-RU" sz="1800" dirty="0">
              <a:latin typeface="Comic Sans MS" panose="030F0702030302020204" pitchFamily="66" charset="0"/>
            </a:endParaRPr>
          </a:p>
          <a:p>
            <a:pPr marL="0" indent="450000" algn="just">
              <a:spcBef>
                <a:spcPts val="0"/>
              </a:spcBef>
              <a:buNone/>
            </a:pPr>
            <a:r>
              <a:rPr lang="ru-RU" sz="1800" dirty="0" smtClean="0">
                <a:latin typeface="Comic Sans MS" panose="030F0702030302020204" pitchFamily="66" charset="0"/>
              </a:rPr>
              <a:t>В) </a:t>
            </a:r>
            <a:r>
              <a:rPr lang="ru-RU" sz="1800" dirty="0" err="1" smtClean="0">
                <a:latin typeface="Comic Sans MS" panose="030F0702030302020204" pitchFamily="66" charset="0"/>
              </a:rPr>
              <a:t>трехтарифные</a:t>
            </a:r>
            <a:endParaRPr lang="ru-RU" sz="1800" dirty="0" smtClean="0">
              <a:latin typeface="Comic Sans MS" panose="030F0702030302020204" pitchFamily="66" charset="0"/>
            </a:endParaRPr>
          </a:p>
          <a:p>
            <a:pPr marL="0" indent="450000" algn="just">
              <a:spcBef>
                <a:spcPts val="0"/>
              </a:spcBef>
              <a:buNone/>
            </a:pPr>
            <a:r>
              <a:rPr lang="ru-RU" sz="1800" dirty="0">
                <a:latin typeface="Comic Sans MS" panose="030F0702030302020204" pitchFamily="66" charset="0"/>
              </a:rPr>
              <a:t>Функциональные возможности современных электронных счетчиков позволяют вести учет электроэнергии по зонам суток и даже по временам года. Региональная энергетическая комиссия раздела сутки на две тарифные зоны – день (с 7.00 до 23.00) и ночь (с 23.00 до 7.00) – и установили для каждой отдельный тариф. При этом ночной тариф значительно ниже дневного, что дает возможность населению сократить расходы на оплату электроэнергии. </a:t>
            </a:r>
            <a:r>
              <a:rPr lang="ru-RU" sz="1800" dirty="0" err="1">
                <a:latin typeface="Comic Sans MS" panose="030F0702030302020204" pitchFamily="66" charset="0"/>
              </a:rPr>
              <a:t>Двухтарифная</a:t>
            </a:r>
            <a:r>
              <a:rPr lang="ru-RU" sz="1800" dirty="0">
                <a:latin typeface="Comic Sans MS" panose="030F0702030302020204" pitchFamily="66" charset="0"/>
              </a:rPr>
              <a:t> система учета выгодна в равной степени как абонентам, так и энергосистеме. Это позволило бы значительно снизить производственные издержки, а также отложить на некоторое время ввод новых генерирующих мощностей за счет уменьшения потребления электроэнергии в часы максимума.</a:t>
            </a: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1334939576"/>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Викторина «</a:t>
            </a:r>
            <a:r>
              <a:rPr lang="ru-RU" sz="2400" b="1" dirty="0" err="1">
                <a:latin typeface="Comic Sans MS" panose="030F0702030302020204" pitchFamily="66" charset="0"/>
              </a:rPr>
              <a:t>Энергоэрудит</a:t>
            </a:r>
            <a:r>
              <a:rPr lang="ru-RU" sz="2400" b="1" dirty="0">
                <a:latin typeface="Comic Sans MS" panose="030F0702030302020204" pitchFamily="66" charset="0"/>
              </a:rPr>
              <a:t>»</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500174"/>
            <a:ext cx="8643998" cy="4357718"/>
          </a:xfrm>
          <a:ln w="15875">
            <a:noFill/>
          </a:ln>
        </p:spPr>
        <p:txBody>
          <a:bodyPr>
            <a:noAutofit/>
          </a:bodyPr>
          <a:lstStyle/>
          <a:p>
            <a:pPr marL="0" indent="450000" algn="just">
              <a:spcBef>
                <a:spcPts val="0"/>
              </a:spcBef>
              <a:buNone/>
            </a:pPr>
            <a:r>
              <a:rPr lang="ru-RU" sz="1900" dirty="0">
                <a:latin typeface="Comic Sans MS" panose="030F0702030302020204" pitchFamily="66" charset="0"/>
              </a:rPr>
              <a:t>6. Назовите самый экономичный класс бытовых приборов:</a:t>
            </a:r>
          </a:p>
          <a:p>
            <a:pPr marL="0" indent="450000" algn="just">
              <a:spcBef>
                <a:spcPts val="0"/>
              </a:spcBef>
              <a:buNone/>
            </a:pPr>
            <a:r>
              <a:rPr lang="ru-RU" sz="1900" dirty="0" smtClean="0">
                <a:latin typeface="Comic Sans MS" panose="030F0702030302020204" pitchFamily="66" charset="0"/>
              </a:rPr>
              <a:t>1)  </a:t>
            </a:r>
            <a:r>
              <a:rPr lang="ru-RU" sz="1900" dirty="0">
                <a:latin typeface="Comic Sans MS" panose="030F0702030302020204" pitchFamily="66" charset="0"/>
              </a:rPr>
              <a:t>«А»</a:t>
            </a:r>
          </a:p>
          <a:p>
            <a:pPr marL="0" indent="450000" algn="just">
              <a:spcBef>
                <a:spcPts val="0"/>
              </a:spcBef>
              <a:buNone/>
            </a:pPr>
            <a:r>
              <a:rPr lang="ru-RU" sz="1900" dirty="0" smtClean="0">
                <a:latin typeface="Comic Sans MS" panose="030F0702030302020204" pitchFamily="66" charset="0"/>
              </a:rPr>
              <a:t>2) «В</a:t>
            </a:r>
            <a:r>
              <a:rPr lang="ru-RU" sz="1900" dirty="0">
                <a:latin typeface="Comic Sans MS" panose="030F0702030302020204" pitchFamily="66" charset="0"/>
              </a:rPr>
              <a:t>»</a:t>
            </a:r>
          </a:p>
          <a:p>
            <a:pPr marL="0" indent="450000" algn="just">
              <a:spcBef>
                <a:spcPts val="0"/>
              </a:spcBef>
              <a:buNone/>
            </a:pPr>
            <a:r>
              <a:rPr lang="ru-RU" sz="1900" dirty="0" smtClean="0">
                <a:latin typeface="Comic Sans MS" panose="030F0702030302020204" pitchFamily="66" charset="0"/>
              </a:rPr>
              <a:t>3)  «</a:t>
            </a:r>
            <a:r>
              <a:rPr lang="ru-RU" sz="1900" dirty="0">
                <a:latin typeface="Comic Sans MS" panose="030F0702030302020204" pitchFamily="66" charset="0"/>
              </a:rPr>
              <a:t>С</a:t>
            </a:r>
            <a:r>
              <a:rPr lang="ru-RU" sz="1900" dirty="0" smtClean="0">
                <a:latin typeface="Comic Sans MS" panose="030F0702030302020204" pitchFamily="66" charset="0"/>
              </a:rPr>
              <a:t>».</a:t>
            </a:r>
          </a:p>
          <a:p>
            <a:pPr marL="0" indent="450000" algn="just">
              <a:spcBef>
                <a:spcPts val="0"/>
              </a:spcBef>
              <a:buNone/>
            </a:pPr>
            <a:r>
              <a:rPr lang="ru-RU" sz="1900" dirty="0">
                <a:latin typeface="Comic Sans MS" panose="030F0702030302020204" pitchFamily="66" charset="0"/>
              </a:rPr>
              <a:t>В настоящее время почти вся европейская бытовая техника имеет специальную </a:t>
            </a:r>
            <a:r>
              <a:rPr lang="ru-RU" sz="1900" dirty="0" err="1">
                <a:latin typeface="Comic Sans MS" panose="030F0702030302020204" pitchFamily="66" charset="0"/>
              </a:rPr>
              <a:t>евронаклейку</a:t>
            </a:r>
            <a:r>
              <a:rPr lang="ru-RU" sz="1900" dirty="0">
                <a:latin typeface="Comic Sans MS" panose="030F0702030302020204" pitchFamily="66" charset="0"/>
              </a:rPr>
              <a:t> с обозначением класса энергосбережения.</a:t>
            </a:r>
          </a:p>
          <a:p>
            <a:pPr marL="0" indent="450000" algn="just">
              <a:spcBef>
                <a:spcPts val="0"/>
              </a:spcBef>
              <a:buNone/>
            </a:pPr>
            <a:r>
              <a:rPr lang="ru-RU" sz="1900" dirty="0">
                <a:latin typeface="Comic Sans MS" panose="030F0702030302020204" pitchFamily="66" charset="0"/>
              </a:rPr>
              <a:t>К классу «А» относятся наиболее экономичные приборы. Каждому классу энергосбережения соответствует определенный уровень энергопотребления.</a:t>
            </a:r>
          </a:p>
          <a:p>
            <a:pPr marL="0" indent="450000" algn="just">
              <a:spcBef>
                <a:spcPts val="0"/>
              </a:spcBef>
              <a:buNone/>
            </a:pPr>
            <a:r>
              <a:rPr lang="ru-RU" sz="1900" dirty="0">
                <a:latin typeface="Comic Sans MS" panose="030F0702030302020204" pitchFamily="66" charset="0"/>
              </a:rPr>
              <a:t>Например, стиральные машины (по данным компании «Самсунг»).</a:t>
            </a:r>
          </a:p>
          <a:p>
            <a:pPr marL="0" indent="450000" algn="just">
              <a:spcBef>
                <a:spcPts val="0"/>
              </a:spcBef>
              <a:buNone/>
            </a:pPr>
            <a:r>
              <a:rPr lang="ru-RU" sz="1900" dirty="0">
                <a:latin typeface="Comic Sans MS" panose="030F0702030302020204" pitchFamily="66" charset="0"/>
              </a:rPr>
              <a:t>При загрузке 1 кг хлопкового белья и температуре 95 градусов С:</a:t>
            </a:r>
          </a:p>
          <a:p>
            <a:pPr marL="0" indent="450000" algn="just">
              <a:spcBef>
                <a:spcPts val="0"/>
              </a:spcBef>
              <a:buNone/>
            </a:pPr>
            <a:r>
              <a:rPr lang="ru-RU" sz="1900" dirty="0">
                <a:latin typeface="Comic Sans MS" panose="030F0702030302020204" pitchFamily="66" charset="0"/>
              </a:rPr>
              <a:t>- при классе «А» расходуется 0,19 </a:t>
            </a:r>
            <a:r>
              <a:rPr lang="ru-RU" sz="1900" dirty="0" err="1">
                <a:latin typeface="Comic Sans MS" panose="030F0702030302020204" pitchFamily="66" charset="0"/>
              </a:rPr>
              <a:t>кВт•ч</a:t>
            </a:r>
            <a:r>
              <a:rPr lang="ru-RU" sz="1900" dirty="0">
                <a:latin typeface="Comic Sans MS" panose="030F0702030302020204" pitchFamily="66" charset="0"/>
              </a:rPr>
              <a:t> энергии;</a:t>
            </a:r>
          </a:p>
          <a:p>
            <a:pPr marL="0" indent="450000" algn="just">
              <a:spcBef>
                <a:spcPts val="0"/>
              </a:spcBef>
              <a:buNone/>
            </a:pPr>
            <a:r>
              <a:rPr lang="ru-RU" sz="1900" dirty="0">
                <a:latin typeface="Comic Sans MS" panose="030F0702030302020204" pitchFamily="66" charset="0"/>
              </a:rPr>
              <a:t>- при классе «В» расходуется от 0,19 до 0,23 </a:t>
            </a:r>
            <a:r>
              <a:rPr lang="ru-RU" sz="1900" dirty="0" err="1">
                <a:latin typeface="Comic Sans MS" panose="030F0702030302020204" pitchFamily="66" charset="0"/>
              </a:rPr>
              <a:t>кВт•ч</a:t>
            </a:r>
            <a:r>
              <a:rPr lang="ru-RU" sz="1900" dirty="0">
                <a:latin typeface="Comic Sans MS" panose="030F0702030302020204" pitchFamily="66" charset="0"/>
              </a:rPr>
              <a:t> энергии;</a:t>
            </a:r>
          </a:p>
          <a:p>
            <a:pPr marL="0" indent="450000" algn="just">
              <a:spcBef>
                <a:spcPts val="0"/>
              </a:spcBef>
              <a:buNone/>
            </a:pPr>
            <a:r>
              <a:rPr lang="ru-RU" sz="1900" dirty="0">
                <a:latin typeface="Comic Sans MS" panose="030F0702030302020204" pitchFamily="66" charset="0"/>
              </a:rPr>
              <a:t>- при классе «С» расходуется от 0,23 до 0,27 </a:t>
            </a:r>
            <a:r>
              <a:rPr lang="ru-RU" sz="1900" dirty="0" err="1">
                <a:latin typeface="Comic Sans MS" panose="030F0702030302020204" pitchFamily="66" charset="0"/>
              </a:rPr>
              <a:t>кВт•ч</a:t>
            </a:r>
            <a:r>
              <a:rPr lang="ru-RU" sz="1900" dirty="0">
                <a:latin typeface="Comic Sans MS" panose="030F0702030302020204" pitchFamily="66" charset="0"/>
              </a:rPr>
              <a:t> энергии.</a:t>
            </a:r>
          </a:p>
          <a:p>
            <a:pPr marL="0" indent="450000" algn="just">
              <a:spcBef>
                <a:spcPts val="0"/>
              </a:spcBef>
              <a:buNone/>
            </a:pPr>
            <a:endParaRPr lang="ru-RU" sz="1800" dirty="0">
              <a:latin typeface="Comic Sans MS" panose="030F0702030302020204" pitchFamily="66" charset="0"/>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3960854950"/>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Викторина «</a:t>
            </a:r>
            <a:r>
              <a:rPr lang="ru-RU" sz="2400" b="1" dirty="0" err="1">
                <a:latin typeface="Comic Sans MS" panose="030F0702030302020204" pitchFamily="66" charset="0"/>
              </a:rPr>
              <a:t>Энергоэрудит</a:t>
            </a:r>
            <a:r>
              <a:rPr lang="ru-RU" sz="2400" b="1" dirty="0">
                <a:latin typeface="Comic Sans MS" panose="030F0702030302020204" pitchFamily="66" charset="0"/>
              </a:rPr>
              <a:t>»</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800" dirty="0" smtClean="0">
                <a:latin typeface="Comic Sans MS" panose="030F0702030302020204" pitchFamily="66" charset="0"/>
              </a:rPr>
              <a:t>7</a:t>
            </a:r>
            <a:r>
              <a:rPr lang="ru-RU" sz="1800" dirty="0">
                <a:latin typeface="Comic Sans MS" panose="030F0702030302020204" pitchFamily="66" charset="0"/>
              </a:rPr>
              <a:t>. Какой водой проще и быстрее отмыть известку с </a:t>
            </a:r>
            <a:r>
              <a:rPr lang="ru-RU" sz="1800" dirty="0" smtClean="0">
                <a:latin typeface="Comic Sans MS" panose="030F0702030302020204" pitchFamily="66" charset="0"/>
              </a:rPr>
              <a:t>пола:</a:t>
            </a:r>
          </a:p>
          <a:p>
            <a:pPr marL="0" indent="450000" algn="just">
              <a:spcBef>
                <a:spcPts val="0"/>
              </a:spcBef>
              <a:buNone/>
            </a:pPr>
            <a:r>
              <a:rPr lang="ru-RU" sz="1800" dirty="0" smtClean="0">
                <a:latin typeface="Comic Sans MS" panose="030F0702030302020204" pitchFamily="66" charset="0"/>
              </a:rPr>
              <a:t>А)  </a:t>
            </a:r>
            <a:r>
              <a:rPr lang="ru-RU" sz="1800" dirty="0">
                <a:latin typeface="Comic Sans MS" panose="030F0702030302020204" pitchFamily="66" charset="0"/>
              </a:rPr>
              <a:t>горячей</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Б) холодной.</a:t>
            </a:r>
          </a:p>
          <a:p>
            <a:pPr marL="0" indent="450000" algn="just">
              <a:spcBef>
                <a:spcPts val="0"/>
              </a:spcBef>
              <a:buNone/>
            </a:pPr>
            <a:r>
              <a:rPr lang="ru-RU" sz="1800" dirty="0">
                <a:latin typeface="Comic Sans MS" panose="030F0702030302020204" pitchFamily="66" charset="0"/>
              </a:rPr>
              <a:t> Греть воду приходится в любом доме. Хорошо, если только для чая, а то ведь ещё приходится нагревать воду для мытья посуды, стирки. Для этого чаще всего используется электричество, даже в частных домах.</a:t>
            </a:r>
          </a:p>
          <a:p>
            <a:pPr marL="0" indent="450000" algn="just">
              <a:spcBef>
                <a:spcPts val="0"/>
              </a:spcBef>
              <a:buNone/>
            </a:pPr>
            <a:r>
              <a:rPr lang="ru-RU" sz="1800" dirty="0">
                <a:latin typeface="Comic Sans MS" panose="030F0702030302020204" pitchFamily="66" charset="0"/>
              </a:rPr>
              <a:t>Помните, что вода, не использованная вами, успеет остыть до того, как понадобится вновь, и вы будете греть её заново. К тому же вряд ли вам нужен лишний пар в доме, который нужно оплачивать? Когда воду греют на </a:t>
            </a:r>
            <a:r>
              <a:rPr lang="ru-RU" sz="1800" dirty="0" smtClean="0">
                <a:latin typeface="Comic Sans MS" panose="030F0702030302020204" pitchFamily="66" charset="0"/>
              </a:rPr>
              <a:t>деревенской </a:t>
            </a:r>
            <a:r>
              <a:rPr lang="ru-RU" sz="1800" dirty="0">
                <a:latin typeface="Comic Sans MS" panose="030F0702030302020204" pitchFamily="66" charset="0"/>
              </a:rPr>
              <a:t>печи, совет тоже нелишний</a:t>
            </a:r>
            <a:r>
              <a:rPr lang="ru-RU" sz="1800" dirty="0" smtClean="0">
                <a:latin typeface="Comic Sans MS" panose="030F0702030302020204" pitchFamily="66" charset="0"/>
              </a:rPr>
              <a:t>.</a:t>
            </a:r>
          </a:p>
          <a:p>
            <a:pPr marL="0" indent="450000" algn="just">
              <a:spcBef>
                <a:spcPts val="0"/>
              </a:spcBef>
              <a:buNone/>
            </a:pPr>
            <a:r>
              <a:rPr lang="ru-RU" sz="1800" dirty="0">
                <a:latin typeface="Comic Sans MS" panose="030F0702030302020204" pitchFamily="66" charset="0"/>
              </a:rPr>
              <a:t> 8. Сколько процентов солнечного света поглощают грязные окна:</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А) 30</a:t>
            </a:r>
            <a:r>
              <a:rPr lang="ru-RU" sz="1800" dirty="0">
                <a:latin typeface="Comic Sans MS" panose="030F0702030302020204" pitchFamily="66" charset="0"/>
              </a:rPr>
              <a:t>%</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Б) 40</a:t>
            </a:r>
            <a:r>
              <a:rPr lang="ru-RU" sz="1800" dirty="0">
                <a:latin typeface="Comic Sans MS" panose="030F0702030302020204" pitchFamily="66" charset="0"/>
              </a:rPr>
              <a:t>%</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В) 50%.</a:t>
            </a:r>
          </a:p>
          <a:p>
            <a:pPr marL="0" indent="450000" algn="just">
              <a:spcBef>
                <a:spcPts val="0"/>
              </a:spcBef>
              <a:buNone/>
            </a:pPr>
            <a:r>
              <a:rPr lang="ru-RU" sz="1800" dirty="0">
                <a:latin typeface="Comic Sans MS" panose="030F0702030302020204" pitchFamily="66" charset="0"/>
              </a:rPr>
              <a:t>Запыленные стёкла могут поглощать до 30% света. Содержите их в надлежащей чистоте!</a:t>
            </a: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1314968173"/>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Викторина «</a:t>
            </a:r>
            <a:r>
              <a:rPr lang="ru-RU" sz="2400" b="1" dirty="0" err="1">
                <a:latin typeface="Comic Sans MS" panose="030F0702030302020204" pitchFamily="66" charset="0"/>
              </a:rPr>
              <a:t>Энергоэрудит</a:t>
            </a:r>
            <a:r>
              <a:rPr lang="ru-RU" sz="2400" b="1" dirty="0">
                <a:latin typeface="Comic Sans MS" panose="030F0702030302020204" pitchFamily="66" charset="0"/>
              </a:rPr>
              <a:t>»</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800" dirty="0">
                <a:latin typeface="Comic Sans MS" panose="030F0702030302020204" pitchFamily="66" charset="0"/>
              </a:rPr>
              <a:t>9. Заполненный мешок для сбора пыли в пылесосе дает увеличение расхода электроэнергии:</a:t>
            </a:r>
          </a:p>
          <a:p>
            <a:pPr marL="0" indent="450000" algn="just">
              <a:spcBef>
                <a:spcPts val="0"/>
              </a:spcBef>
              <a:buNone/>
            </a:pPr>
            <a:r>
              <a:rPr lang="ru-RU" sz="1800" dirty="0" smtClean="0">
                <a:latin typeface="Comic Sans MS" panose="030F0702030302020204" pitchFamily="66" charset="0"/>
              </a:rPr>
              <a:t>А) на </a:t>
            </a:r>
            <a:r>
              <a:rPr lang="ru-RU" sz="1800" dirty="0">
                <a:latin typeface="Comic Sans MS" panose="030F0702030302020204" pitchFamily="66" charset="0"/>
              </a:rPr>
              <a:t>20 %</a:t>
            </a:r>
          </a:p>
          <a:p>
            <a:pPr marL="0" indent="450000" algn="just">
              <a:spcBef>
                <a:spcPts val="0"/>
              </a:spcBef>
              <a:buNone/>
            </a:pPr>
            <a:r>
              <a:rPr lang="ru-RU" sz="1800" dirty="0" smtClean="0">
                <a:latin typeface="Comic Sans MS" panose="030F0702030302020204" pitchFamily="66" charset="0"/>
              </a:rPr>
              <a:t>Б) на </a:t>
            </a:r>
            <a:r>
              <a:rPr lang="ru-RU" sz="1800" dirty="0">
                <a:latin typeface="Comic Sans MS" panose="030F0702030302020204" pitchFamily="66" charset="0"/>
              </a:rPr>
              <a:t>30 %</a:t>
            </a:r>
          </a:p>
          <a:p>
            <a:pPr marL="0" indent="450000" algn="just">
              <a:spcBef>
                <a:spcPts val="0"/>
              </a:spcBef>
              <a:buNone/>
            </a:pPr>
            <a:r>
              <a:rPr lang="ru-RU" sz="1800" dirty="0" smtClean="0">
                <a:latin typeface="Comic Sans MS" panose="030F0702030302020204" pitchFamily="66" charset="0"/>
              </a:rPr>
              <a:t>В)  </a:t>
            </a:r>
            <a:r>
              <a:rPr lang="ru-RU" sz="1800" dirty="0">
                <a:latin typeface="Comic Sans MS" panose="030F0702030302020204" pitchFamily="66" charset="0"/>
              </a:rPr>
              <a:t>на 40 %.</a:t>
            </a:r>
          </a:p>
          <a:p>
            <a:pPr marL="0" indent="450000" algn="just">
              <a:spcBef>
                <a:spcPts val="0"/>
              </a:spcBef>
              <a:buNone/>
            </a:pPr>
            <a:r>
              <a:rPr lang="ru-RU" sz="1800" dirty="0">
                <a:latin typeface="Comic Sans MS" panose="030F0702030302020204" pitchFamily="66" charset="0"/>
              </a:rPr>
              <a:t>При использовании пылесоса на треть заполненный мешок для сбора пыли ухудшает всасывание на 40%, соответственно, на эту же величину </a:t>
            </a:r>
            <a:r>
              <a:rPr lang="ru-RU" sz="1800" dirty="0" smtClean="0">
                <a:latin typeface="Comic Sans MS" panose="030F0702030302020204" pitchFamily="66" charset="0"/>
              </a:rPr>
              <a:t>возрастает </a:t>
            </a:r>
            <a:r>
              <a:rPr lang="ru-RU" sz="1800" dirty="0">
                <a:latin typeface="Comic Sans MS" panose="030F0702030302020204" pitchFamily="66" charset="0"/>
              </a:rPr>
              <a:t>расход потребления электроэнергии</a:t>
            </a:r>
            <a:r>
              <a:rPr lang="ru-RU" sz="1800" dirty="0" smtClean="0">
                <a:latin typeface="Comic Sans MS" panose="030F0702030302020204" pitchFamily="66" charset="0"/>
              </a:rPr>
              <a:t>.</a:t>
            </a:r>
          </a:p>
          <a:p>
            <a:pPr marL="0" indent="450000" algn="just">
              <a:spcBef>
                <a:spcPts val="0"/>
              </a:spcBef>
              <a:buNone/>
            </a:pPr>
            <a:r>
              <a:rPr lang="ru-RU" sz="1800" dirty="0">
                <a:latin typeface="Comic Sans MS" panose="030F0702030302020204" pitchFamily="66" charset="0"/>
              </a:rPr>
              <a:t>10. Накипь в электрочайнике увеличивает расход электроэнергии:</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А) на </a:t>
            </a:r>
            <a:r>
              <a:rPr lang="ru-RU" sz="1800" dirty="0">
                <a:latin typeface="Comic Sans MS" panose="030F0702030302020204" pitchFamily="66" charset="0"/>
              </a:rPr>
              <a:t>10%</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Б) а </a:t>
            </a:r>
            <a:r>
              <a:rPr lang="ru-RU" sz="1800" dirty="0">
                <a:latin typeface="Comic Sans MS" panose="030F0702030302020204" pitchFamily="66" charset="0"/>
              </a:rPr>
              <a:t>20%</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В) на </a:t>
            </a:r>
            <a:r>
              <a:rPr lang="ru-RU" sz="1800" dirty="0">
                <a:latin typeface="Comic Sans MS" panose="030F0702030302020204" pitchFamily="66" charset="0"/>
              </a:rPr>
              <a:t>30%.</a:t>
            </a:r>
          </a:p>
          <a:p>
            <a:pPr marL="0" indent="450000" algn="just">
              <a:spcBef>
                <a:spcPts val="0"/>
              </a:spcBef>
              <a:buNone/>
            </a:pPr>
            <a:r>
              <a:rPr lang="ru-RU" sz="1800" dirty="0">
                <a:latin typeface="Comic Sans MS" panose="030F0702030302020204" pitchFamily="66" charset="0"/>
              </a:rPr>
              <a:t>Накипь образуется в результате многократного нагревания и кипячения воды и обладает малой теплопроводностью, поэтому вода в посуде с накипью нагревается медленно. В результате - потери энергии составляют 20%.</a:t>
            </a: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2583448471"/>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Викторина «</a:t>
            </a:r>
            <a:r>
              <a:rPr lang="ru-RU" sz="2400" b="1" dirty="0" err="1">
                <a:latin typeface="Comic Sans MS" panose="030F0702030302020204" pitchFamily="66" charset="0"/>
              </a:rPr>
              <a:t>Энергоэрудит</a:t>
            </a:r>
            <a:r>
              <a:rPr lang="ru-RU" sz="2400" b="1" dirty="0">
                <a:latin typeface="Comic Sans MS" panose="030F0702030302020204" pitchFamily="66" charset="0"/>
              </a:rPr>
              <a:t>»</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800" dirty="0">
                <a:latin typeface="Comic Sans MS" panose="030F0702030302020204" pitchFamily="66" charset="0"/>
              </a:rPr>
              <a:t>11. При неполной загрузке стиральной машины перерасход электроэнергии составляет:</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А) 10-15</a:t>
            </a:r>
            <a:r>
              <a:rPr lang="ru-RU" sz="1800" dirty="0">
                <a:latin typeface="Comic Sans MS" panose="030F0702030302020204" pitchFamily="66" charset="0"/>
              </a:rPr>
              <a:t>%</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Б) 20-25</a:t>
            </a:r>
            <a:r>
              <a:rPr lang="ru-RU" sz="1800" dirty="0">
                <a:latin typeface="Comic Sans MS" panose="030F0702030302020204" pitchFamily="66" charset="0"/>
              </a:rPr>
              <a:t>%</a:t>
            </a:r>
          </a:p>
          <a:p>
            <a:pPr marL="0" indent="450000" algn="just">
              <a:spcBef>
                <a:spcPts val="0"/>
              </a:spcBef>
              <a:buNone/>
            </a:pPr>
            <a:r>
              <a:rPr lang="ru-RU" sz="1800" dirty="0">
                <a:latin typeface="Comic Sans MS" panose="030F0702030302020204" pitchFamily="66" charset="0"/>
              </a:rPr>
              <a:t> </a:t>
            </a:r>
            <a:r>
              <a:rPr lang="ru-RU" sz="1800" dirty="0" smtClean="0">
                <a:latin typeface="Comic Sans MS" panose="030F0702030302020204" pitchFamily="66" charset="0"/>
              </a:rPr>
              <a:t>В) 25-30%.</a:t>
            </a:r>
          </a:p>
          <a:p>
            <a:pPr marL="0" indent="450000" algn="just">
              <a:spcBef>
                <a:spcPts val="0"/>
              </a:spcBef>
              <a:buNone/>
            </a:pPr>
            <a:r>
              <a:rPr lang="ru-RU" sz="1800" dirty="0">
                <a:latin typeface="Comic Sans MS" panose="030F0702030302020204" pitchFamily="66" charset="0"/>
              </a:rPr>
              <a:t>При неполной загрузке стиральной машины перерасход электроэнергии составляет до 10-15%! При неправильной программе стирки – до 30</a:t>
            </a:r>
            <a:r>
              <a:rPr lang="ru-RU" sz="1800" dirty="0" smtClean="0">
                <a:latin typeface="Comic Sans MS" panose="030F0702030302020204" pitchFamily="66" charset="0"/>
              </a:rPr>
              <a:t>%.</a:t>
            </a:r>
          </a:p>
          <a:p>
            <a:pPr marL="0" indent="450000" algn="just">
              <a:spcBef>
                <a:spcPts val="0"/>
              </a:spcBef>
              <a:buNone/>
            </a:pPr>
            <a:endParaRPr lang="ru-RU" sz="1800" dirty="0">
              <a:latin typeface="Comic Sans MS" panose="030F0702030302020204" pitchFamily="66" charset="0"/>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pic>
        <p:nvPicPr>
          <p:cNvPr id="5" name="Рисунок 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275856" y="3379329"/>
            <a:ext cx="3456384" cy="2527481"/>
          </a:xfrm>
          <a:prstGeom prst="rect">
            <a:avLst/>
          </a:prstGeom>
        </p:spPr>
      </p:pic>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2705509795"/>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Викторина «</a:t>
            </a:r>
            <a:r>
              <a:rPr lang="ru-RU" sz="2400" b="1" dirty="0" err="1">
                <a:latin typeface="Comic Sans MS" panose="030F0702030302020204" pitchFamily="66" charset="0"/>
              </a:rPr>
              <a:t>Энергоэрудит</a:t>
            </a:r>
            <a:r>
              <a:rPr lang="ru-RU" sz="2400" b="1" dirty="0">
                <a:latin typeface="Comic Sans MS" panose="030F0702030302020204" pitchFamily="66" charset="0"/>
              </a:rPr>
              <a:t>»</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500174"/>
            <a:ext cx="8643998" cy="4357718"/>
          </a:xfrm>
          <a:ln w="15875">
            <a:noFill/>
          </a:ln>
        </p:spPr>
        <p:txBody>
          <a:bodyPr>
            <a:noAutofit/>
          </a:bodyPr>
          <a:lstStyle/>
          <a:p>
            <a:pPr marL="0" indent="450000" algn="just">
              <a:spcBef>
                <a:spcPts val="0"/>
              </a:spcBef>
              <a:buNone/>
            </a:pPr>
            <a:r>
              <a:rPr lang="ru-RU" sz="1800" dirty="0" smtClean="0">
                <a:latin typeface="Comic Sans MS" panose="030F0702030302020204" pitchFamily="66" charset="0"/>
              </a:rPr>
              <a:t>12</a:t>
            </a:r>
            <a:r>
              <a:rPr lang="ru-RU" sz="1800" dirty="0">
                <a:latin typeface="Comic Sans MS" panose="030F0702030302020204" pitchFamily="66" charset="0"/>
              </a:rPr>
              <a:t>. Посуда с искривлённым дном может привести к перерасходу:</a:t>
            </a:r>
          </a:p>
          <a:p>
            <a:pPr marL="0" indent="450000" algn="just">
              <a:spcBef>
                <a:spcPts val="0"/>
              </a:spcBef>
              <a:buNone/>
            </a:pPr>
            <a:r>
              <a:rPr lang="ru-RU" sz="1800" dirty="0">
                <a:latin typeface="Comic Sans MS" panose="030F0702030302020204" pitchFamily="66" charset="0"/>
              </a:rPr>
              <a:t>А) 10-30% электроэнергии</a:t>
            </a:r>
          </a:p>
          <a:p>
            <a:pPr marL="0" indent="450000" algn="just">
              <a:spcBef>
                <a:spcPts val="0"/>
              </a:spcBef>
              <a:buNone/>
            </a:pPr>
            <a:r>
              <a:rPr lang="ru-RU" sz="1800" dirty="0">
                <a:latin typeface="Comic Sans MS" panose="030F0702030302020204" pitchFamily="66" charset="0"/>
              </a:rPr>
              <a:t>Б) 40-60%. электроэнергии</a:t>
            </a:r>
          </a:p>
          <a:p>
            <a:pPr marL="0" indent="450000" algn="just">
              <a:spcBef>
                <a:spcPts val="0"/>
              </a:spcBef>
              <a:buNone/>
            </a:pPr>
            <a:r>
              <a:rPr lang="ru-RU" sz="1800" dirty="0">
                <a:latin typeface="Comic Sans MS" panose="030F0702030302020204" pitchFamily="66" charset="0"/>
              </a:rPr>
              <a:t>В) 50-70% электроэнергии</a:t>
            </a:r>
          </a:p>
          <a:p>
            <a:pPr marL="0" indent="450000" algn="just">
              <a:spcBef>
                <a:spcPts val="0"/>
              </a:spcBef>
              <a:buNone/>
            </a:pPr>
            <a:r>
              <a:rPr lang="ru-RU" sz="1800" dirty="0">
                <a:latin typeface="Comic Sans MS" panose="030F0702030302020204" pitchFamily="66" charset="0"/>
              </a:rPr>
              <a:t> Если посуда не соответствует размерам конфорки электроплиты, теряется 5-10% энергии. Для экономии электроэнергии на электроплитах надо применять посуду с дном, которое равно или чуть превосходит диаметр конфорки. Посуда с искривлённым дном может привести к перерасходу электроэнергии до 40-60%. Использовать конфорку на полную мощность следует только на время, необходимое для закипания. После закипания пищи желательно перейти на низкотемпературный режим готовки. </a:t>
            </a:r>
            <a:endParaRPr lang="ru-RU" sz="1800" dirty="0" smtClean="0">
              <a:latin typeface="Comic Sans MS" panose="030F0702030302020204" pitchFamily="66" charset="0"/>
            </a:endParaRPr>
          </a:p>
          <a:p>
            <a:pPr marL="0" indent="450000" algn="just">
              <a:spcBef>
                <a:spcPts val="0"/>
              </a:spcBef>
              <a:buNone/>
            </a:pPr>
            <a:r>
              <a:rPr lang="ru-RU" sz="1800" dirty="0" smtClean="0">
                <a:latin typeface="Comic Sans MS" panose="030F0702030302020204" pitchFamily="66" charset="0"/>
              </a:rPr>
              <a:t>При </a:t>
            </a:r>
            <a:r>
              <a:rPr lang="ru-RU" sz="1800" dirty="0">
                <a:latin typeface="Comic Sans MS" panose="030F0702030302020204" pitchFamily="66" charset="0"/>
              </a:rPr>
              <a:t>приготовлении пищи желательно закрывать кастрюлю крышкой, поскольку быстрое испарение воды удлиняет время готовки на 20-30%</a:t>
            </a: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3295798417"/>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Краткие рекомендации по энергосбережению в быту</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700" dirty="0" smtClean="0">
                <a:latin typeface="Comic Sans MS" panose="030F0702030302020204" pitchFamily="66" charset="0"/>
              </a:rPr>
              <a:t>1. Уходя</a:t>
            </a:r>
            <a:r>
              <a:rPr lang="ru-RU" sz="1700" dirty="0">
                <a:latin typeface="Comic Sans MS" panose="030F0702030302020204" pitchFamily="66" charset="0"/>
              </a:rPr>
              <a:t>, гасите свет.    </a:t>
            </a:r>
            <a:endParaRPr lang="ru-RU" sz="1700" dirty="0" smtClean="0">
              <a:latin typeface="Comic Sans MS" panose="030F0702030302020204" pitchFamily="66" charset="0"/>
            </a:endParaRPr>
          </a:p>
          <a:p>
            <a:pPr marL="0" indent="450000" algn="just">
              <a:spcBef>
                <a:spcPts val="0"/>
              </a:spcBef>
              <a:buNone/>
            </a:pPr>
            <a:r>
              <a:rPr lang="ru-RU" sz="1700" dirty="0" smtClean="0">
                <a:latin typeface="Comic Sans MS" panose="030F0702030302020204" pitchFamily="66" charset="0"/>
              </a:rPr>
              <a:t>2. Максимально </a:t>
            </a:r>
            <a:r>
              <a:rPr lang="ru-RU" sz="1700" dirty="0">
                <a:latin typeface="Comic Sans MS" panose="030F0702030302020204" pitchFamily="66" charset="0"/>
              </a:rPr>
              <a:t>используйте естественное </a:t>
            </a:r>
            <a:r>
              <a:rPr lang="ru-RU" sz="1700" dirty="0" smtClean="0">
                <a:latin typeface="Comic Sans MS" panose="030F0702030302020204" pitchFamily="66" charset="0"/>
              </a:rPr>
              <a:t>освещение.</a:t>
            </a:r>
          </a:p>
          <a:p>
            <a:pPr marL="0" indent="450000" algn="just">
              <a:spcBef>
                <a:spcPts val="0"/>
              </a:spcBef>
              <a:buNone/>
            </a:pPr>
            <a:r>
              <a:rPr lang="ru-RU" sz="1700" dirty="0" smtClean="0">
                <a:latin typeface="Comic Sans MS" panose="030F0702030302020204" pitchFamily="66" charset="0"/>
              </a:rPr>
              <a:t>3. Регулярно </a:t>
            </a:r>
            <a:r>
              <a:rPr lang="ru-RU" sz="1700" dirty="0">
                <a:latin typeface="Comic Sans MS" panose="030F0702030302020204" pitchFamily="66" charset="0"/>
              </a:rPr>
              <a:t>проверяйте чистоту ламп, плафонов, </a:t>
            </a:r>
            <a:r>
              <a:rPr lang="ru-RU" sz="1700" dirty="0" smtClean="0">
                <a:latin typeface="Comic Sans MS" panose="030F0702030302020204" pitchFamily="66" charset="0"/>
              </a:rPr>
              <a:t>окон.</a:t>
            </a:r>
          </a:p>
          <a:p>
            <a:pPr marL="0" indent="450000" algn="just">
              <a:spcBef>
                <a:spcPts val="0"/>
              </a:spcBef>
              <a:buNone/>
            </a:pPr>
            <a:r>
              <a:rPr lang="ru-RU" sz="1700" dirty="0" smtClean="0">
                <a:latin typeface="Comic Sans MS" panose="030F0702030302020204" pitchFamily="66" charset="0"/>
              </a:rPr>
              <a:t>4. Попробуйте </a:t>
            </a:r>
            <a:r>
              <a:rPr lang="ru-RU" sz="1700" dirty="0">
                <a:latin typeface="Comic Sans MS" panose="030F0702030302020204" pitchFamily="66" charset="0"/>
              </a:rPr>
              <a:t>использовать вместо обычных ламп накаливания энергосберегающие (экономия будет составлять до 75</a:t>
            </a:r>
            <a:r>
              <a:rPr lang="ru-RU" sz="1700" dirty="0" smtClean="0">
                <a:latin typeface="Comic Sans MS" panose="030F0702030302020204" pitchFamily="66" charset="0"/>
              </a:rPr>
              <a:t>%).</a:t>
            </a:r>
          </a:p>
          <a:p>
            <a:pPr marL="0" indent="450000" algn="just">
              <a:spcBef>
                <a:spcPts val="0"/>
              </a:spcBef>
              <a:buNone/>
            </a:pPr>
            <a:r>
              <a:rPr lang="ru-RU" sz="1700" dirty="0" smtClean="0">
                <a:latin typeface="Comic Sans MS" panose="030F0702030302020204" pitchFamily="66" charset="0"/>
              </a:rPr>
              <a:t>5. Отключайте </a:t>
            </a:r>
            <a:r>
              <a:rPr lang="ru-RU" sz="1700" dirty="0">
                <a:latin typeface="Comic Sans MS" panose="030F0702030302020204" pitchFamily="66" charset="0"/>
              </a:rPr>
              <a:t>все электроприборы, когда они не используются, полностью - вынимайте вилку из розетки (для удобства можно использовать розетки с кнопкой полного отключения электропитания</a:t>
            </a:r>
            <a:r>
              <a:rPr lang="ru-RU" sz="1700" dirty="0" smtClean="0">
                <a:latin typeface="Comic Sans MS" panose="030F0702030302020204" pitchFamily="66" charset="0"/>
              </a:rPr>
              <a:t>).</a:t>
            </a:r>
          </a:p>
          <a:p>
            <a:pPr marL="0" indent="450000" algn="just">
              <a:spcBef>
                <a:spcPts val="0"/>
              </a:spcBef>
              <a:buNone/>
            </a:pPr>
            <a:r>
              <a:rPr lang="ru-RU" sz="1700" dirty="0" smtClean="0">
                <a:latin typeface="Comic Sans MS" panose="030F0702030302020204" pitchFamily="66" charset="0"/>
              </a:rPr>
              <a:t>6. Регулярно </a:t>
            </a:r>
            <a:r>
              <a:rPr lang="ru-RU" sz="1700" dirty="0">
                <a:latin typeface="Comic Sans MS" panose="030F0702030302020204" pitchFamily="66" charset="0"/>
              </a:rPr>
              <a:t>удаляйте накипь внутри чайника, она увеличивает затраты энергии на кипячение воды. </a:t>
            </a:r>
            <a:endParaRPr lang="ru-RU" sz="1700" dirty="0" smtClean="0">
              <a:latin typeface="Comic Sans MS" panose="030F0702030302020204" pitchFamily="66" charset="0"/>
            </a:endParaRPr>
          </a:p>
          <a:p>
            <a:pPr marL="0" indent="450000" algn="just">
              <a:spcBef>
                <a:spcPts val="0"/>
              </a:spcBef>
              <a:buNone/>
            </a:pPr>
            <a:r>
              <a:rPr lang="ru-RU" sz="1700" dirty="0" smtClean="0">
                <a:latin typeface="Comic Sans MS" panose="030F0702030302020204" pitchFamily="66" charset="0"/>
              </a:rPr>
              <a:t>7. Диаметр </a:t>
            </a:r>
            <a:r>
              <a:rPr lang="ru-RU" sz="1700" dirty="0">
                <a:latin typeface="Comic Sans MS" panose="030F0702030302020204" pitchFamily="66" charset="0"/>
              </a:rPr>
              <a:t>днища кастрюль должен быть равным диаметру </a:t>
            </a:r>
            <a:r>
              <a:rPr lang="ru-RU" sz="1700" dirty="0" smtClean="0">
                <a:latin typeface="Comic Sans MS" panose="030F0702030302020204" pitchFamily="66" charset="0"/>
              </a:rPr>
              <a:t>конфорок.</a:t>
            </a:r>
          </a:p>
          <a:p>
            <a:pPr marL="0" indent="450000" algn="just">
              <a:spcBef>
                <a:spcPts val="0"/>
              </a:spcBef>
              <a:buNone/>
            </a:pPr>
            <a:r>
              <a:rPr lang="ru-RU" sz="1700" dirty="0" smtClean="0">
                <a:latin typeface="Comic Sans MS" panose="030F0702030302020204" pitchFamily="66" charset="0"/>
              </a:rPr>
              <a:t>8. Холодильник </a:t>
            </a:r>
            <a:r>
              <a:rPr lang="ru-RU" sz="1700" dirty="0">
                <a:latin typeface="Comic Sans MS" panose="030F0702030302020204" pitchFamily="66" charset="0"/>
              </a:rPr>
              <a:t>должен быть установлен в прохладном месте, подальше от электроплиты и батарей, его задняя стенка должна быть чистой и не должна примыкать вплотную к </a:t>
            </a:r>
            <a:r>
              <a:rPr lang="ru-RU" sz="1700" dirty="0" smtClean="0">
                <a:latin typeface="Comic Sans MS" panose="030F0702030302020204" pitchFamily="66" charset="0"/>
              </a:rPr>
              <a:t>стене.</a:t>
            </a:r>
          </a:p>
          <a:p>
            <a:pPr marL="0" indent="450000" algn="just">
              <a:spcBef>
                <a:spcPts val="0"/>
              </a:spcBef>
              <a:buNone/>
            </a:pPr>
            <a:r>
              <a:rPr lang="ru-RU" sz="1700" dirty="0" smtClean="0">
                <a:latin typeface="Comic Sans MS" panose="030F0702030302020204" pitchFamily="66" charset="0"/>
              </a:rPr>
              <a:t>9. Не </a:t>
            </a:r>
            <a:r>
              <a:rPr lang="ru-RU" sz="1700" dirty="0">
                <a:latin typeface="Comic Sans MS" panose="030F0702030302020204" pitchFamily="66" charset="0"/>
              </a:rPr>
              <a:t>заслоняйте батареи шторами и мебелью, тогда теплый воздух будет поступать свободно. В холодное время года при слишком мощном отоплении не открывайте окна в помещении, лучше отрегулируйте температуру обогрева.</a:t>
            </a: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924509148"/>
      </p:ext>
    </p:extLst>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solidFill>
                  <a:schemeClr val="bg1">
                    <a:lumMod val="50000"/>
                  </a:schemeClr>
                </a:solidFill>
                <a:latin typeface="Comic Sans MS" panose="030F0702030302020204" pitchFamily="66" charset="0"/>
              </a:rPr>
              <a:t>Вопросы для рассмотрения</a:t>
            </a:r>
            <a:endParaRPr lang="ru-RU" sz="2400" dirty="0"/>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2400" dirty="0" smtClean="0">
                <a:latin typeface="Comic Sans MS" panose="030F0702030302020204" pitchFamily="66" charset="0"/>
              </a:rPr>
              <a:t>1. Проблема энергосбережения</a:t>
            </a:r>
          </a:p>
          <a:p>
            <a:pPr marL="0" indent="450000" algn="just">
              <a:spcBef>
                <a:spcPts val="0"/>
              </a:spcBef>
              <a:buNone/>
            </a:pPr>
            <a:r>
              <a:rPr lang="ru-RU" sz="2400" dirty="0" smtClean="0">
                <a:latin typeface="Comic Sans MS" panose="030F0702030302020204" pitchFamily="66" charset="0"/>
              </a:rPr>
              <a:t>2. Актуальность </a:t>
            </a:r>
            <a:r>
              <a:rPr lang="ru-RU" sz="2400" dirty="0">
                <a:latin typeface="Comic Sans MS" panose="030F0702030302020204" pitchFamily="66" charset="0"/>
              </a:rPr>
              <a:t>Энергосбережения  </a:t>
            </a:r>
          </a:p>
          <a:p>
            <a:pPr marL="0" indent="450000" algn="just">
              <a:spcBef>
                <a:spcPts val="0"/>
              </a:spcBef>
              <a:buNone/>
            </a:pPr>
            <a:r>
              <a:rPr lang="ru-RU" sz="2400" dirty="0" smtClean="0">
                <a:latin typeface="Comic Sans MS" panose="030F0702030302020204" pitchFamily="66" charset="0"/>
              </a:rPr>
              <a:t>3. Что </a:t>
            </a:r>
            <a:r>
              <a:rPr lang="ru-RU" sz="2400" dirty="0">
                <a:latin typeface="Comic Sans MS" panose="030F0702030302020204" pitchFamily="66" charset="0"/>
              </a:rPr>
              <a:t>такое </a:t>
            </a:r>
            <a:r>
              <a:rPr lang="ru-RU" sz="2400" dirty="0" smtClean="0">
                <a:latin typeface="Comic Sans MS" panose="030F0702030302020204" pitchFamily="66" charset="0"/>
              </a:rPr>
              <a:t>энергосбережение?</a:t>
            </a:r>
          </a:p>
          <a:p>
            <a:pPr marL="0" indent="450000" algn="just">
              <a:spcBef>
                <a:spcPts val="0"/>
              </a:spcBef>
              <a:buNone/>
            </a:pPr>
            <a:r>
              <a:rPr lang="ru-RU" sz="2400" dirty="0" smtClean="0">
                <a:latin typeface="Comic Sans MS" panose="030F0702030302020204" pitchFamily="66" charset="0"/>
              </a:rPr>
              <a:t>4. Способы </a:t>
            </a:r>
            <a:r>
              <a:rPr lang="ru-RU" sz="2400" dirty="0">
                <a:latin typeface="Comic Sans MS" panose="030F0702030302020204" pitchFamily="66" charset="0"/>
              </a:rPr>
              <a:t>энергосбережения </a:t>
            </a:r>
          </a:p>
          <a:p>
            <a:pPr marL="0" indent="450000" algn="just">
              <a:spcBef>
                <a:spcPts val="0"/>
              </a:spcBef>
              <a:buNone/>
            </a:pPr>
            <a:r>
              <a:rPr lang="ru-RU" sz="2400" dirty="0" smtClean="0">
                <a:latin typeface="Comic Sans MS" panose="030F0702030302020204" pitchFamily="66" charset="0"/>
              </a:rPr>
              <a:t>5. Наше </a:t>
            </a:r>
            <a:r>
              <a:rPr lang="ru-RU" sz="2400" dirty="0">
                <a:latin typeface="Comic Sans MS" panose="030F0702030302020204" pitchFamily="66" charset="0"/>
              </a:rPr>
              <a:t>будущее в наших </a:t>
            </a:r>
            <a:r>
              <a:rPr lang="ru-RU" sz="2400" dirty="0" smtClean="0">
                <a:latin typeface="Comic Sans MS" panose="030F0702030302020204" pitchFamily="66" charset="0"/>
              </a:rPr>
              <a:t>руках</a:t>
            </a:r>
          </a:p>
          <a:p>
            <a:pPr marL="0" indent="450000" algn="just">
              <a:spcBef>
                <a:spcPts val="0"/>
              </a:spcBef>
              <a:buNone/>
            </a:pPr>
            <a:r>
              <a:rPr lang="ru-RU" sz="2400" dirty="0" smtClean="0">
                <a:latin typeface="Comic Sans MS" panose="030F0702030302020204" pitchFamily="66" charset="0"/>
              </a:rPr>
              <a:t>6. Викторина </a:t>
            </a:r>
            <a:r>
              <a:rPr lang="ru-RU" sz="2400" dirty="0">
                <a:latin typeface="Comic Sans MS" panose="030F0702030302020204" pitchFamily="66" charset="0"/>
              </a:rPr>
              <a:t>«</a:t>
            </a:r>
            <a:r>
              <a:rPr lang="ru-RU" sz="2400" dirty="0" err="1">
                <a:latin typeface="Comic Sans MS" panose="030F0702030302020204" pitchFamily="66" charset="0"/>
              </a:rPr>
              <a:t>Энергоэрудит</a:t>
            </a:r>
            <a:r>
              <a:rPr lang="ru-RU" sz="2400" dirty="0" smtClean="0">
                <a:latin typeface="Comic Sans MS" panose="030F0702030302020204" pitchFamily="66" charset="0"/>
              </a:rPr>
              <a:t>»</a:t>
            </a:r>
          </a:p>
          <a:p>
            <a:pPr marL="0" indent="450000" algn="just">
              <a:spcBef>
                <a:spcPts val="0"/>
              </a:spcBef>
              <a:buNone/>
            </a:pPr>
            <a:r>
              <a:rPr lang="ru-RU" sz="2400" dirty="0" smtClean="0">
                <a:latin typeface="Comic Sans MS" panose="030F0702030302020204" pitchFamily="66" charset="0"/>
              </a:rPr>
              <a:t>7. Краткие </a:t>
            </a:r>
            <a:r>
              <a:rPr lang="ru-RU" sz="2400" dirty="0">
                <a:latin typeface="Comic Sans MS" panose="030F0702030302020204" pitchFamily="66" charset="0"/>
              </a:rPr>
              <a:t>рекомендации по энергосбережению в быту</a:t>
            </a:r>
            <a:endParaRPr lang="ru-RU" sz="2400" dirty="0" smtClean="0">
              <a:latin typeface="Comic Sans MS" panose="030F0702030302020204" pitchFamily="66" charset="0"/>
            </a:endParaRPr>
          </a:p>
          <a:p>
            <a:pPr marL="1524000" algn="just">
              <a:buNone/>
            </a:pPr>
            <a:endParaRPr lang="ru-RU" sz="2400" dirty="0" smtClean="0">
              <a:solidFill>
                <a:schemeClr val="bg1">
                  <a:lumMod val="50000"/>
                </a:schemeClr>
              </a:solidFill>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1438275" marR="0" lvl="0" algn="just" defTabSz="914400" rtl="0" eaLnBrk="1" fontAlgn="auto" latinLnBrk="0" hangingPunct="1">
              <a:lnSpc>
                <a:spcPct val="100000"/>
              </a:lnSpc>
              <a:spcBef>
                <a:spcPct val="20000"/>
              </a:spcBef>
              <a:spcAft>
                <a:spcPts val="0"/>
              </a:spcAft>
              <a:buClrTx/>
              <a:buSzTx/>
              <a:tabLst/>
              <a:defRPr/>
            </a:pP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pic>
        <p:nvPicPr>
          <p:cNvPr id="14" name="Рисунок 13"/>
          <p:cNvPicPr>
            <a:picLocks noChangeAspect="1"/>
          </p:cNvPicPr>
          <p:nvPr/>
        </p:nvPicPr>
        <p:blipFill>
          <a:blip r:embed="rId5" cstate="print">
            <a:clrChange>
              <a:clrFrom>
                <a:srgbClr val="FFFFFE"/>
              </a:clrFrom>
              <a:clrTo>
                <a:srgbClr val="FFFFFE">
                  <a:alpha val="0"/>
                </a:srgbClr>
              </a:clrTo>
            </a:clrChange>
            <a:extLst>
              <a:ext uri="{28A0092B-C50C-407E-A947-70E740481C1C}">
                <a14:useLocalDpi xmlns:a14="http://schemas.microsoft.com/office/drawing/2010/main" xmlns="" val="0"/>
              </a:ext>
            </a:extLst>
          </a:blip>
          <a:stretch>
            <a:fillRect/>
          </a:stretch>
        </p:blipFill>
        <p:spPr>
          <a:xfrm>
            <a:off x="1785918" y="4071942"/>
            <a:ext cx="6066408" cy="1923696"/>
          </a:xfrm>
          <a:prstGeom prst="rect">
            <a:avLst/>
          </a:prstGeom>
        </p:spPr>
      </p:pic>
      <p:sp>
        <p:nvSpPr>
          <p:cNvPr id="24" name="TextBox 23"/>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
        <p:nvSpPr>
          <p:cNvPr id="28" name="Подзаголовок 2"/>
          <p:cNvSpPr txBox="1">
            <a:spLocks/>
          </p:cNvSpPr>
          <p:nvPr/>
        </p:nvSpPr>
        <p:spPr>
          <a:xfrm>
            <a:off x="0" y="6000744"/>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Tree>
    <p:extLst>
      <p:ext uri="{BB962C8B-B14F-4D97-AF65-F5344CB8AC3E}">
        <p14:creationId xmlns:p14="http://schemas.microsoft.com/office/powerpoint/2010/main" xmlns="" val="2536325677"/>
      </p:ext>
    </p:extLst>
  </p:cSld>
  <p:clrMapOvr>
    <a:masterClrMapping/>
  </p:clrMapOvr>
  <p:transition spd="med">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200" dirty="0" smtClean="0">
                <a:latin typeface="Comic Sans MS" panose="030F0702030302020204" pitchFamily="66" charset="0"/>
              </a:rPr>
              <a:t>10 простых способов сэкономить электроэнергию дома</a:t>
            </a:r>
            <a:endParaRPr lang="ru-RU" sz="2200" dirty="0">
              <a:latin typeface="Comic Sans MS" panose="030F0702030302020204" pitchFamily="66" charset="0"/>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pic>
        <p:nvPicPr>
          <p:cNvPr id="2050" name="Picture 2"/>
          <p:cNvPicPr>
            <a:picLocks noChangeAspect="1" noChangeArrowheads="1"/>
          </p:cNvPicPr>
          <p:nvPr/>
        </p:nvPicPr>
        <p:blipFill>
          <a:blip r:embed="rId5"/>
          <a:srcRect/>
          <a:stretch>
            <a:fillRect/>
          </a:stretch>
        </p:blipFill>
        <p:spPr bwMode="auto">
          <a:xfrm>
            <a:off x="285720" y="1500174"/>
            <a:ext cx="1143000" cy="1190625"/>
          </a:xfrm>
          <a:prstGeom prst="rect">
            <a:avLst/>
          </a:prstGeom>
          <a:noFill/>
          <a:ln w="9525">
            <a:noFill/>
            <a:miter lim="800000"/>
            <a:headEnd/>
            <a:tailEnd/>
          </a:ln>
          <a:effectLst/>
        </p:spPr>
      </p:pic>
      <p:pic>
        <p:nvPicPr>
          <p:cNvPr id="2051" name="Picture 3"/>
          <p:cNvPicPr>
            <a:picLocks noChangeAspect="1" noChangeArrowheads="1"/>
          </p:cNvPicPr>
          <p:nvPr/>
        </p:nvPicPr>
        <p:blipFill>
          <a:blip r:embed="rId6"/>
          <a:srcRect/>
          <a:stretch>
            <a:fillRect/>
          </a:stretch>
        </p:blipFill>
        <p:spPr bwMode="auto">
          <a:xfrm>
            <a:off x="285720" y="2928934"/>
            <a:ext cx="1143000" cy="1171575"/>
          </a:xfrm>
          <a:prstGeom prst="rect">
            <a:avLst/>
          </a:prstGeom>
          <a:noFill/>
          <a:ln w="9525">
            <a:noFill/>
            <a:miter lim="800000"/>
            <a:headEnd/>
            <a:tailEnd/>
          </a:ln>
          <a:effectLst/>
        </p:spPr>
      </p:pic>
      <p:pic>
        <p:nvPicPr>
          <p:cNvPr id="2052" name="Picture 4"/>
          <p:cNvPicPr>
            <a:picLocks noChangeAspect="1" noChangeArrowheads="1"/>
          </p:cNvPicPr>
          <p:nvPr/>
        </p:nvPicPr>
        <p:blipFill>
          <a:blip r:embed="rId7"/>
          <a:srcRect/>
          <a:stretch>
            <a:fillRect/>
          </a:stretch>
        </p:blipFill>
        <p:spPr bwMode="auto">
          <a:xfrm>
            <a:off x="285720" y="4357694"/>
            <a:ext cx="1143000" cy="1143000"/>
          </a:xfrm>
          <a:prstGeom prst="rect">
            <a:avLst/>
          </a:prstGeom>
          <a:noFill/>
          <a:ln w="9525">
            <a:noFill/>
            <a:miter lim="800000"/>
            <a:headEnd/>
            <a:tailEnd/>
          </a:ln>
          <a:effectLst/>
        </p:spPr>
      </p:pic>
      <p:pic>
        <p:nvPicPr>
          <p:cNvPr id="2053" name="Picture 5"/>
          <p:cNvPicPr>
            <a:picLocks noChangeAspect="1" noChangeArrowheads="1"/>
          </p:cNvPicPr>
          <p:nvPr/>
        </p:nvPicPr>
        <p:blipFill>
          <a:blip r:embed="rId8"/>
          <a:srcRect/>
          <a:stretch>
            <a:fillRect/>
          </a:stretch>
        </p:blipFill>
        <p:spPr bwMode="auto">
          <a:xfrm>
            <a:off x="4714876" y="1500174"/>
            <a:ext cx="1123950" cy="1190625"/>
          </a:xfrm>
          <a:prstGeom prst="rect">
            <a:avLst/>
          </a:prstGeom>
          <a:noFill/>
          <a:ln w="9525">
            <a:noFill/>
            <a:miter lim="800000"/>
            <a:headEnd/>
            <a:tailEnd/>
          </a:ln>
          <a:effectLst/>
        </p:spPr>
      </p:pic>
      <p:pic>
        <p:nvPicPr>
          <p:cNvPr id="2054" name="Picture 6"/>
          <p:cNvPicPr>
            <a:picLocks noChangeAspect="1" noChangeArrowheads="1"/>
          </p:cNvPicPr>
          <p:nvPr/>
        </p:nvPicPr>
        <p:blipFill>
          <a:blip r:embed="rId9"/>
          <a:srcRect/>
          <a:stretch>
            <a:fillRect/>
          </a:stretch>
        </p:blipFill>
        <p:spPr bwMode="auto">
          <a:xfrm>
            <a:off x="4714876" y="2857496"/>
            <a:ext cx="1123950" cy="1152525"/>
          </a:xfrm>
          <a:prstGeom prst="rect">
            <a:avLst/>
          </a:prstGeom>
          <a:noFill/>
          <a:ln w="9525">
            <a:noFill/>
            <a:miter lim="800000"/>
            <a:headEnd/>
            <a:tailEnd/>
          </a:ln>
          <a:effectLst/>
        </p:spPr>
      </p:pic>
      <p:pic>
        <p:nvPicPr>
          <p:cNvPr id="2055" name="Picture 7"/>
          <p:cNvPicPr>
            <a:picLocks noChangeAspect="1" noChangeArrowheads="1"/>
          </p:cNvPicPr>
          <p:nvPr/>
        </p:nvPicPr>
        <p:blipFill>
          <a:blip r:embed="rId10"/>
          <a:srcRect/>
          <a:stretch>
            <a:fillRect/>
          </a:stretch>
        </p:blipFill>
        <p:spPr bwMode="auto">
          <a:xfrm>
            <a:off x="4714876" y="4286256"/>
            <a:ext cx="1123950" cy="1190625"/>
          </a:xfrm>
          <a:prstGeom prst="rect">
            <a:avLst/>
          </a:prstGeom>
          <a:noFill/>
          <a:ln w="9525">
            <a:noFill/>
            <a:miter lim="800000"/>
            <a:headEnd/>
            <a:tailEnd/>
          </a:ln>
          <a:effectLst/>
        </p:spPr>
      </p:pic>
      <p:sp>
        <p:nvSpPr>
          <p:cNvPr id="30" name="TextBox 29"/>
          <p:cNvSpPr txBox="1"/>
          <p:nvPr/>
        </p:nvSpPr>
        <p:spPr>
          <a:xfrm>
            <a:off x="1571604" y="1643050"/>
            <a:ext cx="3214710" cy="923330"/>
          </a:xfrm>
          <a:prstGeom prst="rect">
            <a:avLst/>
          </a:prstGeom>
          <a:noFill/>
        </p:spPr>
        <p:txBody>
          <a:bodyPr wrap="square" rtlCol="0">
            <a:spAutoFit/>
          </a:bodyPr>
          <a:lstStyle/>
          <a:p>
            <a:pPr>
              <a:buFont typeface="Wingdings" pitchFamily="2" charset="2"/>
              <a:buChar char="ü"/>
            </a:pPr>
            <a:r>
              <a:rPr lang="ru-RU" dirty="0" smtClean="0"/>
              <a:t>Замените обычные лампы на энергосберегающие или светодиодные</a:t>
            </a:r>
            <a:endParaRPr lang="ru-RU" dirty="0"/>
          </a:p>
        </p:txBody>
      </p:sp>
      <p:sp>
        <p:nvSpPr>
          <p:cNvPr id="31" name="TextBox 30"/>
          <p:cNvSpPr txBox="1"/>
          <p:nvPr/>
        </p:nvSpPr>
        <p:spPr>
          <a:xfrm>
            <a:off x="1571604" y="3071810"/>
            <a:ext cx="3000396" cy="646331"/>
          </a:xfrm>
          <a:prstGeom prst="rect">
            <a:avLst/>
          </a:prstGeom>
          <a:noFill/>
        </p:spPr>
        <p:txBody>
          <a:bodyPr wrap="square" rtlCol="0">
            <a:spAutoFit/>
          </a:bodyPr>
          <a:lstStyle/>
          <a:p>
            <a:pPr>
              <a:buFont typeface="Wingdings" pitchFamily="2" charset="2"/>
              <a:buChar char="ü"/>
            </a:pPr>
            <a:r>
              <a:rPr lang="ru-RU" dirty="0" smtClean="0"/>
              <a:t>Выключайте свет, выходя из помещения</a:t>
            </a:r>
            <a:endParaRPr lang="ru-RU" dirty="0"/>
          </a:p>
        </p:txBody>
      </p:sp>
      <p:sp>
        <p:nvSpPr>
          <p:cNvPr id="32" name="TextBox 31"/>
          <p:cNvSpPr txBox="1"/>
          <p:nvPr/>
        </p:nvSpPr>
        <p:spPr>
          <a:xfrm>
            <a:off x="1571604" y="4572008"/>
            <a:ext cx="2928958" cy="646331"/>
          </a:xfrm>
          <a:prstGeom prst="rect">
            <a:avLst/>
          </a:prstGeom>
          <a:noFill/>
        </p:spPr>
        <p:txBody>
          <a:bodyPr wrap="square" rtlCol="0">
            <a:spAutoFit/>
          </a:bodyPr>
          <a:lstStyle/>
          <a:p>
            <a:pPr>
              <a:buFont typeface="Wingdings" pitchFamily="2" charset="2"/>
              <a:buChar char="ü"/>
            </a:pPr>
            <a:r>
              <a:rPr lang="ru-RU" dirty="0" smtClean="0"/>
              <a:t>Очищайте электрические чайники от накипи</a:t>
            </a:r>
            <a:endParaRPr lang="ru-RU" dirty="0"/>
          </a:p>
        </p:txBody>
      </p:sp>
      <p:sp>
        <p:nvSpPr>
          <p:cNvPr id="33" name="TextBox 32"/>
          <p:cNvSpPr txBox="1"/>
          <p:nvPr/>
        </p:nvSpPr>
        <p:spPr>
          <a:xfrm>
            <a:off x="6072198" y="1714488"/>
            <a:ext cx="2928958" cy="646331"/>
          </a:xfrm>
          <a:prstGeom prst="rect">
            <a:avLst/>
          </a:prstGeom>
          <a:noFill/>
        </p:spPr>
        <p:txBody>
          <a:bodyPr wrap="square" rtlCol="0">
            <a:spAutoFit/>
          </a:bodyPr>
          <a:lstStyle/>
          <a:p>
            <a:pPr>
              <a:buFont typeface="Wingdings" pitchFamily="2" charset="2"/>
              <a:buChar char="ü"/>
            </a:pPr>
            <a:r>
              <a:rPr lang="ru-RU" dirty="0" smtClean="0"/>
              <a:t>Не ставьте холодильник рядом с источником тепла</a:t>
            </a:r>
            <a:endParaRPr lang="ru-RU" dirty="0"/>
          </a:p>
        </p:txBody>
      </p:sp>
      <p:sp>
        <p:nvSpPr>
          <p:cNvPr id="34" name="TextBox 33"/>
          <p:cNvSpPr txBox="1"/>
          <p:nvPr/>
        </p:nvSpPr>
        <p:spPr>
          <a:xfrm>
            <a:off x="6072198" y="3071810"/>
            <a:ext cx="2928958" cy="923330"/>
          </a:xfrm>
          <a:prstGeom prst="rect">
            <a:avLst/>
          </a:prstGeom>
          <a:noFill/>
        </p:spPr>
        <p:txBody>
          <a:bodyPr wrap="square" rtlCol="0">
            <a:spAutoFit/>
          </a:bodyPr>
          <a:lstStyle/>
          <a:p>
            <a:pPr>
              <a:buFont typeface="Wingdings" pitchFamily="2" charset="2"/>
              <a:buChar char="ü"/>
            </a:pPr>
            <a:r>
              <a:rPr lang="ru-RU" dirty="0" smtClean="0"/>
              <a:t>Поклейте светлые обои или покрасьте стены и потолок светлой краской</a:t>
            </a:r>
            <a:endParaRPr lang="ru-RU" dirty="0"/>
          </a:p>
        </p:txBody>
      </p:sp>
      <p:sp>
        <p:nvSpPr>
          <p:cNvPr id="35" name="TextBox 34"/>
          <p:cNvSpPr txBox="1"/>
          <p:nvPr/>
        </p:nvSpPr>
        <p:spPr>
          <a:xfrm>
            <a:off x="6072198" y="4500570"/>
            <a:ext cx="2928958" cy="646331"/>
          </a:xfrm>
          <a:prstGeom prst="rect">
            <a:avLst/>
          </a:prstGeom>
          <a:noFill/>
        </p:spPr>
        <p:txBody>
          <a:bodyPr wrap="square" rtlCol="0">
            <a:spAutoFit/>
          </a:bodyPr>
          <a:lstStyle/>
          <a:p>
            <a:pPr>
              <a:buFont typeface="Wingdings" pitchFamily="2" charset="2"/>
              <a:buChar char="ü"/>
            </a:pPr>
            <a:r>
              <a:rPr lang="ru-RU" dirty="0" smtClean="0"/>
              <a:t>Протирайте лампочки и люстры от пыли</a:t>
            </a:r>
            <a:endParaRPr lang="ru-RU" dirty="0"/>
          </a:p>
        </p:txBody>
      </p:sp>
      <p:sp>
        <p:nvSpPr>
          <p:cNvPr id="36" name="TextBox 35"/>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438695190"/>
      </p:ext>
    </p:extLst>
  </p:cSld>
  <p:clrMapOvr>
    <a:masterClrMapping/>
  </p:clrMapOvr>
  <p:transition spd="med">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200" dirty="0" smtClean="0">
                <a:latin typeface="Comic Sans MS" panose="030F0702030302020204" pitchFamily="66" charset="0"/>
              </a:rPr>
              <a:t>10 простых способов сэкономить электроэнергию дома</a:t>
            </a:r>
            <a:endParaRPr lang="ru-RU" sz="2200" dirty="0">
              <a:latin typeface="Comic Sans MS" panose="030F0702030302020204" pitchFamily="66" charset="0"/>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pic>
        <p:nvPicPr>
          <p:cNvPr id="2056" name="Picture 8"/>
          <p:cNvPicPr>
            <a:picLocks noChangeAspect="1" noChangeArrowheads="1"/>
          </p:cNvPicPr>
          <p:nvPr/>
        </p:nvPicPr>
        <p:blipFill>
          <a:blip r:embed="rId5"/>
          <a:srcRect/>
          <a:stretch>
            <a:fillRect/>
          </a:stretch>
        </p:blipFill>
        <p:spPr bwMode="auto">
          <a:xfrm>
            <a:off x="2357422" y="4500570"/>
            <a:ext cx="1238251" cy="1152525"/>
          </a:xfrm>
          <a:prstGeom prst="rect">
            <a:avLst/>
          </a:prstGeom>
          <a:noFill/>
          <a:ln w="9525">
            <a:noFill/>
            <a:miter lim="800000"/>
            <a:headEnd/>
            <a:tailEnd/>
          </a:ln>
          <a:effectLst/>
        </p:spPr>
      </p:pic>
      <p:pic>
        <p:nvPicPr>
          <p:cNvPr id="2057" name="Picture 9"/>
          <p:cNvPicPr>
            <a:picLocks noChangeAspect="1" noChangeArrowheads="1"/>
          </p:cNvPicPr>
          <p:nvPr/>
        </p:nvPicPr>
        <p:blipFill>
          <a:blip r:embed="rId6"/>
          <a:srcRect/>
          <a:stretch>
            <a:fillRect/>
          </a:stretch>
        </p:blipFill>
        <p:spPr bwMode="auto">
          <a:xfrm>
            <a:off x="5214942" y="2928934"/>
            <a:ext cx="1162050" cy="1143000"/>
          </a:xfrm>
          <a:prstGeom prst="rect">
            <a:avLst/>
          </a:prstGeom>
          <a:noFill/>
          <a:ln w="9525">
            <a:noFill/>
            <a:miter lim="800000"/>
            <a:headEnd/>
            <a:tailEnd/>
          </a:ln>
          <a:effectLst/>
        </p:spPr>
      </p:pic>
      <p:pic>
        <p:nvPicPr>
          <p:cNvPr id="2058" name="Picture 10"/>
          <p:cNvPicPr>
            <a:picLocks noChangeAspect="1" noChangeArrowheads="1"/>
          </p:cNvPicPr>
          <p:nvPr/>
        </p:nvPicPr>
        <p:blipFill>
          <a:blip r:embed="rId7"/>
          <a:srcRect/>
          <a:stretch>
            <a:fillRect/>
          </a:stretch>
        </p:blipFill>
        <p:spPr bwMode="auto">
          <a:xfrm>
            <a:off x="2285984" y="1500174"/>
            <a:ext cx="1143008" cy="1152525"/>
          </a:xfrm>
          <a:prstGeom prst="rect">
            <a:avLst/>
          </a:prstGeom>
          <a:noFill/>
          <a:ln w="9525">
            <a:noFill/>
            <a:miter lim="800000"/>
            <a:headEnd/>
            <a:tailEnd/>
          </a:ln>
          <a:effectLst/>
        </p:spPr>
      </p:pic>
      <p:pic>
        <p:nvPicPr>
          <p:cNvPr id="2059" name="Picture 11"/>
          <p:cNvPicPr>
            <a:picLocks noChangeAspect="1" noChangeArrowheads="1"/>
          </p:cNvPicPr>
          <p:nvPr/>
        </p:nvPicPr>
        <p:blipFill>
          <a:blip r:embed="rId8"/>
          <a:srcRect/>
          <a:stretch>
            <a:fillRect/>
          </a:stretch>
        </p:blipFill>
        <p:spPr bwMode="auto">
          <a:xfrm>
            <a:off x="428596" y="3000372"/>
            <a:ext cx="1143008" cy="1114425"/>
          </a:xfrm>
          <a:prstGeom prst="rect">
            <a:avLst/>
          </a:prstGeom>
          <a:noFill/>
          <a:ln w="9525">
            <a:noFill/>
            <a:miter lim="800000"/>
            <a:headEnd/>
            <a:tailEnd/>
          </a:ln>
          <a:effectLst/>
        </p:spPr>
      </p:pic>
      <p:sp>
        <p:nvSpPr>
          <p:cNvPr id="27" name="TextBox 26"/>
          <p:cNvSpPr txBox="1"/>
          <p:nvPr/>
        </p:nvSpPr>
        <p:spPr>
          <a:xfrm>
            <a:off x="4214810" y="4857760"/>
            <a:ext cx="3214710" cy="646331"/>
          </a:xfrm>
          <a:prstGeom prst="rect">
            <a:avLst/>
          </a:prstGeom>
          <a:noFill/>
        </p:spPr>
        <p:txBody>
          <a:bodyPr wrap="square" rtlCol="0">
            <a:spAutoFit/>
          </a:bodyPr>
          <a:lstStyle/>
          <a:p>
            <a:pPr>
              <a:buFont typeface="Wingdings" pitchFamily="2" charset="2"/>
              <a:buChar char="ü"/>
            </a:pPr>
            <a:r>
              <a:rPr lang="ru-RU" dirty="0" smtClean="0"/>
              <a:t>Используйте </a:t>
            </a:r>
            <a:r>
              <a:rPr lang="ru-RU" dirty="0" err="1" smtClean="0"/>
              <a:t>двухтарифные</a:t>
            </a:r>
            <a:r>
              <a:rPr lang="ru-RU" dirty="0" smtClean="0"/>
              <a:t> счетчики электроэнергии</a:t>
            </a:r>
            <a:endParaRPr lang="ru-RU" dirty="0"/>
          </a:p>
        </p:txBody>
      </p:sp>
      <p:sp>
        <p:nvSpPr>
          <p:cNvPr id="28" name="TextBox 27"/>
          <p:cNvSpPr txBox="1"/>
          <p:nvPr/>
        </p:nvSpPr>
        <p:spPr>
          <a:xfrm>
            <a:off x="6572264" y="3000372"/>
            <a:ext cx="2428892" cy="923330"/>
          </a:xfrm>
          <a:prstGeom prst="rect">
            <a:avLst/>
          </a:prstGeom>
          <a:noFill/>
        </p:spPr>
        <p:txBody>
          <a:bodyPr wrap="square" rtlCol="0">
            <a:spAutoFit/>
          </a:bodyPr>
          <a:lstStyle/>
          <a:p>
            <a:pPr>
              <a:buFont typeface="Wingdings" pitchFamily="2" charset="2"/>
              <a:buChar char="ü"/>
            </a:pPr>
            <a:r>
              <a:rPr lang="ru-RU" dirty="0" smtClean="0"/>
              <a:t>Замените старые окна и закройте все щели</a:t>
            </a:r>
            <a:endParaRPr lang="ru-RU" dirty="0"/>
          </a:p>
        </p:txBody>
      </p:sp>
      <p:sp>
        <p:nvSpPr>
          <p:cNvPr id="29" name="TextBox 28"/>
          <p:cNvSpPr txBox="1"/>
          <p:nvPr/>
        </p:nvSpPr>
        <p:spPr>
          <a:xfrm>
            <a:off x="4000496" y="1571612"/>
            <a:ext cx="3357586" cy="923330"/>
          </a:xfrm>
          <a:prstGeom prst="rect">
            <a:avLst/>
          </a:prstGeom>
          <a:noFill/>
        </p:spPr>
        <p:txBody>
          <a:bodyPr wrap="square" rtlCol="0">
            <a:spAutoFit/>
          </a:bodyPr>
          <a:lstStyle/>
          <a:p>
            <a:pPr>
              <a:buFont typeface="Wingdings" pitchFamily="2" charset="2"/>
              <a:buChar char="ü"/>
            </a:pPr>
            <a:r>
              <a:rPr lang="ru-RU" dirty="0" smtClean="0"/>
              <a:t>Приобретайте бытовую технику с энергопотреблением класса А и выше</a:t>
            </a:r>
            <a:endParaRPr lang="ru-RU" dirty="0"/>
          </a:p>
        </p:txBody>
      </p:sp>
      <p:sp>
        <p:nvSpPr>
          <p:cNvPr id="30" name="TextBox 29"/>
          <p:cNvSpPr txBox="1"/>
          <p:nvPr/>
        </p:nvSpPr>
        <p:spPr>
          <a:xfrm>
            <a:off x="1643042" y="3071810"/>
            <a:ext cx="3214710" cy="923330"/>
          </a:xfrm>
          <a:prstGeom prst="rect">
            <a:avLst/>
          </a:prstGeom>
          <a:noFill/>
        </p:spPr>
        <p:txBody>
          <a:bodyPr wrap="square" rtlCol="0">
            <a:spAutoFit/>
          </a:bodyPr>
          <a:lstStyle/>
          <a:p>
            <a:pPr>
              <a:buFont typeface="Wingdings" pitchFamily="2" charset="2"/>
              <a:buChar char="ü"/>
            </a:pPr>
            <a:r>
              <a:rPr lang="ru-RU" dirty="0" smtClean="0"/>
              <a:t>Применяйте умные технологии и возобновляемые источники энергии</a:t>
            </a:r>
            <a:endParaRPr lang="ru-RU" dirty="0"/>
          </a:p>
        </p:txBody>
      </p:sp>
      <p:sp>
        <p:nvSpPr>
          <p:cNvPr id="31" name="TextBox 30"/>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438695190"/>
      </p:ext>
    </p:extLst>
  </p:cSld>
  <p:clrMapOvr>
    <a:masterClrMapping/>
  </p:clrMapOvr>
  <p:transition spd="med">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800" dirty="0" smtClean="0">
                <a:latin typeface="Comic Sans MS" panose="030F0702030302020204" pitchFamily="66" charset="0"/>
              </a:rPr>
              <a:t>В заключение </a:t>
            </a:r>
            <a:endParaRPr lang="ru-RU" sz="2800" dirty="0">
              <a:latin typeface="Comic Sans MS" panose="030F0702030302020204" pitchFamily="66" charset="0"/>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7" name="Прямоугольник 26"/>
          <p:cNvSpPr/>
          <p:nvPr/>
        </p:nvSpPr>
        <p:spPr>
          <a:xfrm>
            <a:off x="642910" y="1500174"/>
            <a:ext cx="8072494" cy="4154984"/>
          </a:xfrm>
          <a:prstGeom prst="rect">
            <a:avLst/>
          </a:prstGeom>
        </p:spPr>
        <p:txBody>
          <a:bodyPr wrap="square">
            <a:spAutoFit/>
          </a:bodyPr>
          <a:lstStyle/>
          <a:p>
            <a:pPr indent="457200" algn="just"/>
            <a:r>
              <a:rPr lang="ru-RU" sz="2200" dirty="0" smtClean="0"/>
              <a:t>Появление разнообразной бытовой техники, </a:t>
            </a:r>
            <a:r>
              <a:rPr lang="ru-RU" sz="2200" dirty="0" err="1" smtClean="0"/>
              <a:t>гаджетов</a:t>
            </a:r>
            <a:r>
              <a:rPr lang="ru-RU" sz="2200" dirty="0" smtClean="0"/>
              <a:t>, оргтехники, всеобщая компьютеризация подняли средний уровень потребления энергии населением. Такой процесс исчерпывает природные ресурсы, загрязняет окружающую среду. Чтобы привлечь внимание общественности и властей на важность энергосбережения, </a:t>
            </a:r>
            <a:r>
              <a:rPr lang="ru-RU" sz="2200" dirty="0" smtClean="0"/>
              <a:t>был учрежден </a:t>
            </a:r>
            <a:r>
              <a:rPr lang="ru-RU" sz="2200" dirty="0" smtClean="0"/>
              <a:t>международный </a:t>
            </a:r>
            <a:r>
              <a:rPr lang="ru-RU" sz="2200" dirty="0" smtClean="0"/>
              <a:t>праздник который с 2008 года отмечается ежегодно 11 ноября.</a:t>
            </a:r>
          </a:p>
          <a:p>
            <a:pPr indent="457200" algn="just"/>
            <a:r>
              <a:rPr lang="ru-RU" sz="2200" b="1" dirty="0" smtClean="0"/>
              <a:t>Основная задача данного мероприятия -  привлечение </a:t>
            </a:r>
            <a:r>
              <a:rPr lang="ru-RU" sz="2200" b="1" dirty="0" smtClean="0"/>
              <a:t>внимания к проблеме нерационального использования природных ресурсов и необходимость переключения на развитие таких возобновляемых источников, как энергия ветра, солнца, космическое </a:t>
            </a:r>
            <a:r>
              <a:rPr lang="ru-RU" sz="2200" b="1" dirty="0" smtClean="0"/>
              <a:t>излучение.</a:t>
            </a:r>
            <a:endParaRPr lang="ru-RU" sz="2200" b="1" dirty="0"/>
          </a:p>
        </p:txBody>
      </p:sp>
      <p:sp>
        <p:nvSpPr>
          <p:cNvPr id="28" name="TextBox 27"/>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438695190"/>
      </p:ext>
    </p:extLst>
  </p:cSld>
  <p:clrMapOvr>
    <a:masterClrMapping/>
  </p:clrMapOvr>
  <p:transition spd="med">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800" dirty="0" smtClean="0">
                <a:latin typeface="Comic Sans MS" panose="030F0702030302020204" pitchFamily="66" charset="0"/>
              </a:rPr>
              <a:t>В заключение </a:t>
            </a:r>
            <a:endParaRPr lang="ru-RU" sz="2800" dirty="0">
              <a:latin typeface="Comic Sans MS" panose="030F0702030302020204" pitchFamily="66" charset="0"/>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1438275"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1438275"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7" name="Прямоугольник 26"/>
          <p:cNvSpPr/>
          <p:nvPr/>
        </p:nvSpPr>
        <p:spPr>
          <a:xfrm>
            <a:off x="642910" y="1357298"/>
            <a:ext cx="8072494" cy="4708981"/>
          </a:xfrm>
          <a:prstGeom prst="rect">
            <a:avLst/>
          </a:prstGeom>
        </p:spPr>
        <p:txBody>
          <a:bodyPr wrap="square">
            <a:spAutoFit/>
          </a:bodyPr>
          <a:lstStyle/>
          <a:p>
            <a:pPr indent="457200" algn="just"/>
            <a:r>
              <a:rPr lang="ru-RU" sz="2000" dirty="0" smtClean="0"/>
              <a:t>Существует традиция проводить день без использования электроэнергии, посвятить его живому общению, застольям, чтению книг, ужину при свечах. Повсеместно проходят лекции, семинары, собрания, выставки, посвященные новаторским идеям от талантливых людей. На них обсуждаются новые проекты, такие как оптимизация работы солнечных батарей, разработка установок гидроэлектростанций на быстрых реках, модернизация ветряных электростанций. В последние несколько лет все чаще озвучивается вопрос о необходимости масштабного внедрения и использования атомных электростанций. Многие страны, такие как Италия, Казахстан, Азербайджан, Грузия полностью отказались от этого источника энергии. Ситуация в мире плачевна, поэтом принятие мер и нахождение решений данной проблемы, в скорейшем времени, является необходимостью.</a:t>
            </a:r>
          </a:p>
          <a:p>
            <a:pPr algn="ctr"/>
            <a:r>
              <a:rPr lang="ru-RU" sz="2000" b="1" dirty="0" smtClean="0"/>
              <a:t>Давайте и мы присоединимся к этой акции!</a:t>
            </a:r>
            <a:endParaRPr lang="ru-RU" sz="2000" b="1" dirty="0"/>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438695190"/>
      </p:ext>
    </p:extLst>
  </p:cSld>
  <p:clrMapOvr>
    <a:masterClrMapping/>
  </p:clrMapOvr>
  <p:transition spd="med">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3"/>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4000" dirty="0" smtClean="0">
                <a:latin typeface="Comic Sans MS" panose="030F0702030302020204" pitchFamily="66" charset="0"/>
              </a:rPr>
              <a:t>Спасибо за внимание </a:t>
            </a:r>
            <a:endParaRPr lang="ru-RU" sz="4000" dirty="0">
              <a:latin typeface="Comic Sans MS" panose="030F0702030302020204" pitchFamily="66" charset="0"/>
            </a:endParaRPr>
          </a:p>
        </p:txBody>
      </p:sp>
      <p:pic>
        <p:nvPicPr>
          <p:cNvPr id="17" name="Picture 5"/>
          <p:cNvPicPr>
            <a:picLocks noChangeAspect="1" noChangeArrowheads="1"/>
          </p:cNvPicPr>
          <p:nvPr/>
        </p:nvPicPr>
        <p:blipFill>
          <a:blip r:embed="rId3"/>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3"/>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4" name="Объект 13"/>
          <p:cNvPicPr>
            <a:picLocks noGrp="1" noChangeAspect="1"/>
          </p:cNvPicPr>
          <p:nvPr>
            <p:ph idx="1"/>
          </p:nvPr>
        </p:nvPicPr>
        <p:blipFill>
          <a:blip r:embed="rId4">
            <a:extLst>
              <a:ext uri="{28A0092B-C50C-407E-A947-70E740481C1C}">
                <a14:useLocalDpi xmlns:a14="http://schemas.microsoft.com/office/drawing/2010/main" xmlns="" val="0"/>
              </a:ext>
            </a:extLst>
          </a:blip>
          <a:stretch>
            <a:fillRect/>
          </a:stretch>
        </p:blipFill>
        <p:spPr>
          <a:xfrm>
            <a:off x="1619673" y="1578367"/>
            <a:ext cx="5760640" cy="4320480"/>
          </a:xfrm>
        </p:spPr>
      </p:pic>
      <p:sp>
        <p:nvSpPr>
          <p:cNvPr id="23"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1524000" marR="0" lvl="0" indent="-342900" algn="l"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tx1"/>
                </a:solidFill>
                <a:effectLst/>
                <a:uLnTx/>
                <a:uFillTx/>
                <a:latin typeface="+mn-lt"/>
                <a:ea typeface="+mn-ea"/>
                <a:cs typeface="+mn-cs"/>
              </a:rPr>
              <a:t>Кафедра Экономики, менеджмента и </a:t>
            </a:r>
            <a:r>
              <a:rPr kumimoji="0" lang="ru-RU" sz="1600" b="0" i="1" u="none" strike="noStrike" kern="1200" cap="none" spc="0" normalizeH="0" baseline="0" noProof="0" dirty="0" err="1" smtClean="0">
                <a:ln>
                  <a:noFill/>
                </a:ln>
                <a:solidFill>
                  <a:schemeClr val="tx1"/>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tx1"/>
              </a:solidFill>
              <a:effectLst/>
              <a:uLnTx/>
              <a:uFillTx/>
              <a:latin typeface="+mn-lt"/>
              <a:ea typeface="+mn-ea"/>
              <a:cs typeface="+mn-cs"/>
            </a:endParaRPr>
          </a:p>
          <a:p>
            <a:pPr marL="1524000" marR="0" lvl="0" indent="-342900" algn="l"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tx1"/>
                </a:solidFill>
                <a:effectLst/>
                <a:uLnTx/>
                <a:uFillTx/>
                <a:latin typeface="+mn-lt"/>
                <a:ea typeface="+mn-ea"/>
                <a:cs typeface="+mn-cs"/>
              </a:rPr>
              <a:t>Экономический факультет</a:t>
            </a:r>
          </a:p>
        </p:txBody>
      </p:sp>
      <p:sp>
        <p:nvSpPr>
          <p:cNvPr id="24" name="Прямоугольник 23"/>
          <p:cNvSpPr/>
          <p:nvPr/>
        </p:nvSpPr>
        <p:spPr>
          <a:xfrm>
            <a:off x="7616338" y="6072206"/>
            <a:ext cx="1527662" cy="369332"/>
          </a:xfrm>
          <a:prstGeom prst="rect">
            <a:avLst/>
          </a:prstGeom>
        </p:spPr>
        <p:txBody>
          <a:bodyPr wrap="none">
            <a:spAutoFit/>
          </a:bodyPr>
          <a:lstStyle/>
          <a:p>
            <a:r>
              <a:rPr lang="ru-RU" sz="1600" dirty="0" smtClean="0"/>
              <a:t>© Зайцева Н.П</a:t>
            </a:r>
            <a:r>
              <a:rPr lang="ru-RU" dirty="0" smtClean="0"/>
              <a:t>.</a:t>
            </a:r>
            <a:endParaRPr lang="ru-RU" dirty="0"/>
          </a:p>
        </p:txBody>
      </p:sp>
      <p:sp>
        <p:nvSpPr>
          <p:cNvPr id="25" name="TextBox 24"/>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pic>
        <p:nvPicPr>
          <p:cNvPr id="26" name="Picture 6"/>
          <p:cNvPicPr>
            <a:picLocks noChangeAspect="1" noChangeArrowheads="1"/>
          </p:cNvPicPr>
          <p:nvPr/>
        </p:nvPicPr>
        <p:blipFill>
          <a:blip r:embed="rId5"/>
          <a:srcRect/>
          <a:stretch>
            <a:fillRect/>
          </a:stretch>
        </p:blipFill>
        <p:spPr bwMode="auto">
          <a:xfrm>
            <a:off x="214282" y="6072206"/>
            <a:ext cx="642910" cy="642911"/>
          </a:xfrm>
          <a:prstGeom prst="rect">
            <a:avLst/>
          </a:prstGeom>
          <a:noFill/>
          <a:ln w="9525">
            <a:noFill/>
            <a:miter lim="800000"/>
            <a:headEnd/>
            <a:tailEnd/>
          </a:ln>
        </p:spPr>
      </p:pic>
    </p:spTree>
    <p:extLst>
      <p:ext uri="{BB962C8B-B14F-4D97-AF65-F5344CB8AC3E}">
        <p14:creationId xmlns:p14="http://schemas.microsoft.com/office/powerpoint/2010/main" xmlns="" val="438695190"/>
      </p:ext>
    </p:extLst>
  </p:cSld>
  <p:clrMapOvr>
    <a:masterClrMapping/>
  </p:clrMapOvr>
  <p:transition spd="med">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dirty="0" smtClean="0"/>
              <a:t>Цели и задачи</a:t>
            </a:r>
            <a:endParaRPr lang="ru-RU" sz="2400" dirty="0"/>
          </a:p>
        </p:txBody>
      </p:sp>
      <p:sp>
        <p:nvSpPr>
          <p:cNvPr id="3" name="Подзаголовок 2"/>
          <p:cNvSpPr>
            <a:spLocks noGrp="1"/>
          </p:cNvSpPr>
          <p:nvPr>
            <p:ph idx="1"/>
          </p:nvPr>
        </p:nvSpPr>
        <p:spPr>
          <a:xfrm>
            <a:off x="214282" y="1571612"/>
            <a:ext cx="8643998" cy="4286280"/>
          </a:xfrm>
          <a:ln w="15875">
            <a:noFill/>
          </a:ln>
        </p:spPr>
        <p:txBody>
          <a:bodyPr>
            <a:noAutofit/>
          </a:bodyPr>
          <a:lstStyle/>
          <a:p>
            <a:pPr marL="0" indent="450000" algn="just">
              <a:spcBef>
                <a:spcPts val="0"/>
              </a:spcBef>
              <a:buNone/>
            </a:pPr>
            <a:r>
              <a:rPr lang="ru-RU" sz="2000" b="1" i="1" dirty="0" smtClean="0">
                <a:latin typeface="Comic Sans MS" panose="030F0702030302020204" pitchFamily="66" charset="0"/>
              </a:rPr>
              <a:t>Цели </a:t>
            </a:r>
            <a:r>
              <a:rPr lang="ru-RU" sz="2000" b="1" i="1" dirty="0">
                <a:latin typeface="Comic Sans MS" panose="030F0702030302020204" pitchFamily="66" charset="0"/>
              </a:rPr>
              <a:t>и задачи </a:t>
            </a:r>
            <a:r>
              <a:rPr lang="ru-RU" sz="2000" b="1" i="1" dirty="0" smtClean="0">
                <a:latin typeface="Comic Sans MS" panose="030F0702030302020204" pitchFamily="66" charset="0"/>
              </a:rPr>
              <a:t>кураторского </a:t>
            </a:r>
            <a:r>
              <a:rPr lang="ru-RU" sz="2000" b="1" i="1" dirty="0">
                <a:latin typeface="Comic Sans MS" panose="030F0702030302020204" pitchFamily="66" charset="0"/>
              </a:rPr>
              <a:t>часа:</a:t>
            </a:r>
            <a:endParaRPr lang="ru-RU" sz="2000" dirty="0">
              <a:latin typeface="Comic Sans MS" panose="030F0702030302020204" pitchFamily="66" charset="0"/>
            </a:endParaRPr>
          </a:p>
          <a:p>
            <a:pPr marL="0" indent="450000" algn="just">
              <a:spcBef>
                <a:spcPts val="0"/>
              </a:spcBef>
              <a:buNone/>
            </a:pPr>
            <a:r>
              <a:rPr lang="ru-RU" sz="2000" dirty="0" smtClean="0">
                <a:latin typeface="Comic Sans MS" panose="030F0702030302020204" pitchFamily="66" charset="0"/>
              </a:rPr>
              <a:t>- способствовать </a:t>
            </a:r>
            <a:r>
              <a:rPr lang="ru-RU" sz="2000" dirty="0">
                <a:latin typeface="Comic Sans MS" panose="030F0702030302020204" pitchFamily="66" charset="0"/>
              </a:rPr>
              <a:t>воспитанию экологического сознания у </a:t>
            </a:r>
            <a:r>
              <a:rPr lang="ru-RU" sz="2000" dirty="0" smtClean="0">
                <a:latin typeface="Comic Sans MS" panose="030F0702030302020204" pitchFamily="66" charset="0"/>
              </a:rPr>
              <a:t>студентов;</a:t>
            </a:r>
            <a:endParaRPr lang="ru-RU" sz="2000" dirty="0">
              <a:latin typeface="Comic Sans MS" panose="030F0702030302020204" pitchFamily="66" charset="0"/>
            </a:endParaRPr>
          </a:p>
          <a:p>
            <a:pPr marL="0" indent="450000" algn="just">
              <a:spcBef>
                <a:spcPts val="0"/>
              </a:spcBef>
              <a:buNone/>
            </a:pPr>
            <a:r>
              <a:rPr lang="ru-RU" sz="2000" dirty="0" smtClean="0">
                <a:latin typeface="Comic Sans MS" panose="030F0702030302020204" pitchFamily="66" charset="0"/>
              </a:rPr>
              <a:t>- способствовать </a:t>
            </a:r>
            <a:r>
              <a:rPr lang="ru-RU" sz="2000" dirty="0">
                <a:latin typeface="Comic Sans MS" panose="030F0702030302020204" pitchFamily="66" charset="0"/>
              </a:rPr>
              <a:t>воспитанию навыков экологически устойчивого и безопасного стиля жизни;</a:t>
            </a:r>
          </a:p>
          <a:p>
            <a:pPr marL="0" indent="450000" algn="just">
              <a:spcBef>
                <a:spcPts val="0"/>
              </a:spcBef>
              <a:buNone/>
            </a:pPr>
            <a:r>
              <a:rPr lang="ru-RU" sz="2000" dirty="0" smtClean="0">
                <a:latin typeface="Comic Sans MS" panose="030F0702030302020204" pitchFamily="66" charset="0"/>
              </a:rPr>
              <a:t>- привлечение </a:t>
            </a:r>
            <a:r>
              <a:rPr lang="ru-RU" sz="2000" dirty="0">
                <a:latin typeface="Comic Sans MS" panose="030F0702030302020204" pitchFamily="66" charset="0"/>
              </a:rPr>
              <a:t>внимания к проблемам использования энергии, экономии энергии и энергоресурсов, охране окружающей среды;</a:t>
            </a:r>
          </a:p>
          <a:p>
            <a:pPr marL="0" indent="450000" algn="just">
              <a:spcBef>
                <a:spcPts val="0"/>
              </a:spcBef>
              <a:buNone/>
            </a:pPr>
            <a:r>
              <a:rPr lang="ru-RU" sz="2000" dirty="0" smtClean="0">
                <a:latin typeface="Comic Sans MS" panose="030F0702030302020204" pitchFamily="66" charset="0"/>
              </a:rPr>
              <a:t>- создание </a:t>
            </a:r>
            <a:r>
              <a:rPr lang="ru-RU" sz="2000" dirty="0">
                <a:latin typeface="Comic Sans MS" panose="030F0702030302020204" pitchFamily="66" charset="0"/>
              </a:rPr>
              <a:t>мотивации для сбережения ресурсов и энергии;</a:t>
            </a:r>
          </a:p>
          <a:p>
            <a:pPr marL="0" indent="450000" algn="just">
              <a:spcBef>
                <a:spcPts val="0"/>
              </a:spcBef>
              <a:buNone/>
            </a:pPr>
            <a:r>
              <a:rPr lang="ru-RU" sz="2000" dirty="0" smtClean="0">
                <a:latin typeface="Comic Sans MS" panose="030F0702030302020204" pitchFamily="66" charset="0"/>
              </a:rPr>
              <a:t>- вовлекать </a:t>
            </a:r>
            <a:r>
              <a:rPr lang="ru-RU" sz="2000" dirty="0" smtClean="0">
                <a:latin typeface="Comic Sans MS" panose="030F0702030302020204" pitchFamily="66" charset="0"/>
              </a:rPr>
              <a:t>студентов </a:t>
            </a:r>
            <a:r>
              <a:rPr lang="ru-RU" sz="2000" dirty="0">
                <a:latin typeface="Comic Sans MS" panose="030F0702030302020204" pitchFamily="66" charset="0"/>
              </a:rPr>
              <a:t>в полезную деятельность по </a:t>
            </a:r>
            <a:r>
              <a:rPr lang="ru-RU" sz="2000" dirty="0" err="1">
                <a:latin typeface="Comic Sans MS" panose="030F0702030302020204" pitchFamily="66" charset="0"/>
              </a:rPr>
              <a:t>энерго</a:t>
            </a:r>
            <a:r>
              <a:rPr lang="ru-RU" sz="2000" dirty="0">
                <a:latin typeface="Comic Sans MS" panose="030F0702030302020204" pitchFamily="66" charset="0"/>
              </a:rPr>
              <a:t>- и ресурсосбережению;</a:t>
            </a:r>
          </a:p>
          <a:p>
            <a:pPr marL="0" indent="450000" algn="just">
              <a:spcBef>
                <a:spcPts val="0"/>
              </a:spcBef>
              <a:buNone/>
            </a:pPr>
            <a:r>
              <a:rPr lang="ru-RU" sz="2000" dirty="0" smtClean="0">
                <a:latin typeface="Comic Sans MS" panose="030F0702030302020204" pitchFamily="66" charset="0"/>
              </a:rPr>
              <a:t>- стимулировать </a:t>
            </a:r>
            <a:r>
              <a:rPr lang="ru-RU" sz="2000" dirty="0">
                <a:latin typeface="Comic Sans MS" panose="030F0702030302020204" pitchFamily="66" charset="0"/>
              </a:rPr>
              <a:t>интерес к научным исследованиям и практическому применению знаний, полученных </a:t>
            </a:r>
            <a:r>
              <a:rPr lang="ru-RU" sz="2000" dirty="0" smtClean="0">
                <a:latin typeface="Comic Sans MS" panose="030F0702030302020204" pitchFamily="66" charset="0"/>
              </a:rPr>
              <a:t>на кураторском часе.</a:t>
            </a:r>
            <a:endParaRPr lang="ru-RU" sz="2000" dirty="0">
              <a:latin typeface="Comic Sans MS" panose="030F0702030302020204" pitchFamily="66" charset="0"/>
            </a:endParaRPr>
          </a:p>
          <a:p>
            <a:pPr marL="0" indent="450000" algn="just">
              <a:spcBef>
                <a:spcPts val="0"/>
              </a:spcBef>
              <a:buNone/>
            </a:pPr>
            <a:endParaRPr lang="ru-RU" sz="1600" dirty="0" smtClean="0">
              <a:solidFill>
                <a:schemeClr val="bg1">
                  <a:lumMod val="50000"/>
                </a:schemeClr>
              </a:solidFill>
              <a:latin typeface="Comic Sans MS" panose="030F0702030302020204" pitchFamily="66" charset="0"/>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3435190163"/>
      </p:ext>
    </p:extLst>
  </p:cSld>
  <p:clrMapOvr>
    <a:masterClrMapping/>
  </p:clrMapOvr>
  <p:transition spd="med">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pPr marL="0" indent="450000">
              <a:spcBef>
                <a:spcPts val="0"/>
              </a:spcBef>
            </a:pPr>
            <a:r>
              <a:rPr lang="ru-RU" sz="2400" b="1" dirty="0">
                <a:latin typeface="Comic Sans MS" panose="030F0702030302020204" pitchFamily="66" charset="0"/>
              </a:rPr>
              <a:t>Проблема энергосбережения</a:t>
            </a: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400" dirty="0">
                <a:latin typeface="Comic Sans MS" panose="030F0702030302020204" pitchFamily="66" charset="0"/>
              </a:rPr>
              <a:t> </a:t>
            </a:r>
            <a:r>
              <a:rPr lang="ru-RU" sz="1700" dirty="0" smtClean="0">
                <a:latin typeface="Comic Sans MS" panose="030F0702030302020204" pitchFamily="66" charset="0"/>
              </a:rPr>
              <a:t>Современный </a:t>
            </a:r>
            <a:r>
              <a:rPr lang="ru-RU" sz="1700" dirty="0">
                <a:latin typeface="Comic Sans MS" panose="030F0702030302020204" pitchFamily="66" charset="0"/>
              </a:rPr>
              <a:t>период развития человечества иногда характеризуют через три «Э»: </a:t>
            </a:r>
            <a:r>
              <a:rPr lang="ru-RU" sz="1700" b="1" dirty="0">
                <a:latin typeface="Comic Sans MS" panose="030F0702030302020204" pitchFamily="66" charset="0"/>
              </a:rPr>
              <a:t>энергетика, экономика, экология</a:t>
            </a:r>
            <a:r>
              <a:rPr lang="ru-RU" sz="1700" dirty="0">
                <a:latin typeface="Comic Sans MS" panose="030F0702030302020204" pitchFamily="66" charset="0"/>
              </a:rPr>
              <a:t>. Энергетика в этом ряду занимает особое место.               </a:t>
            </a:r>
            <a:endParaRPr lang="ru-RU" sz="1700" dirty="0" smtClean="0">
              <a:latin typeface="Comic Sans MS" panose="030F0702030302020204" pitchFamily="66" charset="0"/>
            </a:endParaRPr>
          </a:p>
          <a:p>
            <a:pPr marL="0" indent="450000" algn="just">
              <a:spcBef>
                <a:spcPts val="0"/>
              </a:spcBef>
              <a:buNone/>
            </a:pPr>
            <a:r>
              <a:rPr lang="ru-RU" sz="1700" dirty="0" smtClean="0">
                <a:latin typeface="Comic Sans MS" panose="030F0702030302020204" pitchFamily="66" charset="0"/>
              </a:rPr>
              <a:t>Энергетика </a:t>
            </a:r>
            <a:r>
              <a:rPr lang="ru-RU" sz="1700" dirty="0">
                <a:latin typeface="Comic Sans MS" panose="030F0702030302020204" pitchFamily="66" charset="0"/>
              </a:rPr>
              <a:t>играет важную роль в развитии общества. Рост населения Земли с 6,5 млрд. человек в настоящее время до оценочно 8,7 млрд. к 2050 г. Будет сопровождаться ежегодным увеличением потребности энергии на 1,7</a:t>
            </a:r>
            <a:r>
              <a:rPr lang="ru-RU" sz="1700" dirty="0" smtClean="0">
                <a:latin typeface="Comic Sans MS" panose="030F0702030302020204" pitchFamily="66" charset="0"/>
              </a:rPr>
              <a:t>%.</a:t>
            </a:r>
          </a:p>
          <a:p>
            <a:pPr marL="0" indent="450000" algn="just">
              <a:spcBef>
                <a:spcPts val="0"/>
              </a:spcBef>
              <a:buNone/>
            </a:pPr>
            <a:r>
              <a:rPr lang="ru-RU" sz="1700" dirty="0" smtClean="0">
                <a:latin typeface="Comic Sans MS" panose="030F0702030302020204" pitchFamily="66" charset="0"/>
              </a:rPr>
              <a:t>Поэтому </a:t>
            </a:r>
            <a:r>
              <a:rPr lang="ru-RU" sz="1700" dirty="0">
                <a:latin typeface="Comic Sans MS" panose="030F0702030302020204" pitchFamily="66" charset="0"/>
              </a:rPr>
              <a:t>перед современным обществом встал очень серьезный вопрос: какой же быть энергии будущего? Энергетика, основанная на использовании углеводородов, во многом уже исчерпала себя. Запасы же углеводородов непрерывно сокращаются, а использование их в качестве источника энергии ухудшает экологическую ситуацию на планете. Потребление энергии неудержимо растет, запасы ископаемого топлива столь же стремительно сокращаются. Необходимо срочно изыскивать новые, по возможности дешевые, обильные (вечные), достаточно мощные и экологически чистые источники </a:t>
            </a:r>
            <a:r>
              <a:rPr lang="ru-RU" sz="1700" dirty="0" smtClean="0">
                <a:latin typeface="Comic Sans MS" panose="030F0702030302020204" pitchFamily="66" charset="0"/>
              </a:rPr>
              <a:t>энергии.</a:t>
            </a:r>
          </a:p>
          <a:p>
            <a:pPr marL="0" indent="450000" algn="just">
              <a:spcBef>
                <a:spcPts val="0"/>
              </a:spcBef>
              <a:buNone/>
            </a:pPr>
            <a:r>
              <a:rPr lang="ru-RU" sz="1700" dirty="0" smtClean="0">
                <a:latin typeface="Comic Sans MS" panose="030F0702030302020204" pitchFamily="66" charset="0"/>
              </a:rPr>
              <a:t>Приоритет </a:t>
            </a:r>
            <a:r>
              <a:rPr lang="ru-RU" sz="1700" dirty="0">
                <a:latin typeface="Comic Sans MS" panose="030F0702030302020204" pitchFamily="66" charset="0"/>
              </a:rPr>
              <a:t>должен быть отдан увеличению эффективности использования электроэнергии, а не росту мощности электростанций. </a:t>
            </a:r>
            <a:endParaRPr lang="ru-RU" sz="1700" b="1" dirty="0" smtClean="0">
              <a:latin typeface="Comic Sans MS" panose="030F0702030302020204" pitchFamily="66" charset="0"/>
            </a:endParaRPr>
          </a:p>
          <a:p>
            <a:pPr marL="0" indent="0" algn="just">
              <a:buNone/>
            </a:pPr>
            <a:endParaRPr lang="ru-RU" sz="2400" dirty="0" smtClean="0">
              <a:solidFill>
                <a:schemeClr val="bg1">
                  <a:lumMod val="50000"/>
                </a:schemeClr>
              </a:solidFill>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4138666746"/>
      </p:ext>
    </p:extLst>
  </p:cSld>
  <p:clrMapOvr>
    <a:masterClrMapping/>
  </p:clrMapOvr>
  <p:transition spd="med">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smtClean="0">
                <a:latin typeface="Comic Sans MS" panose="030F0702030302020204" pitchFamily="66" charset="0"/>
              </a:rPr>
              <a:t>Актуальность Энергосбережения</a:t>
            </a:r>
            <a:r>
              <a:rPr lang="ru-RU" sz="2400" dirty="0" smtClean="0">
                <a:latin typeface="Comic Sans MS" panose="030F0702030302020204" pitchFamily="66" charset="0"/>
              </a:rPr>
              <a:t> </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285860"/>
            <a:ext cx="8643998" cy="4500594"/>
          </a:xfrm>
          <a:ln w="15875">
            <a:noFill/>
          </a:ln>
        </p:spPr>
        <p:txBody>
          <a:bodyPr>
            <a:noAutofit/>
          </a:bodyPr>
          <a:lstStyle/>
          <a:p>
            <a:pPr marL="0" indent="450000" algn="just">
              <a:spcBef>
                <a:spcPts val="0"/>
              </a:spcBef>
              <a:buNone/>
            </a:pPr>
            <a:r>
              <a:rPr lang="ru-RU" sz="1600" dirty="0" smtClean="0">
                <a:solidFill>
                  <a:schemeClr val="bg1">
                    <a:lumMod val="50000"/>
                  </a:schemeClr>
                </a:solidFill>
                <a:latin typeface="Comic Sans MS" panose="030F0702030302020204" pitchFamily="66" charset="0"/>
              </a:rPr>
              <a:t> </a:t>
            </a:r>
            <a:r>
              <a:rPr lang="ru-RU" sz="1650" dirty="0">
                <a:latin typeface="Comic Sans MS" panose="030F0702030302020204" pitchFamily="66" charset="0"/>
              </a:rPr>
              <a:t>Рост энергопотребления рождает экологические проблемы: увеличивается нагрузка на природу, истощаются природные ресурсы. А в будущем, возможно, появится дефицит энергии. А это может снизить дальнейшее развитие нашей страны.</a:t>
            </a:r>
          </a:p>
          <a:p>
            <a:pPr marL="0" indent="450000" algn="just">
              <a:spcBef>
                <a:spcPts val="0"/>
              </a:spcBef>
              <a:buNone/>
            </a:pPr>
            <a:r>
              <a:rPr lang="ru-RU" sz="1650" b="1" i="1" dirty="0">
                <a:latin typeface="Comic Sans MS" panose="030F0702030302020204" pitchFamily="66" charset="0"/>
              </a:rPr>
              <a:t>Каждый человек должен бережно относиться к потребляемым благам цивилизации, доставляемым ему в дом воде, теплу и свету.</a:t>
            </a:r>
            <a:r>
              <a:rPr lang="ru-RU" sz="1650" dirty="0">
                <a:latin typeface="Comic Sans MS" panose="030F0702030302020204" pitchFamily="66" charset="0"/>
              </a:rPr>
              <a:t/>
            </a:r>
            <a:br>
              <a:rPr lang="ru-RU" sz="1650" dirty="0">
                <a:latin typeface="Comic Sans MS" panose="030F0702030302020204" pitchFamily="66" charset="0"/>
              </a:rPr>
            </a:br>
            <a:r>
              <a:rPr lang="ru-RU" sz="1650" dirty="0">
                <a:latin typeface="Comic Sans MS" panose="030F0702030302020204" pitchFamily="66" charset="0"/>
              </a:rPr>
              <a:t> Проблема энергосбережения актуальна не только для наших семей, школы, региона, страны, но и всего мира. Экономия электроэнергии дает возможность снизить собственные затраты и оказывать меньшее воздействие на окружающую среду.</a:t>
            </a:r>
            <a:r>
              <a:rPr lang="ru-RU" sz="1650" b="1" dirty="0">
                <a:latin typeface="Comic Sans MS" panose="030F0702030302020204" pitchFamily="66" charset="0"/>
              </a:rPr>
              <a:t> </a:t>
            </a:r>
            <a:r>
              <a:rPr lang="ru-RU" sz="1650" dirty="0">
                <a:latin typeface="Comic Sans MS" panose="030F0702030302020204" pitchFamily="66" charset="0"/>
              </a:rPr>
              <a:t>Потребность в энергии в мире постоянно возрастает. В настоящее время до 90% энергии вырабатывается от сжигания органических ископаемых — угля, нефти и газа, запасы, которых ограничены и не возобновляются. Надолго ли их хватит?</a:t>
            </a:r>
          </a:p>
          <a:p>
            <a:pPr marL="0" indent="450000" algn="just">
              <a:spcBef>
                <a:spcPts val="0"/>
              </a:spcBef>
              <a:buNone/>
            </a:pPr>
            <a:r>
              <a:rPr lang="ru-RU" sz="1650" dirty="0">
                <a:latin typeface="Comic Sans MS" panose="030F0702030302020204" pitchFamily="66" charset="0"/>
              </a:rPr>
              <a:t>Сегодня на  классном часе  мы с  вами будем говорить о энергосбережении в </a:t>
            </a:r>
            <a:r>
              <a:rPr lang="ru-RU" sz="1650" dirty="0" smtClean="0">
                <a:latin typeface="Comic Sans MS" panose="030F0702030302020204" pitchFamily="66" charset="0"/>
              </a:rPr>
              <a:t>ВУЗе </a:t>
            </a:r>
            <a:r>
              <a:rPr lang="ru-RU" sz="1650" dirty="0">
                <a:latin typeface="Comic Sans MS" panose="030F0702030302020204" pitchFamily="66" charset="0"/>
              </a:rPr>
              <a:t>и дома</a:t>
            </a:r>
            <a:r>
              <a:rPr lang="ru-RU" sz="1650" b="1" dirty="0">
                <a:latin typeface="Comic Sans MS" panose="030F0702030302020204" pitchFamily="66" charset="0"/>
              </a:rPr>
              <a:t>. </a:t>
            </a:r>
            <a:endParaRPr lang="ru-RU" sz="1650" b="1" dirty="0" smtClean="0">
              <a:latin typeface="Comic Sans MS" panose="030F0702030302020204" pitchFamily="66" charset="0"/>
            </a:endParaRPr>
          </a:p>
          <a:p>
            <a:pPr marL="0" indent="450000" algn="just">
              <a:spcBef>
                <a:spcPts val="0"/>
              </a:spcBef>
              <a:buNone/>
            </a:pPr>
            <a:r>
              <a:rPr lang="ru-RU" sz="1650" b="1" dirty="0" smtClean="0">
                <a:latin typeface="Comic Sans MS" panose="030F0702030302020204" pitchFamily="66" charset="0"/>
              </a:rPr>
              <a:t>Для </a:t>
            </a:r>
            <a:r>
              <a:rPr lang="ru-RU" sz="1650" b="1" dirty="0">
                <a:latin typeface="Comic Sans MS" panose="030F0702030302020204" pitchFamily="66" charset="0"/>
              </a:rPr>
              <a:t>чего сегодня  человеку необходимо заниматься энергосбережением </a:t>
            </a:r>
            <a:r>
              <a:rPr lang="ru-RU" sz="1650" b="1" dirty="0" smtClean="0">
                <a:latin typeface="Comic Sans MS" panose="030F0702030302020204" pitchFamily="66" charset="0"/>
              </a:rPr>
              <a:t>?</a:t>
            </a:r>
          </a:p>
          <a:p>
            <a:pPr marL="0" indent="450000" algn="just">
              <a:spcBef>
                <a:spcPts val="0"/>
              </a:spcBef>
              <a:buNone/>
            </a:pPr>
            <a:r>
              <a:rPr lang="ru-RU" sz="1650" b="1" dirty="0" smtClean="0">
                <a:latin typeface="Comic Sans MS" panose="030F0702030302020204" pitchFamily="66" charset="0"/>
              </a:rPr>
              <a:t>Дело </a:t>
            </a:r>
            <a:r>
              <a:rPr lang="ru-RU" sz="1650" b="1" dirty="0">
                <a:latin typeface="Comic Sans MS" panose="030F0702030302020204" pitchFamily="66" charset="0"/>
              </a:rPr>
              <a:t>в том что эта проблема была всегда актуальна, и особенно в настоящее время для страны, </a:t>
            </a:r>
            <a:r>
              <a:rPr lang="ru-RU" sz="1650" b="1" dirty="0" smtClean="0">
                <a:latin typeface="Comic Sans MS" panose="030F0702030302020204" pitchFamily="66" charset="0"/>
              </a:rPr>
              <a:t>школы</a:t>
            </a:r>
            <a:r>
              <a:rPr lang="ru-RU" sz="1650" b="1" dirty="0">
                <a:latin typeface="Comic Sans MS" panose="030F0702030302020204" pitchFamily="66" charset="0"/>
              </a:rPr>
              <a:t>, </a:t>
            </a:r>
            <a:r>
              <a:rPr lang="ru-RU" sz="1650" b="1" dirty="0" smtClean="0">
                <a:latin typeface="Comic Sans MS" panose="030F0702030302020204" pitchFamily="66" charset="0"/>
              </a:rPr>
              <a:t>нашего ВУЗа, семьи</a:t>
            </a:r>
            <a:r>
              <a:rPr lang="ru-RU" sz="1650" b="1" dirty="0">
                <a:latin typeface="Comic Sans MS" panose="030F0702030302020204" pitchFamily="66" charset="0"/>
              </a:rPr>
              <a:t>.</a:t>
            </a:r>
          </a:p>
          <a:p>
            <a:pPr marL="1524000" algn="just">
              <a:buNone/>
            </a:pPr>
            <a:endParaRPr lang="ru-RU" sz="2400" dirty="0" smtClean="0">
              <a:solidFill>
                <a:schemeClr val="bg1">
                  <a:lumMod val="50000"/>
                </a:schemeClr>
              </a:solidFill>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4138666746"/>
      </p:ext>
    </p:extLst>
  </p:cSld>
  <p:clrMapOvr>
    <a:masterClrMapping/>
  </p:clrMapOvr>
  <p:transition spd="med">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Что такое энергосбережение?</a:t>
            </a:r>
            <a:r>
              <a:rPr lang="ru-RU" sz="2400" dirty="0" smtClean="0">
                <a:latin typeface="Comic Sans MS" panose="030F0702030302020204" pitchFamily="66" charset="0"/>
              </a:rPr>
              <a:t> </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600" dirty="0" smtClean="0">
                <a:solidFill>
                  <a:schemeClr val="bg1">
                    <a:lumMod val="50000"/>
                  </a:schemeClr>
                </a:solidFill>
                <a:latin typeface="Comic Sans MS" panose="030F0702030302020204" pitchFamily="66" charset="0"/>
              </a:rPr>
              <a:t> </a:t>
            </a:r>
            <a:r>
              <a:rPr lang="ru-RU" sz="1600" b="1" dirty="0">
                <a:latin typeface="Comic Sans MS" panose="030F0702030302020204" pitchFamily="66" charset="0"/>
              </a:rPr>
              <a:t> </a:t>
            </a:r>
            <a:r>
              <a:rPr lang="ru-RU" sz="1700" b="1" dirty="0">
                <a:latin typeface="Comic Sans MS" panose="030F0702030302020204" pitchFamily="66" charset="0"/>
              </a:rPr>
              <a:t>Энергосбережение </a:t>
            </a:r>
            <a:r>
              <a:rPr lang="ru-RU" sz="1700" dirty="0">
                <a:latin typeface="Comic Sans MS" panose="030F0702030302020204" pitchFamily="66" charset="0"/>
              </a:rPr>
              <a:t>- самый дешевый и экологически чистый «источник» энергии. Это подход к экономии электроэнергии, основанный на использовании энергосберегающих технологий, которые призваны уменьшить потери </a:t>
            </a:r>
            <a:r>
              <a:rPr lang="ru-RU" sz="1700" dirty="0" smtClean="0">
                <a:latin typeface="Comic Sans MS" panose="030F0702030302020204" pitchFamily="66" charset="0"/>
              </a:rPr>
              <a:t>электроэнергии.</a:t>
            </a:r>
          </a:p>
          <a:p>
            <a:pPr marL="0" indent="450000" algn="just">
              <a:spcBef>
                <a:spcPts val="0"/>
              </a:spcBef>
              <a:buNone/>
            </a:pPr>
            <a:r>
              <a:rPr lang="ru-RU" sz="1700" dirty="0" smtClean="0">
                <a:latin typeface="Comic Sans MS" panose="030F0702030302020204" pitchFamily="66" charset="0"/>
              </a:rPr>
              <a:t>В </a:t>
            </a:r>
            <a:r>
              <a:rPr lang="ru-RU" sz="1700" dirty="0">
                <a:latin typeface="Comic Sans MS" panose="030F0702030302020204" pitchFamily="66" charset="0"/>
              </a:rPr>
              <a:t>настоящее время энергосбережение - одна из приоритетных задач. Это связано с дефицитом основных энергоресурсов, возрастающей стоимостью их добычи, а также с глобальными экологическими проблемами.  Внедрение энергосберегающих технологий является одним из важных шагов в решении многих экологических проблем – изменения климата, загрязнения атмосферы (например, выбросами от ТЭЦ), истощения ископаемых ресурсов и др. Энергосбережение является важным фактором, который улучшает экономические показатели и качество окружающей среды.</a:t>
            </a:r>
          </a:p>
          <a:p>
            <a:pPr marL="0" indent="450000" algn="just">
              <a:spcBef>
                <a:spcPts val="0"/>
              </a:spcBef>
              <a:buNone/>
            </a:pPr>
            <a:r>
              <a:rPr lang="ru-RU" sz="1700" dirty="0">
                <a:latin typeface="Comic Sans MS" panose="030F0702030302020204" pitchFamily="66" charset="0"/>
              </a:rPr>
              <a:t> </a:t>
            </a:r>
            <a:r>
              <a:rPr lang="ru-RU" sz="1700" b="1" dirty="0">
                <a:latin typeface="Comic Sans MS" panose="030F0702030302020204" pitchFamily="66" charset="0"/>
              </a:rPr>
              <a:t>Энергосбережение в любой сфере сводится по существу к снижению бесполезных потерь энергии. </a:t>
            </a:r>
            <a:endParaRPr lang="ru-RU" sz="1700" b="1" dirty="0" smtClean="0">
              <a:latin typeface="Comic Sans MS" panose="030F0702030302020204" pitchFamily="66" charset="0"/>
            </a:endParaRPr>
          </a:p>
          <a:p>
            <a:pPr marL="0" indent="450000" algn="just">
              <a:spcBef>
                <a:spcPts val="0"/>
              </a:spcBef>
              <a:buNone/>
            </a:pPr>
            <a:r>
              <a:rPr lang="ru-RU" sz="1700" b="1" dirty="0" smtClean="0">
                <a:latin typeface="Comic Sans MS" panose="030F0702030302020204" pitchFamily="66" charset="0"/>
              </a:rPr>
              <a:t>Универсальных </a:t>
            </a:r>
            <a:r>
              <a:rPr lang="ru-RU" sz="1700" b="1" dirty="0">
                <a:latin typeface="Comic Sans MS" panose="030F0702030302020204" pitchFamily="66" charset="0"/>
              </a:rPr>
              <a:t>способов экономить электроэнергию на данный момент не существует, но разработаны методики, технологии и устройства, помогающие вывести энергосбережение на качественно новый уровень.</a:t>
            </a:r>
          </a:p>
          <a:p>
            <a:pPr marL="1524000" algn="just">
              <a:buNone/>
            </a:pPr>
            <a:endParaRPr lang="ru-RU" sz="2400" dirty="0" smtClean="0">
              <a:solidFill>
                <a:schemeClr val="bg1">
                  <a:lumMod val="50000"/>
                </a:schemeClr>
              </a:solidFill>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3877529962"/>
      </p:ext>
    </p:extLst>
  </p:cSld>
  <p:clrMapOvr>
    <a:masterClrMapping/>
  </p:clrMapOvr>
  <p:transition spd="med">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Способы энергосбережения </a:t>
            </a:r>
            <a:r>
              <a:rPr lang="ru-RU" sz="2400" dirty="0" smtClean="0">
                <a:latin typeface="Comic Sans MS" panose="030F0702030302020204" pitchFamily="66" charset="0"/>
              </a:rPr>
              <a:t> </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357298"/>
            <a:ext cx="8643998" cy="4500594"/>
          </a:xfrm>
          <a:ln w="15875">
            <a:noFill/>
          </a:ln>
        </p:spPr>
        <p:txBody>
          <a:bodyPr>
            <a:noAutofit/>
          </a:bodyPr>
          <a:lstStyle/>
          <a:p>
            <a:pPr marL="0" indent="450000" algn="just">
              <a:spcBef>
                <a:spcPts val="0"/>
              </a:spcBef>
              <a:buNone/>
            </a:pPr>
            <a:r>
              <a:rPr lang="ru-RU" sz="1800" b="1" dirty="0" smtClean="0">
                <a:latin typeface="Comic Sans MS" panose="030F0702030302020204" pitchFamily="66" charset="0"/>
              </a:rPr>
              <a:t>Энергосберегающая </a:t>
            </a:r>
            <a:r>
              <a:rPr lang="ru-RU" sz="1800" b="1" dirty="0">
                <a:latin typeface="Comic Sans MS" panose="030F0702030302020204" pitchFamily="66" charset="0"/>
              </a:rPr>
              <a:t>лампа: новый век – новый свет </a:t>
            </a:r>
            <a:endParaRPr lang="ru-RU" sz="1800" dirty="0">
              <a:latin typeface="Comic Sans MS" panose="030F0702030302020204" pitchFamily="66" charset="0"/>
            </a:endParaRPr>
          </a:p>
          <a:p>
            <a:pPr marL="0" indent="450000" algn="just">
              <a:spcBef>
                <a:spcPts val="0"/>
              </a:spcBef>
              <a:buNone/>
            </a:pPr>
            <a:r>
              <a:rPr lang="ru-RU" sz="1800" dirty="0" smtClean="0">
                <a:latin typeface="Comic Sans MS" panose="030F0702030302020204" pitchFamily="66" charset="0"/>
              </a:rPr>
              <a:t>Использование </a:t>
            </a:r>
            <a:r>
              <a:rPr lang="ru-RU" sz="1800" dirty="0">
                <a:latin typeface="Comic Sans MS" panose="030F0702030302020204" pitchFamily="66" charset="0"/>
              </a:rPr>
              <a:t>передовой осветительной техники (энергосберегающие лампы, осветительные системы). </a:t>
            </a:r>
            <a:endParaRPr lang="ru-RU" sz="1800" dirty="0" smtClean="0">
              <a:latin typeface="Comic Sans MS" panose="030F0702030302020204" pitchFamily="66" charset="0"/>
            </a:endParaRPr>
          </a:p>
          <a:p>
            <a:pPr marL="0" indent="450000" algn="just">
              <a:spcBef>
                <a:spcPts val="0"/>
              </a:spcBef>
              <a:buNone/>
            </a:pPr>
            <a:r>
              <a:rPr lang="ru-RU" sz="1800" b="1" i="1" dirty="0" smtClean="0">
                <a:latin typeface="Comic Sans MS" panose="030F0702030302020204" pitchFamily="66" charset="0"/>
              </a:rPr>
              <a:t>Преимущества </a:t>
            </a:r>
            <a:r>
              <a:rPr lang="ru-RU" sz="1800" b="1" i="1" dirty="0">
                <a:latin typeface="Comic Sans MS" panose="030F0702030302020204" pitchFamily="66" charset="0"/>
              </a:rPr>
              <a:t>энергосберегающих ламп:</a:t>
            </a:r>
            <a:endParaRPr lang="ru-RU" sz="1800" dirty="0">
              <a:latin typeface="Comic Sans MS" panose="030F0702030302020204" pitchFamily="66" charset="0"/>
            </a:endParaRPr>
          </a:p>
          <a:p>
            <a:pPr marL="0" indent="450000" algn="just">
              <a:spcBef>
                <a:spcPts val="0"/>
              </a:spcBef>
              <a:buNone/>
            </a:pPr>
            <a:r>
              <a:rPr lang="ru-RU" sz="1800" dirty="0">
                <a:latin typeface="Comic Sans MS" panose="030F0702030302020204" pitchFamily="66" charset="0"/>
              </a:rPr>
              <a:t>1) Потребляют в 5 раз меньше электроэнергии, чем ЛН, при той же светоотдаче.</a:t>
            </a:r>
          </a:p>
          <a:p>
            <a:pPr marL="0" indent="450000" algn="just">
              <a:spcBef>
                <a:spcPts val="0"/>
              </a:spcBef>
              <a:buNone/>
            </a:pPr>
            <a:r>
              <a:rPr lang="ru-RU" sz="1800" dirty="0">
                <a:latin typeface="Comic Sans MS" panose="030F0702030302020204" pitchFamily="66" charset="0"/>
              </a:rPr>
              <a:t>2) Имеют длительный срок службы –6-8 тыс. часов и более (до 15 тыс. часов).</a:t>
            </a:r>
          </a:p>
          <a:p>
            <a:pPr marL="0" indent="450000" algn="just">
              <a:spcBef>
                <a:spcPts val="0"/>
              </a:spcBef>
              <a:buNone/>
            </a:pPr>
            <a:r>
              <a:rPr lang="ru-RU" sz="1800" dirty="0">
                <a:latin typeface="Comic Sans MS" panose="030F0702030302020204" pitchFamily="66" charset="0"/>
              </a:rPr>
              <a:t>3) Меньше нагружают электрические сети.</a:t>
            </a:r>
          </a:p>
          <a:p>
            <a:pPr marL="0" indent="450000" algn="just">
              <a:spcBef>
                <a:spcPts val="0"/>
              </a:spcBef>
              <a:buNone/>
            </a:pPr>
            <a:r>
              <a:rPr lang="ru-RU" sz="1800" dirty="0">
                <a:latin typeface="Comic Sans MS" panose="030F0702030302020204" pitchFamily="66" charset="0"/>
              </a:rPr>
              <a:t>4) </a:t>
            </a:r>
            <a:r>
              <a:rPr lang="ru-RU" sz="1800" dirty="0" err="1">
                <a:latin typeface="Comic Sans MS" panose="030F0702030302020204" pitchFamily="66" charset="0"/>
              </a:rPr>
              <a:t>Пожаробезопасны</a:t>
            </a:r>
            <a:r>
              <a:rPr lang="ru-RU" sz="1800" dirty="0">
                <a:latin typeface="Comic Sans MS" panose="030F0702030302020204" pitchFamily="66" charset="0"/>
              </a:rPr>
              <a:t>. </a:t>
            </a:r>
            <a:endParaRPr lang="ru-RU" sz="1800" dirty="0" smtClean="0">
              <a:latin typeface="Comic Sans MS" panose="030F0702030302020204" pitchFamily="66" charset="0"/>
            </a:endParaRPr>
          </a:p>
          <a:p>
            <a:pPr marL="0" indent="450000" algn="just">
              <a:spcBef>
                <a:spcPts val="0"/>
              </a:spcBef>
              <a:buNone/>
            </a:pPr>
            <a:r>
              <a:rPr lang="ru-RU" sz="1800" b="1" dirty="0" smtClean="0">
                <a:latin typeface="Comic Sans MS" panose="030F0702030302020204" pitchFamily="66" charset="0"/>
              </a:rPr>
              <a:t>Позволяют </a:t>
            </a:r>
            <a:r>
              <a:rPr lang="ru-RU" sz="1800" b="1" dirty="0">
                <a:latin typeface="Comic Sans MS" panose="030F0702030302020204" pitchFamily="66" charset="0"/>
              </a:rPr>
              <a:t>экономить до 80 % электроэнергии Экономичное использование освещения. После наблюдения я выяснил, что многоламповая люстра на потолке обеспечивает освещение всего помещения, но ведет к нежелательному образованию тени при работе за письменным столом, швейной машиной, в уголке с игрушками.</a:t>
            </a:r>
            <a:r>
              <a:rPr lang="ru-RU" sz="1800" dirty="0">
                <a:latin typeface="Comic Sans MS" panose="030F0702030302020204" pitchFamily="66" charset="0"/>
              </a:rPr>
              <a:t> </a:t>
            </a:r>
          </a:p>
          <a:p>
            <a:pPr marL="0" indent="450000" algn="just">
              <a:spcBef>
                <a:spcPts val="0"/>
              </a:spcBef>
              <a:buNone/>
            </a:pPr>
            <a:endParaRPr lang="ru-RU" sz="1600" dirty="0">
              <a:latin typeface="Comic Sans MS" panose="030F0702030302020204" pitchFamily="66" charset="0"/>
            </a:endParaRPr>
          </a:p>
          <a:p>
            <a:pPr marL="1524000" algn="just">
              <a:buNone/>
            </a:pPr>
            <a:endParaRPr lang="ru-RU" sz="2400" dirty="0" smtClean="0">
              <a:solidFill>
                <a:schemeClr val="bg1">
                  <a:lumMod val="50000"/>
                </a:schemeClr>
              </a:solidFill>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1113131017"/>
      </p:ext>
    </p:extLst>
  </p:cSld>
  <p:clrMapOvr>
    <a:masterClrMapping/>
  </p:clrMapOvr>
  <p:transition spd="med">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a:latin typeface="Comic Sans MS" panose="030F0702030302020204" pitchFamily="66" charset="0"/>
              </a:rPr>
              <a:t>Способы энергосбережения </a:t>
            </a:r>
            <a:r>
              <a:rPr lang="ru-RU" sz="2400" dirty="0" smtClean="0">
                <a:latin typeface="Comic Sans MS" panose="030F0702030302020204" pitchFamily="66" charset="0"/>
              </a:rPr>
              <a:t> </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285860"/>
            <a:ext cx="8643998" cy="4572032"/>
          </a:xfrm>
          <a:ln w="15875">
            <a:noFill/>
          </a:ln>
        </p:spPr>
        <p:txBody>
          <a:bodyPr>
            <a:noAutofit/>
          </a:bodyPr>
          <a:lstStyle/>
          <a:p>
            <a:pPr marL="0" indent="450000" algn="just">
              <a:spcBef>
                <a:spcPts val="0"/>
              </a:spcBef>
              <a:buNone/>
            </a:pPr>
            <a:r>
              <a:rPr lang="ru-RU" sz="2000" b="1" dirty="0" smtClean="0">
                <a:latin typeface="Comic Sans MS" panose="030F0702030302020204" pitchFamily="66" charset="0"/>
              </a:rPr>
              <a:t>Светодиодные лампы</a:t>
            </a:r>
            <a:endParaRPr lang="ru-RU" sz="2000" dirty="0" smtClean="0">
              <a:latin typeface="Comic Sans MS" panose="030F0702030302020204" pitchFamily="66" charset="0"/>
            </a:endParaRPr>
          </a:p>
          <a:p>
            <a:pPr marL="0" indent="450000" algn="just">
              <a:spcBef>
                <a:spcPts val="0"/>
              </a:spcBef>
              <a:buNone/>
            </a:pPr>
            <a:r>
              <a:rPr lang="ru-RU" sz="2000" dirty="0" smtClean="0">
                <a:latin typeface="Comic Sans MS" panose="030F0702030302020204" pitchFamily="66" charset="0"/>
              </a:rPr>
              <a:t> </a:t>
            </a:r>
            <a:r>
              <a:rPr lang="ru-RU" sz="2000" b="1" dirty="0" smtClean="0">
                <a:latin typeface="Comic Sans MS" panose="030F0702030302020204" pitchFamily="66" charset="0"/>
              </a:rPr>
              <a:t>Светодиодные лампы</a:t>
            </a:r>
            <a:r>
              <a:rPr lang="ru-RU" sz="2000" dirty="0" smtClean="0">
                <a:latin typeface="Comic Sans MS" panose="030F0702030302020204" pitchFamily="66" charset="0"/>
              </a:rPr>
              <a:t> – абсолютный лидер по качеству света, безопасности и энергосбережения. Экономия электроэнергии достигает 50% по сравнению с люминесцентными лампами и 90% -по сравнению с простыми лампами накаливания.</a:t>
            </a:r>
          </a:p>
          <a:p>
            <a:pPr marL="0" indent="450000" algn="just">
              <a:spcBef>
                <a:spcPts val="0"/>
              </a:spcBef>
              <a:buNone/>
            </a:pPr>
            <a:r>
              <a:rPr lang="ru-RU" sz="2000" dirty="0" smtClean="0">
                <a:latin typeface="Comic Sans MS" panose="030F0702030302020204" pitchFamily="66" charset="0"/>
              </a:rPr>
              <a:t>Срок </a:t>
            </a:r>
            <a:r>
              <a:rPr lang="ru-RU" sz="2000" dirty="0">
                <a:latin typeface="Comic Sans MS" panose="030F0702030302020204" pitchFamily="66" charset="0"/>
              </a:rPr>
              <a:t>службы светодиода достигает 50 000 часов, что в 100 раз больше срока службы лампы накаливания и в 10 раз больше срока службы компактной люминесцентной лампы. Светодиод прочен и стоек к механическому воздействию и вибрации.  </a:t>
            </a:r>
            <a:endParaRPr lang="ru-RU" sz="2000" dirty="0" smtClean="0">
              <a:latin typeface="Comic Sans MS" panose="030F0702030302020204" pitchFamily="66" charset="0"/>
            </a:endParaRPr>
          </a:p>
          <a:p>
            <a:pPr marL="0" indent="450000" algn="just">
              <a:spcBef>
                <a:spcPts val="0"/>
              </a:spcBef>
              <a:buNone/>
            </a:pPr>
            <a:r>
              <a:rPr lang="ru-RU" sz="2000" b="1" dirty="0" smtClean="0">
                <a:latin typeface="Comic Sans MS" panose="030F0702030302020204" pitchFamily="66" charset="0"/>
              </a:rPr>
              <a:t>Светодиодная </a:t>
            </a:r>
            <a:r>
              <a:rPr lang="ru-RU" sz="2000" b="1" dirty="0">
                <a:latin typeface="Comic Sans MS" panose="030F0702030302020204" pitchFamily="66" charset="0"/>
              </a:rPr>
              <a:t>лампа, в отличие от люминесцентных ламп, не содержит ртути и других вредных веществ и не требует какого-либо специального уничтожения после использования, не мерцает, как люминесцентная лампа. Кроме того, светодиод - низковольтный электроприбор, который почти не нагревается, а значит электро- и </a:t>
            </a:r>
            <a:r>
              <a:rPr lang="ru-RU" sz="2000" b="1" dirty="0" err="1" smtClean="0">
                <a:latin typeface="Comic Sans MS" panose="030F0702030302020204" pitchFamily="66" charset="0"/>
              </a:rPr>
              <a:t>пожаробезопасный</a:t>
            </a:r>
            <a:r>
              <a:rPr lang="ru-RU" sz="2000" b="1" dirty="0" smtClean="0">
                <a:latin typeface="Comic Sans MS" panose="030F0702030302020204" pitchFamily="66" charset="0"/>
              </a:rPr>
              <a:t>.</a:t>
            </a:r>
          </a:p>
          <a:p>
            <a:pPr marL="0" indent="450000" algn="just">
              <a:spcBef>
                <a:spcPts val="0"/>
              </a:spcBef>
              <a:buNone/>
            </a:pPr>
            <a:endParaRPr lang="ru-RU" sz="2000" dirty="0">
              <a:latin typeface="Comic Sans MS" panose="030F0702030302020204" pitchFamily="66" charset="0"/>
            </a:endParaRPr>
          </a:p>
          <a:p>
            <a:pPr marL="1524000" algn="just">
              <a:buNone/>
            </a:pPr>
            <a:endParaRPr lang="ru-RU" sz="2400" dirty="0" smtClean="0">
              <a:solidFill>
                <a:schemeClr val="bg1">
                  <a:lumMod val="50000"/>
                </a:schemeClr>
              </a:solidFill>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702767274"/>
      </p:ext>
    </p:extLst>
  </p:cSld>
  <p:clrMapOvr>
    <a:masterClrMapping/>
  </p:clrMapOvr>
  <p:transition spd="med">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196" r="3760" b="2039"/>
          <a:stretch>
            <a:fillRect/>
          </a:stretch>
        </p:blipFill>
        <p:spPr bwMode="auto">
          <a:xfrm>
            <a:off x="0" y="0"/>
            <a:ext cx="9144000" cy="143144"/>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71438" y="214321"/>
            <a:ext cx="642910" cy="642911"/>
          </a:xfrm>
          <a:prstGeom prst="rect">
            <a:avLst/>
          </a:prstGeom>
          <a:noFill/>
          <a:ln w="9525">
            <a:noFill/>
            <a:miter lim="800000"/>
            <a:headEnd/>
            <a:tailEnd/>
          </a:ln>
        </p:spPr>
      </p:pic>
      <p:pic>
        <p:nvPicPr>
          <p:cNvPr id="9" name="Picture 3"/>
          <p:cNvPicPr>
            <a:picLocks noChangeAspect="1" noChangeArrowheads="1"/>
          </p:cNvPicPr>
          <p:nvPr/>
        </p:nvPicPr>
        <p:blipFill>
          <a:blip r:embed="rId2"/>
          <a:srcRect l="196" r="3760" b="2039"/>
          <a:stretch>
            <a:fillRect/>
          </a:stretch>
        </p:blipFill>
        <p:spPr bwMode="auto">
          <a:xfrm>
            <a:off x="0" y="928670"/>
            <a:ext cx="9144000" cy="143144"/>
          </a:xfrm>
          <a:prstGeom prst="rect">
            <a:avLst/>
          </a:prstGeom>
          <a:noFill/>
          <a:ln w="9525">
            <a:noFill/>
            <a:miter lim="800000"/>
            <a:headEnd/>
            <a:tailEnd/>
          </a:ln>
          <a:effectLst/>
        </p:spPr>
      </p:pic>
      <p:pic>
        <p:nvPicPr>
          <p:cNvPr id="11"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16" name="Заголовок 15"/>
          <p:cNvSpPr>
            <a:spLocks noGrp="1"/>
          </p:cNvSpPr>
          <p:nvPr>
            <p:ph type="title"/>
          </p:nvPr>
        </p:nvSpPr>
        <p:spPr>
          <a:xfrm>
            <a:off x="571472" y="214290"/>
            <a:ext cx="8286808" cy="571504"/>
          </a:xfrm>
        </p:spPr>
        <p:txBody>
          <a:bodyPr>
            <a:noAutofit/>
          </a:bodyPr>
          <a:lstStyle/>
          <a:p>
            <a:r>
              <a:rPr lang="ru-RU" sz="2400" b="1" dirty="0" smtClean="0">
                <a:latin typeface="Comic Sans MS" panose="030F0702030302020204" pitchFamily="66" charset="0"/>
              </a:rPr>
              <a:t>Наше будущее в наших руках</a:t>
            </a:r>
            <a:r>
              <a:rPr lang="ru-RU" sz="2400" dirty="0" smtClean="0">
                <a:latin typeface="Comic Sans MS" panose="030F0702030302020204" pitchFamily="66" charset="0"/>
              </a:rPr>
              <a:t> </a:t>
            </a:r>
            <a:endParaRPr lang="ru-RU" sz="2400" dirty="0">
              <a:latin typeface="Comic Sans MS" panose="030F0702030302020204" pitchFamily="66" charset="0"/>
            </a:endParaRPr>
          </a:p>
        </p:txBody>
      </p:sp>
      <p:sp>
        <p:nvSpPr>
          <p:cNvPr id="3" name="Подзаголовок 2"/>
          <p:cNvSpPr>
            <a:spLocks noGrp="1"/>
          </p:cNvSpPr>
          <p:nvPr>
            <p:ph idx="1"/>
          </p:nvPr>
        </p:nvSpPr>
        <p:spPr>
          <a:xfrm>
            <a:off x="214282" y="1500174"/>
            <a:ext cx="8643998" cy="4357718"/>
          </a:xfrm>
          <a:ln w="15875">
            <a:noFill/>
          </a:ln>
        </p:spPr>
        <p:txBody>
          <a:bodyPr>
            <a:noAutofit/>
          </a:bodyPr>
          <a:lstStyle/>
          <a:p>
            <a:pPr marL="0" indent="450000" algn="just">
              <a:spcBef>
                <a:spcPts val="0"/>
              </a:spcBef>
              <a:buNone/>
            </a:pPr>
            <a:r>
              <a:rPr lang="ru-RU" sz="2400" dirty="0"/>
              <a:t>Используя природные ресурсы, задумывайтесь о том, что будет завтра. </a:t>
            </a:r>
            <a:r>
              <a:rPr lang="ru-RU" sz="2400" dirty="0" smtClean="0"/>
              <a:t>А </a:t>
            </a:r>
            <a:r>
              <a:rPr lang="ru-RU" sz="2400" dirty="0"/>
              <a:t>будет ли вообще это “ЗАВТРА”? </a:t>
            </a:r>
            <a:endParaRPr lang="ru-RU" sz="2400" dirty="0" smtClean="0"/>
          </a:p>
          <a:p>
            <a:pPr marL="0" indent="450000" algn="just">
              <a:spcBef>
                <a:spcPts val="0"/>
              </a:spcBef>
              <a:buNone/>
            </a:pPr>
            <a:r>
              <a:rPr lang="ru-RU" sz="2400" dirty="0" smtClean="0"/>
              <a:t>Сегодня </a:t>
            </a:r>
            <a:r>
              <a:rPr lang="ru-RU" sz="2400" dirty="0"/>
              <a:t>наша планета стоит на пороге экологической катастрофы и наиболее грозный предвестник ее – </a:t>
            </a:r>
            <a:r>
              <a:rPr lang="ru-RU" sz="2400" b="1" dirty="0"/>
              <a:t>парниковый эффект. </a:t>
            </a:r>
            <a:r>
              <a:rPr lang="ru-RU" sz="2400" dirty="0"/>
              <a:t>Он вызван увеличением содержания в атмосфере углекислого газа, </a:t>
            </a:r>
            <a:r>
              <a:rPr lang="ru-RU" sz="2400" dirty="0" smtClean="0"/>
              <a:t>образуемого </a:t>
            </a:r>
            <a:r>
              <a:rPr lang="ru-RU" sz="2400" dirty="0"/>
              <a:t>в огромных количествах при сжигании </a:t>
            </a:r>
            <a:r>
              <a:rPr lang="ru-RU" sz="2400" dirty="0" smtClean="0"/>
              <a:t>топлива</a:t>
            </a:r>
            <a:r>
              <a:rPr lang="ru-RU" sz="2400" dirty="0"/>
              <a:t>,</a:t>
            </a:r>
            <a:r>
              <a:rPr lang="ru-RU" sz="2400" dirty="0" smtClean="0"/>
              <a:t> </a:t>
            </a:r>
            <a:r>
              <a:rPr lang="ru-RU" sz="2400" dirty="0"/>
              <a:t>которое используется для обеспечения наших квартир светом, теплом и водой. </a:t>
            </a:r>
            <a:endParaRPr lang="ru-RU" sz="2400" dirty="0" smtClean="0"/>
          </a:p>
          <a:p>
            <a:pPr marL="0" indent="450000" algn="just">
              <a:spcBef>
                <a:spcPts val="0"/>
              </a:spcBef>
              <a:buNone/>
            </a:pPr>
            <a:r>
              <a:rPr lang="ru-RU" sz="2400" dirty="0" smtClean="0"/>
              <a:t>Значит</a:t>
            </a:r>
            <a:r>
              <a:rPr lang="ru-RU" sz="2400" dirty="0"/>
              <a:t>, судьба нашей планеты зависит от каждого из нас, от всего человечества, а вернее, от того, сколько мы потребляем природных ресурсов!  </a:t>
            </a:r>
          </a:p>
          <a:p>
            <a:pPr marL="0" indent="450000" algn="just">
              <a:spcBef>
                <a:spcPts val="0"/>
              </a:spcBef>
              <a:buNone/>
            </a:pPr>
            <a:endParaRPr lang="ru-RU" sz="1600" dirty="0">
              <a:latin typeface="Comic Sans MS" panose="030F0702030302020204" pitchFamily="66" charset="0"/>
            </a:endParaRPr>
          </a:p>
          <a:p>
            <a:pPr marL="1524000" algn="just">
              <a:buNone/>
            </a:pPr>
            <a:endParaRPr lang="ru-RU" sz="2400" dirty="0" smtClean="0">
              <a:solidFill>
                <a:schemeClr val="bg1">
                  <a:lumMod val="50000"/>
                </a:schemeClr>
              </a:solidFill>
            </a:endParaRPr>
          </a:p>
        </p:txBody>
      </p:sp>
      <p:pic>
        <p:nvPicPr>
          <p:cNvPr id="17"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pic>
        <p:nvPicPr>
          <p:cNvPr id="18" name="Picture 5"/>
          <p:cNvPicPr>
            <a:picLocks noChangeAspect="1" noChangeArrowheads="1"/>
          </p:cNvPicPr>
          <p:nvPr/>
        </p:nvPicPr>
        <p:blipFill>
          <a:blip r:embed="rId4"/>
          <a:srcRect l="-325" b="59373"/>
          <a:stretch>
            <a:fillRect/>
          </a:stretch>
        </p:blipFill>
        <p:spPr bwMode="auto">
          <a:xfrm>
            <a:off x="1857356" y="6551431"/>
            <a:ext cx="7286644" cy="306569"/>
          </a:xfrm>
          <a:prstGeom prst="rect">
            <a:avLst/>
          </a:prstGeom>
          <a:noFill/>
          <a:ln w="9525">
            <a:noFill/>
            <a:miter lim="800000"/>
            <a:headEnd/>
            <a:tailEnd/>
          </a:ln>
          <a:effectLst/>
        </p:spPr>
      </p:pic>
      <p:sp>
        <p:nvSpPr>
          <p:cNvPr id="22" name="Подзаголовок 2"/>
          <p:cNvSpPr txBox="1">
            <a:spLocks/>
          </p:cNvSpPr>
          <p:nvPr/>
        </p:nvSpPr>
        <p:spPr>
          <a:xfrm>
            <a:off x="0" y="6000768"/>
            <a:ext cx="9144000" cy="857256"/>
          </a:xfrm>
          <a:prstGeom prst="rect">
            <a:avLst/>
          </a:prstGeom>
          <a:ln w="15875">
            <a:solidFill>
              <a:srgbClr val="92D050"/>
            </a:solidFill>
          </a:ln>
        </p:spPr>
        <p:txBody>
          <a:bodyPr vert="horz" lIns="91440" tIns="45720" rIns="91440" bIns="45720" rtlCol="0">
            <a:noAutofit/>
          </a:bodyPr>
          <a:lstStyle/>
          <a:p>
            <a:pPr marL="900000" marR="0" lvl="0" algn="just" defTabSz="914400" rtl="0" eaLnBrk="1" fontAlgn="auto" latinLnBrk="0" hangingPunct="1">
              <a:lnSpc>
                <a:spcPct val="100000"/>
              </a:lnSpc>
              <a:spcBef>
                <a:spcPct val="20000"/>
              </a:spcBef>
              <a:spcAft>
                <a:spcPts val="0"/>
              </a:spcAft>
              <a:buClrTx/>
              <a:buSzTx/>
              <a:tabLst/>
              <a:defRPr/>
            </a:pPr>
            <a:r>
              <a:rPr lang="ru-RU" sz="1600" b="1" i="1" dirty="0" smtClean="0">
                <a:solidFill>
                  <a:schemeClr val="bg1">
                    <a:lumMod val="50000"/>
                  </a:schemeClr>
                </a:solidFill>
              </a:rPr>
              <a:t>Зайцева Надежда Петровна</a:t>
            </a:r>
            <a:endParaRPr kumimoji="0" lang="ru-RU" sz="1600" b="1" i="1"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900000" marR="0" lvl="0" algn="just" defTabSz="914400" rtl="0" eaLnBrk="1" fontAlgn="auto" latinLnBrk="0" hangingPunct="1">
              <a:lnSpc>
                <a:spcPct val="100000"/>
              </a:lnSpc>
              <a:spcBef>
                <a:spcPts val="0"/>
              </a:spcBef>
              <a:spcAft>
                <a:spcPts val="0"/>
              </a:spcAft>
              <a:buClrTx/>
              <a:buSzTx/>
              <a:tabLst/>
              <a:defRPr/>
            </a:pPr>
            <a:r>
              <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rPr>
              <a:t>Старший преподаватель кафедры экономики, менеджмента и </a:t>
            </a:r>
            <a:r>
              <a:rPr kumimoji="0" lang="ru-RU" sz="1600" b="0" i="1" u="none" strike="noStrike" kern="1200" cap="none" spc="0" normalizeH="0" baseline="0" noProof="0" dirty="0" err="1" smtClean="0">
                <a:ln>
                  <a:noFill/>
                </a:ln>
                <a:solidFill>
                  <a:schemeClr val="bg1">
                    <a:lumMod val="50000"/>
                  </a:schemeClr>
                </a:solidFill>
                <a:effectLst/>
                <a:uLnTx/>
                <a:uFillTx/>
                <a:latin typeface="+mn-lt"/>
                <a:ea typeface="+mn-ea"/>
                <a:cs typeface="+mn-cs"/>
              </a:rPr>
              <a:t>агроконсалтинга</a:t>
            </a:r>
            <a:endParaRPr kumimoji="0" lang="ru-RU" sz="1600" b="0" i="1" u="none" strike="noStrike" kern="1200" cap="none" spc="0" normalizeH="0" baseline="0" noProof="0" dirty="0" smtClean="0">
              <a:ln>
                <a:noFill/>
              </a:ln>
              <a:solidFill>
                <a:schemeClr val="bg1">
                  <a:lumMod val="50000"/>
                </a:schemeClr>
              </a:solidFill>
              <a:effectLst/>
              <a:uLnTx/>
              <a:uFillTx/>
              <a:latin typeface="+mn-lt"/>
              <a:ea typeface="+mn-ea"/>
              <a:cs typeface="+mn-cs"/>
            </a:endParaRPr>
          </a:p>
        </p:txBody>
      </p:sp>
      <p:sp>
        <p:nvSpPr>
          <p:cNvPr id="23" name="TextBox 22"/>
          <p:cNvSpPr txBox="1"/>
          <p:nvPr/>
        </p:nvSpPr>
        <p:spPr>
          <a:xfrm>
            <a:off x="8286776" y="6524646"/>
            <a:ext cx="781561" cy="369332"/>
          </a:xfrm>
          <a:prstGeom prst="rect">
            <a:avLst/>
          </a:prstGeom>
          <a:noFill/>
          <a:ln>
            <a:noFill/>
          </a:ln>
        </p:spPr>
        <p:txBody>
          <a:bodyPr wrap="square" rtlCol="0">
            <a:spAutoFit/>
          </a:bodyPr>
          <a:lstStyle/>
          <a:p>
            <a:r>
              <a:rPr lang="ru-RU" dirty="0" smtClean="0">
                <a:solidFill>
                  <a:schemeClr val="bg1"/>
                </a:solidFill>
              </a:rPr>
              <a:t>ЧГАУ</a:t>
            </a:r>
            <a:endParaRPr lang="ru-RU" dirty="0">
              <a:solidFill>
                <a:schemeClr val="bg1"/>
              </a:solidFill>
            </a:endParaRPr>
          </a:p>
        </p:txBody>
      </p:sp>
    </p:spTree>
    <p:extLst>
      <p:ext uri="{BB962C8B-B14F-4D97-AF65-F5344CB8AC3E}">
        <p14:creationId xmlns:p14="http://schemas.microsoft.com/office/powerpoint/2010/main" xmlns="" val="702767274"/>
      </p:ext>
    </p:extLst>
  </p:cSld>
  <p:clrMapOvr>
    <a:masterClrMapping/>
  </p:clrMapOvr>
  <p:transition spd="med">
    <p:wip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2092</TotalTime>
  <Words>1882</Words>
  <Application>Microsoft Office PowerPoint</Application>
  <PresentationFormat>Экран (4:3)</PresentationFormat>
  <Paragraphs>239</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 </vt:lpstr>
      <vt:lpstr>Вопросы для рассмотрения</vt:lpstr>
      <vt:lpstr>Цели и задачи</vt:lpstr>
      <vt:lpstr>Проблема энергосбережения</vt:lpstr>
      <vt:lpstr>Актуальность Энергосбережения </vt:lpstr>
      <vt:lpstr>Что такое энергосбережение? </vt:lpstr>
      <vt:lpstr>Способы энергосбережения  </vt:lpstr>
      <vt:lpstr>Способы энергосбережения  </vt:lpstr>
      <vt:lpstr>Наше будущее в наших руках </vt:lpstr>
      <vt:lpstr>Викторина «Энергоэрудит»</vt:lpstr>
      <vt:lpstr>Викторина «Энергоэрудит»</vt:lpstr>
      <vt:lpstr>Викторина «Энергоэрудит»</vt:lpstr>
      <vt:lpstr>Викторина «Энергоэрудит»</vt:lpstr>
      <vt:lpstr>Викторина «Энергоэрудит»</vt:lpstr>
      <vt:lpstr>Викторина «Энергоэрудит»</vt:lpstr>
      <vt:lpstr>Викторина «Энергоэрудит»</vt:lpstr>
      <vt:lpstr>Викторина «Энергоэрудит»</vt:lpstr>
      <vt:lpstr>Викторина «Энергоэрудит»</vt:lpstr>
      <vt:lpstr>Краткие рекомендации по энергосбережению в быту</vt:lpstr>
      <vt:lpstr>10 простых способов сэкономить электроэнергию дома</vt:lpstr>
      <vt:lpstr>10 простых способов сэкономить электроэнергию дома</vt:lpstr>
      <vt:lpstr>В заключение </vt:lpstr>
      <vt:lpstr>В заключение </vt:lpstr>
      <vt:lpstr>Спасибо за внимание </vt:lpstr>
    </vt:vector>
  </TitlesOfParts>
  <Company>ЧСХА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Компьютер</dc:creator>
  <cp:lastModifiedBy>надежда</cp:lastModifiedBy>
  <cp:revision>205</cp:revision>
  <dcterms:created xsi:type="dcterms:W3CDTF">2015-04-14T09:50:55Z</dcterms:created>
  <dcterms:modified xsi:type="dcterms:W3CDTF">2023-04-29T07:03:37Z</dcterms:modified>
</cp:coreProperties>
</file>