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moudrost.ru/tema/aphorism_life2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edu.skysmart.ru/student/hemirukazu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2708920"/>
            <a:ext cx="5000600" cy="136815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solidFill>
                  <a:srgbClr val="000000"/>
                </a:solidFill>
                <a:latin typeface="Georgia"/>
              </a:rPr>
              <a:t>Слово — великое оружие </a:t>
            </a:r>
            <a:r>
              <a:rPr lang="ru-RU" b="1" u="sng" dirty="0">
                <a:solidFill>
                  <a:srgbClr val="8C0209"/>
                </a:solidFill>
                <a:latin typeface="Georgia"/>
                <a:hlinkClick r:id="rId2"/>
              </a:rPr>
              <a:t>жизни</a:t>
            </a:r>
            <a:r>
              <a:rPr lang="ru-RU" b="1" dirty="0">
                <a:solidFill>
                  <a:srgbClr val="000000"/>
                </a:solidFill>
                <a:latin typeface="Georgia"/>
              </a:rPr>
              <a:t>. </a:t>
            </a:r>
            <a:endParaRPr lang="ru-RU" b="1" dirty="0" smtClean="0">
              <a:solidFill>
                <a:srgbClr val="000000"/>
              </a:solidFill>
              <a:latin typeface="Georgia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Georgia"/>
              </a:rPr>
              <a:t>Ключевский 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В.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ru-RU" dirty="0" smtClean="0"/>
              <a:t>ФРАЗЕОЛОГИЗМЫ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468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dirty="0" smtClean="0"/>
              <a:t>Запишите значение фразеологизмов</a:t>
            </a:r>
            <a:br>
              <a:rPr lang="ru-RU" dirty="0" smtClean="0"/>
            </a:br>
            <a: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  <a:t>1) заткнуть за пояс</a:t>
            </a:r>
            <a:b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  <a:t>2) заморить червячка</a:t>
            </a:r>
            <a:b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  <a:t>3) волочить ноги</a:t>
            </a:r>
            <a:b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4000" dirty="0">
                <a:solidFill>
                  <a:srgbClr val="000000"/>
                </a:solidFill>
                <a:latin typeface="+mn-lt"/>
                <a:ea typeface="Times New Roman"/>
              </a:rPr>
              <a:t>4) вставлять палки в колёса</a:t>
            </a:r>
            <a:endParaRPr lang="ru-RU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792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Подберите и </a:t>
            </a:r>
            <a:r>
              <a:rPr lang="ru-RU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з</a:t>
            </a:r>
            <a:r>
              <a:rPr lang="ru-RU" b="1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апишите </a:t>
            </a:r>
            <a:r>
              <a:rPr lang="ru-RU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фразеологизмы-синонимы.</a:t>
            </a:r>
            <a:r>
              <a:rPr lang="ru-RU" sz="4800" dirty="0">
                <a:latin typeface="+mn-lt"/>
                <a:ea typeface="Calibri"/>
                <a:cs typeface="Times New Roman"/>
              </a:rPr>
              <a:t/>
            </a:r>
            <a:br>
              <a:rPr lang="ru-RU" sz="4800" dirty="0">
                <a:latin typeface="+mn-lt"/>
                <a:ea typeface="Calibri"/>
                <a:cs typeface="Times New Roman"/>
              </a:rPr>
            </a:br>
            <a: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Бить баклуши – </a:t>
            </a:r>
            <a:b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</a:br>
            <a: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Водить за нос – </a:t>
            </a:r>
            <a:b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</a:br>
            <a: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Зарубить на носу – </a:t>
            </a:r>
            <a:b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</a:br>
            <a:r>
              <a:rPr lang="ru-RU" sz="32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С гулькин нос –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1220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Подберите и запишите </a:t>
            </a:r>
            <a:r>
              <a:rPr lang="ru-RU" b="1" dirty="0">
                <a:solidFill>
                  <a:srgbClr val="000000"/>
                </a:solidFill>
                <a:ea typeface="Times New Roman"/>
                <a:cs typeface="Times New Roman"/>
              </a:rPr>
              <a:t>фразеологизмы-антонимы.</a:t>
            </a:r>
            <a:r>
              <a:rPr lang="ru-RU" sz="4800" dirty="0">
                <a:latin typeface="Calibri"/>
                <a:ea typeface="Calibri"/>
                <a:cs typeface="Times New Roman"/>
              </a:rPr>
              <a:t/>
            </a:r>
            <a:br>
              <a:rPr lang="ru-RU" sz="4800" dirty="0">
                <a:latin typeface="Calibri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Заварить кашу –</a:t>
            </a:r>
            <a:br>
              <a:rPr lang="ru-RU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Во весь дух – </a:t>
            </a:r>
            <a:br>
              <a:rPr lang="ru-RU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Душа в душу –</a:t>
            </a:r>
            <a:r>
              <a:rPr lang="ru-RU" sz="4800" dirty="0">
                <a:latin typeface="Calibri"/>
                <a:ea typeface="Calibri"/>
                <a:cs typeface="Times New Roman"/>
              </a:rPr>
              <a:t/>
            </a:r>
            <a:br>
              <a:rPr lang="ru-RU" sz="48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549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Работа с текстом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Сколько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фразеологизмов со словом нога вы найдёте в данном тексте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?</a:t>
            </a:r>
            <a:r>
              <a:rPr lang="ru-RU" sz="28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a typeface="Times New Roman"/>
                <a:cs typeface="Times New Roman"/>
              </a:rPr>
              <a:t>Когда-то 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Times New Roman"/>
              </a:rPr>
              <a:t>я был с ним на короткой ноге. Но однажды он (с левой ноги встал, что ли?) полез ко мне драться. Я со всех ног домой! Еле ноги унес! Зато теперь к нему ни ногой. Ноги моей больше у него не будет!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latin typeface="Calibri"/>
                <a:ea typeface="Calibri"/>
                <a:cs typeface="Times New Roman"/>
              </a:rPr>
            </a:b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79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703" y="-27384"/>
            <a:ext cx="10684909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5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fsd.multiurok.ru/html/2017/01/26/s_5889999ad9315/539258_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94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6530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</a:t>
            </a:r>
            <a:br>
              <a:rPr lang="ru-RU" dirty="0" smtClean="0"/>
            </a:b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edu.skysmart.ru/student/hemirukazu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149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869560" cy="5688632"/>
          </a:xfrm>
        </p:spPr>
        <p:txBody>
          <a:bodyPr/>
          <a:lstStyle/>
          <a:p>
            <a:r>
              <a:rPr lang="ru-RU" sz="3600" dirty="0" smtClean="0">
                <a:latin typeface="+mn-lt"/>
              </a:rPr>
              <a:t>РЕФЛЕКСИЯ</a:t>
            </a:r>
            <a:br>
              <a:rPr lang="ru-RU" sz="3600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992661"/>
              </p:ext>
            </p:extLst>
          </p:nvPr>
        </p:nvGraphicFramePr>
        <p:xfrm>
          <a:off x="1043608" y="2851055"/>
          <a:ext cx="7272808" cy="2378144"/>
        </p:xfrm>
        <a:graphic>
          <a:graphicData uri="http://schemas.openxmlformats.org/drawingml/2006/table">
            <a:tbl>
              <a:tblPr firstRow="1" firstCol="1" bandRow="1"/>
              <a:tblGrid>
                <a:gridCol w="3636405"/>
                <a:gridCol w="3636403"/>
              </a:tblGrid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 На уроке я работал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активно / пассивно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 Своей работой на уроке 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доволен / не доволен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 Урок для меня показался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коротким / длинным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 За урок 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не устал / устал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 Мое настроение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стало лучше / стало хуже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7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 Материал урока мне был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понятен / не понятен</a:t>
                      </a:r>
                      <a:b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полезен / бесполезен</a:t>
                      </a:r>
                      <a:b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интересен / скучен</a:t>
                      </a:r>
                      <a:b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легким / трудным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 Домашнее задание мне кажется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интересно / не интересно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 На уроке я заслужил оценку…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8763" y="2851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495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dirty="0" smtClean="0"/>
              <a:t>Свободный кроссворд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ru-RU" dirty="0" smtClean="0"/>
              <a:t>Лексика и фразеология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06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latin typeface="+mn-lt"/>
              </a:rPr>
              <a:t>Готовимся к ЕГЭ</a:t>
            </a:r>
            <a:br>
              <a:rPr lang="ru-RU" sz="3600" dirty="0" smtClean="0">
                <a:latin typeface="+mn-lt"/>
              </a:rPr>
            </a:br>
            <a:r>
              <a:rPr lang="ru-RU" sz="3600" dirty="0">
                <a:latin typeface="+mn-lt"/>
                <a:ea typeface="Calibri"/>
                <a:cs typeface="Times New Roman"/>
              </a:rPr>
              <a:t>2. Определение лексического значения </a:t>
            </a:r>
            <a:r>
              <a:rPr lang="ru-RU" sz="3600" dirty="0" smtClean="0">
                <a:latin typeface="+mn-lt"/>
                <a:ea typeface="Calibri"/>
                <a:cs typeface="Times New Roman"/>
              </a:rPr>
              <a:t>слова</a:t>
            </a:r>
            <a:r>
              <a:rPr lang="ru-RU" sz="3600" dirty="0">
                <a:latin typeface="+mn-lt"/>
                <a:ea typeface="Calibri"/>
                <a:cs typeface="Times New Roman"/>
              </a:rPr>
              <a:t/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r>
              <a:rPr lang="ru-RU" sz="3600" dirty="0">
                <a:latin typeface="+mn-lt"/>
                <a:ea typeface="Calibri"/>
                <a:cs typeface="Times New Roman"/>
              </a:rPr>
              <a:t>5. Употребление </a:t>
            </a:r>
            <a:r>
              <a:rPr lang="ru-RU" sz="3600" dirty="0" smtClean="0">
                <a:latin typeface="+mn-lt"/>
                <a:ea typeface="Calibri"/>
                <a:cs typeface="Times New Roman"/>
              </a:rPr>
              <a:t>паронимов</a:t>
            </a:r>
            <a:r>
              <a:rPr lang="ru-RU" sz="3600" dirty="0">
                <a:latin typeface="+mn-lt"/>
                <a:ea typeface="Calibri"/>
                <a:cs typeface="Times New Roman"/>
              </a:rPr>
              <a:t/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r>
              <a:rPr lang="ru-RU" sz="3600" dirty="0">
                <a:latin typeface="+mn-lt"/>
                <a:ea typeface="Calibri"/>
                <a:cs typeface="Times New Roman"/>
              </a:rPr>
              <a:t>6. Лексические нормы</a:t>
            </a:r>
            <a:br>
              <a:rPr lang="ru-RU" sz="3600" dirty="0">
                <a:latin typeface="+mn-lt"/>
                <a:ea typeface="Calibri"/>
                <a:cs typeface="Times New Roman"/>
              </a:rPr>
            </a:br>
            <a:r>
              <a:rPr lang="ru-RU" sz="3600" dirty="0">
                <a:latin typeface="+mn-lt"/>
                <a:ea typeface="Calibri"/>
                <a:cs typeface="Times New Roman"/>
              </a:rPr>
              <a:t>26. Языковые средства выразительности.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344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+mn-lt"/>
                <a:ea typeface="Calibri"/>
                <a:cs typeface="Times New Roman"/>
              </a:rPr>
              <a:t>В тексте выделено пять слов. Укажите варианты ответов, в которых лексическое значение выделенного слова соответствует его значению в данном тексте. Запишите номера ответов.</a:t>
            </a:r>
            <a:r>
              <a:rPr lang="ru-RU" sz="2000" dirty="0">
                <a:latin typeface="+mn-lt"/>
                <a:ea typeface="Calibri"/>
                <a:cs typeface="Times New Roman"/>
              </a:rPr>
              <a:t/>
            </a:r>
            <a:br>
              <a:rPr lang="ru-RU" sz="2000" dirty="0">
                <a:latin typeface="+mn-lt"/>
                <a:ea typeface="Calibri"/>
                <a:cs typeface="Times New Roman"/>
              </a:rPr>
            </a:br>
            <a:r>
              <a:rPr lang="ru-RU" sz="2000" dirty="0">
                <a:latin typeface="+mn-lt"/>
                <a:ea typeface="Calibri"/>
                <a:cs typeface="Times New Roman"/>
              </a:rPr>
              <a:t>1)  ЖИВОЙ. Лёгкий, занимательный, выразительный. Живое изложение.</a:t>
            </a:r>
            <a:br>
              <a:rPr lang="ru-RU" sz="2000" dirty="0">
                <a:latin typeface="+mn-lt"/>
                <a:ea typeface="Calibri"/>
                <a:cs typeface="Times New Roman"/>
              </a:rPr>
            </a:br>
            <a:r>
              <a:rPr lang="ru-RU" sz="2000" dirty="0">
                <a:latin typeface="+mn-lt"/>
                <a:ea typeface="Calibri"/>
                <a:cs typeface="Times New Roman"/>
              </a:rPr>
              <a:t>2)  СРЕДА. Окружающие социально-бытовые условия, обстановка. Из рабочей среды.</a:t>
            </a:r>
            <a:br>
              <a:rPr lang="ru-RU" sz="2000" dirty="0">
                <a:latin typeface="+mn-lt"/>
                <a:ea typeface="Calibri"/>
                <a:cs typeface="Times New Roman"/>
              </a:rPr>
            </a:br>
            <a:r>
              <a:rPr lang="ru-RU" sz="2000" dirty="0">
                <a:latin typeface="+mn-lt"/>
                <a:ea typeface="Calibri"/>
                <a:cs typeface="Times New Roman"/>
              </a:rPr>
              <a:t>3)  МИРИТЬСЯ. Терпимо относиться к чему-нибудь. Мириться с неудобствами.</a:t>
            </a:r>
            <a:br>
              <a:rPr lang="ru-RU" sz="2000" dirty="0">
                <a:latin typeface="+mn-lt"/>
                <a:ea typeface="Calibri"/>
                <a:cs typeface="Times New Roman"/>
              </a:rPr>
            </a:br>
            <a:r>
              <a:rPr lang="ru-RU" sz="2000" dirty="0">
                <a:latin typeface="+mn-lt"/>
                <a:ea typeface="Calibri"/>
                <a:cs typeface="Times New Roman"/>
              </a:rPr>
              <a:t>4)  ОСНОВА. Источник; главное, на чём строится что-нибудь, что является сущностью чего-нибудь. Экономическая основа общества.</a:t>
            </a:r>
            <a:br>
              <a:rPr lang="ru-RU" sz="2000" dirty="0">
                <a:latin typeface="+mn-lt"/>
                <a:ea typeface="Calibri"/>
                <a:cs typeface="Times New Roman"/>
              </a:rPr>
            </a:br>
            <a:r>
              <a:rPr lang="ru-RU" sz="2000" dirty="0">
                <a:latin typeface="+mn-lt"/>
                <a:ea typeface="Calibri"/>
                <a:cs typeface="Times New Roman"/>
              </a:rPr>
              <a:t>5)  КЛЮЧ. Металлический стержень с особой комбинацией вырезов для отпирания и запирания замка. Открыть дверь ключом.</a:t>
            </a:r>
            <a:endParaRPr lang="ru-RU" sz="2000" dirty="0">
              <a:effectLst/>
              <a:latin typeface="+mn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0565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indent="238125" algn="l"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</a:rPr>
              <a:t>В одном из приведённых ниже предложений НЕВЕРНО употреблено выделенное слово. Исправьте лексическую ошибку, подобрав к выделенному слову пароним. Запишите подобранное слово.</a:t>
            </a:r>
            <a:r>
              <a:rPr lang="ru-RU" sz="1800" b="1" dirty="0">
                <a:latin typeface="Times New Roman"/>
                <a:ea typeface="Times New Roman"/>
              </a:rPr>
              <a:t/>
            </a:r>
            <a:br>
              <a:rPr lang="ru-RU" sz="1800" b="1" dirty="0"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6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Воздух и атмосфера действовали на него БЛАГОТВОРНО.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ВРАЖДЕБНАЯ оборона была сломлена, и войска вошли в город.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 было срочно ПОПОЛНИТЬ запасы питьевой воды.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 статьи оказался не таким ИНФОРМАТИВНЫМ, как хотелось.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Между ребятишками было РАЗЛИЧИЕ: один был чуть светлее и чуть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голубоглазее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4422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indent="238125" algn="l">
              <a:lnSpc>
                <a:spcPct val="115000"/>
              </a:lnSpc>
              <a:spcAft>
                <a:spcPts val="0"/>
              </a:spcAft>
            </a:pPr>
            <a:r>
              <a:rPr lang="ru-RU" sz="2000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Отредактируйте предложение: исправьте лексическую ошибку, </a:t>
            </a:r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исключив лишнее</a:t>
            </a:r>
            <a:r>
              <a:rPr lang="ru-RU" sz="2000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слово. Выпишите это слово.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Холодный снег набился в морщины коры, и толстый, в три обхвата, ствол казался прошитым серебряными нитями.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Скрывать истинную правду было бесполезно, да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Серпилин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и не считал себя вправе это делать.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Нередко художественные произведения бывают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автобиографичны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Известно, что, создавая повесть «Бегство в Америку», Александр Грин писал свою автобиографию.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 ужину Марья Сергеевна испекла яблочную шарлотку из яблок и пригласила на чай соседей.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492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Отредактируйте предложение: исправьте лексическую ошибку, </a:t>
            </a:r>
            <a:r>
              <a:rPr lang="ru-RU" sz="2000" b="1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заменив</a:t>
            </a:r>
            <a:r>
              <a:rPr lang="ru-RU" sz="2000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неверно употреблённое слово. Выпишите это слово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Когда я был маленький, отец всегда говорил мне, что гордиться можно только тем, к чему ты предпринял усилия, и я запомнил эти слова на всю жизнь.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Чувствуя себя одинокой в своём горе, Наташа </a:t>
            </a:r>
            <a:r>
              <a:rPr lang="ru-RU" sz="20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бо́льшую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половину времени, одна в своей комнате, сидела в углу дивана и пристально смотрела в одну точку.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Мы передвигались по Дели на мотороллере с крышей, что уже было замечательно; но главное, мы видели своими глазами восьмое чудо мира  — огромную колонну, отлитую, как говорят, из чистого железа.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Эти двое не были заядлыми друзьями, однако относились друг к другу с симпатией и большим уважением, поддерживали друг друга в групповых спорах.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2993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pPr indent="238125" algn="l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Список терминов: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1)  контекстные антонимы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2)  сравнительный оборот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3)  фразеологизм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4)  анафора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5)  развёрнутая метафора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6)  общественно-политическая лексика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7)  вопросно-ответная форма изложения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8)  цитирование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9)  ряды однородных членов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50243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173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Свободный кроссворд </vt:lpstr>
      <vt:lpstr>Лексика и фразеология</vt:lpstr>
      <vt:lpstr>Готовимся к ЕГЭ 2. Определение лексического значения слова 5. Употребление паронимов 6. Лексические нормы 26. Языковые средства выразительности. </vt:lpstr>
      <vt:lpstr>В тексте выделено пять слов. Укажите варианты ответов, в которых лексическое значение выделенного слова соответствует его значению в данном тексте. Запишите номера ответов. 1)  ЖИВОЙ. Лёгкий, занимательный, выразительный. Живое изложение. 2)  СРЕДА. Окружающие социально-бытовые условия, обстановка. Из рабочей среды. 3)  МИРИТЬСЯ. Терпимо относиться к чему-нибудь. Мириться с неудобствами. 4)  ОСНОВА. Источник; главное, на чём строится что-нибудь, что является сущностью чего-нибудь. Экономическая основа общества. 5)  КЛЮЧ. Металлический стержень с особой комбинацией вырезов для отпирания и запирания замка. Открыть дверь ключом.</vt:lpstr>
      <vt:lpstr>В одном из приведённых ниже предложений НЕВЕРНО употреблено выделенное слово. Исправьте лексическую ошибку, подобрав к выделенному слову пароним. Запишите подобранное слово.   Воздух и атмосфера действовали на него БЛАГОТВОРНО. ВРАЖДЕБНАЯ оборона была сломлена, и войска вошли в город. Необходимо было срочно ПОПОЛНИТЬ запасы питьевой воды. Материал статьи оказался не таким ИНФОРМАТИВНЫМ, как хотелось. Между ребятишками было РАЗЛИЧИЕ: один был чуть светлее и чуть голубоглазее. </vt:lpstr>
      <vt:lpstr>Отредактируйте предложение: исправьте лексическую ошибку, исключив лишнее слово. Выпишите это слово.   Холодный снег набился в морщины коры, и толстый, в три обхвата, ствол казался прошитым серебряными нитями. Скрывать истинную правду было бесполезно, да Серпилин и не считал себя вправе это делать. Нередко художественные произведения бывают автобиографичны. Известно, что, создавая повесть «Бегство в Америку», Александр Грин писал свою автобиографию. К ужину Марья Сергеевна испекла яблочную шарлотку из яблок и пригласила на чай соседей. </vt:lpstr>
      <vt:lpstr>Отредактируйте предложение: исправьте лексическую ошибку, заменив неверно употреблённое слово. Выпишите это слово. Когда я был маленький, отец всегда говорил мне, что гордиться можно только тем, к чему ты предпринял усилия, и я запомнил эти слова на всю жизнь. Чувствуя себя одинокой в своём горе, Наташа бо́льшую половину времени, одна в своей комнате, сидела в углу дивана и пристально смотрела в одну точку. Мы передвигались по Дели на мотороллере с крышей, что уже было замечательно; но главное, мы видели своими глазами восьмое чудо мира  — огромную колонну, отлитую, как говорят, из чистого железа. Эти двое не были заядлыми друзьями, однако относились друг к другу с симпатией и большим уважением, поддерживали друг друга в групповых спорах. </vt:lpstr>
      <vt:lpstr>Список терминов: 1)  контекстные антонимы 2)  сравнительный оборот 3)  фразеологизм 4)  анафора 5)  развёрнутая метафора 6)  общественно-политическая лексика 7)  вопросно-ответная форма изложения 8)  цитирование 9)  ряды однородных членов </vt:lpstr>
      <vt:lpstr>ФРАЗЕОЛОГИЗМЫ</vt:lpstr>
      <vt:lpstr>Запишите значение фразеологизмов 1) заткнуть за пояс 2) заморить червячка 3) волочить ноги 4) вставлять палки в колёса</vt:lpstr>
      <vt:lpstr>Подберите и запишите фразеологизмы-синонимы. Бить баклуши –  Водить за нос –  Зарубить на носу –  С гулькин нос – </vt:lpstr>
      <vt:lpstr>Подберите и запишите фразеологизмы-антонимы. Заварить кашу – Во весь дух –  Душа в душу – </vt:lpstr>
      <vt:lpstr>Работа с текстом Сколько фразеологизмов со словом нога вы найдёте в данном тексте?  Когда-то я был с ним на короткой ноге. Но однажды он (с левой ноги встал, что ли?) полез ко мне драться. Я со всех ног домой! Еле ноги унес! Зато теперь к нему ни ногой. Ноги моей больше у него не будет! </vt:lpstr>
      <vt:lpstr>Презентация PowerPoint</vt:lpstr>
      <vt:lpstr>Презентация PowerPoint</vt:lpstr>
      <vt:lpstr>Домашнее задание https://edu.skysmart.ru/student/hemirukazu </vt:lpstr>
      <vt:lpstr>РЕФЛЕКСИЯ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79832</cp:lastModifiedBy>
  <cp:revision>9</cp:revision>
  <dcterms:created xsi:type="dcterms:W3CDTF">2013-08-20T23:50:31Z</dcterms:created>
  <dcterms:modified xsi:type="dcterms:W3CDTF">2024-05-02T23:49:22Z</dcterms:modified>
</cp:coreProperties>
</file>