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83" r:id="rId4"/>
    <p:sldId id="263" r:id="rId5"/>
    <p:sldId id="267" r:id="rId6"/>
    <p:sldId id="268" r:id="rId7"/>
    <p:sldId id="269" r:id="rId8"/>
    <p:sldId id="272" r:id="rId9"/>
    <p:sldId id="270" r:id="rId10"/>
    <p:sldId id="271" r:id="rId11"/>
    <p:sldId id="28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15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3286116" cy="3207249"/>
          </a:xfrm>
          <a:prstGeom prst="rect">
            <a:avLst/>
          </a:prstGeom>
          <a:noFill/>
        </p:spPr>
      </p:pic>
      <p:sp>
        <p:nvSpPr>
          <p:cNvPr id="8" name="Блок-схема: альтернативный процесс 7"/>
          <p:cNvSpPr/>
          <p:nvPr userDrawn="1"/>
        </p:nvSpPr>
        <p:spPr>
          <a:xfrm>
            <a:off x="4500562" y="4857760"/>
            <a:ext cx="4214842" cy="1643074"/>
          </a:xfrm>
          <a:prstGeom prst="flowChartAlternateProcess">
            <a:avLst/>
          </a:prstGeom>
          <a:solidFill>
            <a:srgbClr val="FF0000">
              <a:alpha val="22000"/>
            </a:srgbClr>
          </a:solidFill>
          <a:ln w="31750">
            <a:solidFill>
              <a:srgbClr val="FF0000">
                <a:alpha val="5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альтернативный процесс 6"/>
          <p:cNvSpPr/>
          <p:nvPr userDrawn="1"/>
        </p:nvSpPr>
        <p:spPr>
          <a:xfrm>
            <a:off x="642910" y="2500306"/>
            <a:ext cx="7858180" cy="1357322"/>
          </a:xfrm>
          <a:prstGeom prst="flowChartAlternateProcess">
            <a:avLst/>
          </a:prstGeom>
          <a:solidFill>
            <a:schemeClr val="bg1">
              <a:alpha val="51000"/>
            </a:schemeClr>
          </a:solidFill>
          <a:ln w="508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00306"/>
            <a:ext cx="7772400" cy="1357322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4857760"/>
            <a:ext cx="4214842" cy="1643074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20482" name="AutoShape 2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https://www.pureline.ua/image/cache/catalog/51_bereza-260x430.png"/>
          <p:cNvSpPr>
            <a:spLocks noChangeAspect="1" noChangeArrowheads="1"/>
          </p:cNvSpPr>
          <p:nvPr userDrawn="1"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8" descr="http://www.promopharma.it/wp-content/uploads/2014/11/margh-lacrimilla-2.png"/>
          <p:cNvPicPr>
            <a:picLocks noChangeAspect="1" noChangeArrowheads="1"/>
          </p:cNvPicPr>
          <p:nvPr userDrawn="1"/>
        </p:nvPicPr>
        <p:blipFill>
          <a:blip r:embed="rId3" cstate="print"/>
          <a:srcRect b="13333"/>
          <a:stretch>
            <a:fillRect/>
          </a:stretch>
        </p:blipFill>
        <p:spPr bwMode="auto">
          <a:xfrm>
            <a:off x="0" y="5000636"/>
            <a:ext cx="2857488" cy="1857364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4929198"/>
            <a:ext cx="1145825" cy="1130748"/>
          </a:xfrm>
          <a:prstGeom prst="rect">
            <a:avLst/>
          </a:prstGeom>
          <a:noFill/>
        </p:spPr>
      </p:pic>
      <p:sp>
        <p:nvSpPr>
          <p:cNvPr id="7" name="Блок-схема: альтернативный процесс 6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229600" cy="4525963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946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584376"/>
            <a:ext cx="1290606" cy="1273624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 userDrawn="1"/>
        </p:nvSpPr>
        <p:spPr>
          <a:xfrm>
            <a:off x="714348" y="2928934"/>
            <a:ext cx="7786742" cy="1428760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000372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9000"/>
          </a:blip>
          <a:srcRect/>
          <a:stretch>
            <a:fillRect/>
          </a:stretch>
        </p:blipFill>
        <p:spPr bwMode="auto">
          <a:xfrm>
            <a:off x="0" y="0"/>
            <a:ext cx="3286116" cy="3207249"/>
          </a:xfrm>
          <a:prstGeom prst="rect">
            <a:avLst/>
          </a:prstGeom>
          <a:noFill/>
        </p:spPr>
      </p:pic>
      <p:pic>
        <p:nvPicPr>
          <p:cNvPr id="9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29198"/>
            <a:ext cx="1145825" cy="1130748"/>
          </a:xfrm>
          <a:prstGeom prst="rect">
            <a:avLst/>
          </a:prstGeom>
          <a:noFill/>
        </p:spPr>
      </p:pic>
      <p:pic>
        <p:nvPicPr>
          <p:cNvPr id="10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584376"/>
            <a:ext cx="1290606" cy="1273624"/>
          </a:xfrm>
          <a:prstGeom prst="rect">
            <a:avLst/>
          </a:prstGeom>
          <a:noFill/>
        </p:spPr>
      </p:pic>
      <p:pic>
        <p:nvPicPr>
          <p:cNvPr id="11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149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1149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6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72074"/>
            <a:ext cx="1145825" cy="1130748"/>
          </a:xfrm>
          <a:prstGeom prst="rect">
            <a:avLst/>
          </a:prstGeom>
          <a:noFill/>
        </p:spPr>
      </p:pic>
      <p:pic>
        <p:nvPicPr>
          <p:cNvPr id="7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5584376"/>
            <a:ext cx="1290606" cy="1273624"/>
          </a:xfrm>
          <a:prstGeom prst="rect">
            <a:avLst/>
          </a:prstGeom>
          <a:noFill/>
        </p:spPr>
      </p:pic>
      <p:pic>
        <p:nvPicPr>
          <p:cNvPr id="9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62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альтернативный процесс 9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альтернативный процесс 11"/>
          <p:cNvSpPr/>
          <p:nvPr userDrawn="1"/>
        </p:nvSpPr>
        <p:spPr>
          <a:xfrm>
            <a:off x="4643438" y="1571612"/>
            <a:ext cx="4071966" cy="571504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альтернативный процесс 10"/>
          <p:cNvSpPr/>
          <p:nvPr userDrawn="1"/>
        </p:nvSpPr>
        <p:spPr>
          <a:xfrm>
            <a:off x="428596" y="1571612"/>
            <a:ext cx="4071966" cy="571504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285991"/>
            <a:ext cx="4040188" cy="44291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285991"/>
            <a:ext cx="4041775" cy="442915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13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29198"/>
            <a:ext cx="1145825" cy="1130748"/>
          </a:xfrm>
          <a:prstGeom prst="rect">
            <a:avLst/>
          </a:prstGeom>
          <a:noFill/>
        </p:spPr>
      </p:pic>
      <p:pic>
        <p:nvPicPr>
          <p:cNvPr id="14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584376"/>
            <a:ext cx="1290606" cy="1273624"/>
          </a:xfrm>
          <a:prstGeom prst="rect">
            <a:avLst/>
          </a:prstGeom>
          <a:noFill/>
        </p:spPr>
      </p:pic>
      <p:pic>
        <p:nvPicPr>
          <p:cNvPr id="15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5730032"/>
            <a:ext cx="1143008" cy="112796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mg-fotki.yandex.ru/get/15510/212433154.61/0_135c3f_c7b7f036_L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6000" contrast="-24000"/>
          </a:blip>
          <a:srcRect/>
          <a:stretch>
            <a:fillRect/>
          </a:stretch>
        </p:blipFill>
        <p:spPr bwMode="auto">
          <a:xfrm>
            <a:off x="0" y="1"/>
            <a:ext cx="2214546" cy="3286123"/>
          </a:xfrm>
          <a:prstGeom prst="rect">
            <a:avLst/>
          </a:prstGeom>
          <a:noFill/>
        </p:spPr>
      </p:pic>
      <p:sp>
        <p:nvSpPr>
          <p:cNvPr id="6" name="Блок-схема: альтернативный процесс 5"/>
          <p:cNvSpPr/>
          <p:nvPr userDrawn="1"/>
        </p:nvSpPr>
        <p:spPr>
          <a:xfrm>
            <a:off x="428596" y="285728"/>
            <a:ext cx="8286808" cy="1143008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1750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pic>
        <p:nvPicPr>
          <p:cNvPr id="9" name="Picture 8" descr="http://www.promopharma.it/wp-content/uploads/2014/11/margh-lacrimilla-2.png"/>
          <p:cNvPicPr>
            <a:picLocks noChangeAspect="1" noChangeArrowheads="1"/>
          </p:cNvPicPr>
          <p:nvPr userDrawn="1"/>
        </p:nvPicPr>
        <p:blipFill>
          <a:blip r:embed="rId3" cstate="print">
            <a:lum bright="7000"/>
          </a:blip>
          <a:srcRect b="20000"/>
          <a:stretch>
            <a:fillRect/>
          </a:stretch>
        </p:blipFill>
        <p:spPr bwMode="auto">
          <a:xfrm>
            <a:off x="0" y="5143512"/>
            <a:ext cx="2857488" cy="17144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2" cstate="print"/>
          <a:srcRect l="12472" t="-6318"/>
          <a:stretch>
            <a:fillRect/>
          </a:stretch>
        </p:blipFill>
        <p:spPr bwMode="auto">
          <a:xfrm>
            <a:off x="0" y="5000636"/>
            <a:ext cx="1002917" cy="1202186"/>
          </a:xfrm>
          <a:prstGeom prst="rect">
            <a:avLst/>
          </a:prstGeom>
          <a:noFill/>
        </p:spPr>
      </p:pic>
      <p:pic>
        <p:nvPicPr>
          <p:cNvPr id="4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3" cstate="print"/>
          <a:srcRect b="21475"/>
          <a:stretch>
            <a:fillRect/>
          </a:stretch>
        </p:blipFill>
        <p:spPr bwMode="auto">
          <a:xfrm>
            <a:off x="285720" y="5857892"/>
            <a:ext cx="1290606" cy="1000108"/>
          </a:xfrm>
          <a:prstGeom prst="rect">
            <a:avLst/>
          </a:prstGeom>
          <a:noFill/>
        </p:spPr>
      </p:pic>
      <p:pic>
        <p:nvPicPr>
          <p:cNvPr id="5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5730032"/>
            <a:ext cx="1143008" cy="1127968"/>
          </a:xfrm>
          <a:prstGeom prst="rect">
            <a:avLst/>
          </a:prstGeom>
          <a:noFill/>
        </p:spPr>
      </p:pic>
      <p:pic>
        <p:nvPicPr>
          <p:cNvPr id="6" name="Picture 4" descr="http://www.playcast.ru/uploads/2016/05/20/18719641.png"/>
          <p:cNvPicPr>
            <a:picLocks noChangeAspect="1" noChangeArrowheads="1"/>
          </p:cNvPicPr>
          <p:nvPr userDrawn="1"/>
        </p:nvPicPr>
        <p:blipFill>
          <a:blip r:embed="rId4" cstate="print"/>
          <a:srcRect r="12503" b="11335"/>
          <a:stretch>
            <a:fillRect/>
          </a:stretch>
        </p:blipFill>
        <p:spPr bwMode="auto">
          <a:xfrm>
            <a:off x="8143900" y="5857892"/>
            <a:ext cx="1000100" cy="100010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5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002060"/>
          </a:solidFill>
          <a:latin typeface="Times New Roman" pitchFamily="18" charset="0"/>
          <a:ea typeface="+mj-ea"/>
          <a:cs typeface="Times New Roman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2060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260648"/>
            <a:ext cx="784887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МБДОУ Д/С КОМБИНИРОВАННОГО ВИДА «Солнышко»</a:t>
            </a:r>
            <a:endParaRPr lang="ru-RU" sz="3200" b="0" cap="none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484784"/>
            <a:ext cx="8424936" cy="39087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Нравственно – патриотическое воспитание старших дошкольников посредством организации и проведения</a:t>
            </a:r>
          </a:p>
          <a:p>
            <a:pPr algn="ctr"/>
            <a:r>
              <a:rPr lang="ru-RU" sz="3200" b="1" dirty="0" smtClean="0">
                <a:ln w="12700">
                  <a:solidFill>
                    <a:srgbClr val="00B05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Военно- спортивной игры </a:t>
            </a:r>
            <a:endParaRPr lang="ru-RU" sz="3200" b="1" dirty="0">
              <a:ln w="12700">
                <a:solidFill>
                  <a:srgbClr val="00B050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8800" b="1" dirty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«Зарница»</a:t>
            </a:r>
          </a:p>
          <a:p>
            <a:pPr algn="ctr"/>
            <a:endParaRPr lang="ru-RU" sz="3200" b="1" dirty="0">
              <a:ln w="12700">
                <a:solidFill>
                  <a:srgbClr val="00B050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96282" y="5013176"/>
            <a:ext cx="5748126" cy="164352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Подготовила: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Никуленок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Марина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Волдемарсовна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инструктор </a:t>
            </a: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 физическому 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воспитанию детей дошкольного возраста</a:t>
            </a:r>
            <a:endParaRPr lang="ru-RU" sz="2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540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298259" y="2276872"/>
            <a:ext cx="4395145" cy="3960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3312368" cy="42232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395536" y="260648"/>
            <a:ext cx="8496944" cy="9233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выполнения боевого задания на каждом контрольном пункте судья выдавал отряду один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пазл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У каждого отряда был свой цвет конверта, в котором находился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пазл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собранных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пазлов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дети должны были составить свою картинку.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646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1325"/>
            <a:ext cx="3024336" cy="6012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 t="15956" b="11100"/>
          <a:stretch>
            <a:fillRect/>
          </a:stretch>
        </p:blipFill>
        <p:spPr bwMode="auto">
          <a:xfrm>
            <a:off x="4499992" y="260648"/>
            <a:ext cx="4211959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 descr="https://sun9-24.userapi.com/impg/hlLqVuGhxOv1NLWvCSE0ZEDpaS1ob6XZlblE5A/I5N6LPvAbdM.jpg?size=320x239&amp;quality=95&amp;sign=dda89f3650c26f22f99bac5cd7a380fc&amp;c_uniq_tag=5OmQwu8cQPboFrWZVe0oRdXNO6RBiIW41oxynIqlRl0&amp;type=album"/>
          <p:cNvPicPr>
            <a:picLocks noChangeAspect="1" noChangeArrowheads="1"/>
          </p:cNvPicPr>
          <p:nvPr/>
        </p:nvPicPr>
        <p:blipFill>
          <a:blip r:embed="rId4" cstate="print"/>
          <a:srcRect t="15816"/>
          <a:stretch>
            <a:fillRect/>
          </a:stretch>
        </p:blipFill>
        <p:spPr bwMode="auto">
          <a:xfrm>
            <a:off x="5292080" y="2204864"/>
            <a:ext cx="3528392" cy="2218482"/>
          </a:xfrm>
          <a:prstGeom prst="rect">
            <a:avLst/>
          </a:prstGeom>
          <a:noFill/>
        </p:spPr>
      </p:pic>
      <p:pic>
        <p:nvPicPr>
          <p:cNvPr id="6150" name="Picture 6" descr="https://sun9-42.userapi.com/impg/LzVvYvWD3p4x0IOi-gTu6SIHzYI0COqbz12TZw/QuqxKdvyvEc.jpg?size=320x240&amp;quality=95&amp;sign=adb3d3591bf6b042dc37012c4c7035c5&amp;c_uniq_tag=alTlVpFwSMslz4DkUlC3ZqXa8OMq0s-Hjlni2ZQEprU&amp;type=album"/>
          <p:cNvPicPr>
            <a:picLocks noChangeAspect="1" noChangeArrowheads="1"/>
          </p:cNvPicPr>
          <p:nvPr/>
        </p:nvPicPr>
        <p:blipFill>
          <a:blip r:embed="rId5" cstate="print"/>
          <a:srcRect t="17949"/>
          <a:stretch>
            <a:fillRect/>
          </a:stretch>
        </p:blipFill>
        <p:spPr bwMode="auto">
          <a:xfrm>
            <a:off x="3491880" y="4365104"/>
            <a:ext cx="3744414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0468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301006"/>
          </a:xfrm>
        </p:spPr>
        <p:txBody>
          <a:bodyPr>
            <a:noAutofit/>
          </a:bodyPr>
          <a:lstStyle/>
          <a:p>
            <a:pPr algn="just"/>
            <a:r>
              <a:rPr lang="ru-RU" sz="2400" b="1" i="1" dirty="0" smtClean="0"/>
              <a:t>Патриот </a:t>
            </a:r>
            <a:r>
              <a:rPr lang="ru-RU" sz="2400" b="1" i="1" dirty="0"/>
              <a:t>– это тот, кто  любит </a:t>
            </a:r>
            <a:r>
              <a:rPr lang="ru-RU" sz="2400" b="1" i="1" dirty="0" smtClean="0"/>
              <a:t>свое Отечество не за то, что оно дает ему какие-то </a:t>
            </a:r>
            <a:r>
              <a:rPr lang="ru-RU" sz="2400" b="1" i="1" dirty="0"/>
              <a:t>блага и </a:t>
            </a:r>
            <a:r>
              <a:rPr lang="ru-RU" sz="2400" b="1" i="1" dirty="0" smtClean="0"/>
              <a:t>привилегии</a:t>
            </a:r>
            <a:r>
              <a:rPr lang="ru-RU" sz="2400" b="1" dirty="0"/>
              <a:t> </a:t>
            </a:r>
            <a:r>
              <a:rPr lang="ru-RU" sz="2400" b="1" i="1" dirty="0"/>
              <a:t> перед другими народами, </a:t>
            </a:r>
            <a:r>
              <a:rPr lang="ru-RU" sz="2400" b="1" i="1" dirty="0" smtClean="0"/>
              <a:t>а потому</a:t>
            </a:r>
            <a:r>
              <a:rPr lang="ru-RU" sz="2400" b="1" i="1" dirty="0"/>
              <a:t>, что это его Родина.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745432"/>
            <a:ext cx="8229600" cy="5112568"/>
          </a:xfrm>
        </p:spPr>
        <p:txBody>
          <a:bodyPr>
            <a:normAutofit fontScale="40000" lnSpcReduction="20000"/>
          </a:bodyPr>
          <a:lstStyle/>
          <a:p>
            <a:r>
              <a:rPr lang="ru-RU" sz="5100" dirty="0" smtClean="0"/>
              <a:t>	</a:t>
            </a:r>
            <a:r>
              <a:rPr lang="ru-RU" sz="6000" dirty="0" smtClean="0">
                <a:solidFill>
                  <a:schemeClr val="tx1"/>
                </a:solidFill>
              </a:rPr>
              <a:t>Чувство любви к Родине – это одно из самых сильных чувств, без него человек не ощущает своих корней. Россия переживает в настоящее время, один из непростых исторических периодов. У подрастающего поколения, в последние годы, наблюдается отчуждение от отечественной культуры, общественно-исторического опыта своего народа.</a:t>
            </a:r>
          </a:p>
          <a:p>
            <a:r>
              <a:rPr lang="ru-RU" sz="6000" dirty="0" smtClean="0">
                <a:solidFill>
                  <a:schemeClr val="tx1"/>
                </a:solidFill>
              </a:rPr>
              <a:t>Исходя из этого, проблема нравственно - патриотического воспитания детей дошкольного возраста приобретает особую актуальность. В связи с этим возникает неотложность решения проблем воспитания патриотизма в работе с детьми дошкольного возраста. Очень важно, чтобы уже в дошкольном возрасте ребенок почувствовал личную ответственность за родную землю и ее будущее!</a:t>
            </a:r>
          </a:p>
          <a:p>
            <a:pPr marL="0" indent="0" algn="just">
              <a:buNone/>
            </a:pPr>
            <a:endParaRPr lang="ru-RU" sz="6000" b="1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1200" dirty="0" smtClean="0"/>
              <a:t>.</a:t>
            </a:r>
            <a:endParaRPr lang="ru-RU" sz="1200" dirty="0"/>
          </a:p>
          <a:p>
            <a:pPr marL="0" indent="0">
              <a:buNone/>
            </a:pP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tx1"/>
                </a:solidFill>
              </a:rPr>
              <a:t>Цель: </a:t>
            </a:r>
            <a:r>
              <a:rPr lang="ru-RU" sz="1600" dirty="0" smtClean="0">
                <a:solidFill>
                  <a:schemeClr val="tx1"/>
                </a:solidFill>
              </a:rPr>
              <a:t>Воспитание нравственно-патриотических качеств детей старшего дошкольного возраста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Формирование патриотических качеств личности ребенка, уважения и гордости за Российскую армию посредством участия в спортивно-патриотической игре «Зарница»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Приобщение родителей к участию в жизни детского сада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Задачи: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Обучать </a:t>
            </a:r>
            <a:r>
              <a:rPr lang="ru-RU" sz="1900" dirty="0" smtClean="0">
                <a:solidFill>
                  <a:schemeClr val="tx1"/>
                </a:solidFill>
              </a:rPr>
              <a:t>детей основам поисковой деятельности, коммуникативным качествам, посредством двигательной активности;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Обеспечить </a:t>
            </a:r>
            <a:r>
              <a:rPr lang="ru-RU" sz="1900" dirty="0" smtClean="0">
                <a:solidFill>
                  <a:schemeClr val="tx1"/>
                </a:solidFill>
              </a:rPr>
              <a:t>всестороннюю физическую подготовленность каждого ребенка;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Развивать </a:t>
            </a:r>
            <a:r>
              <a:rPr lang="ru-RU" sz="1900" dirty="0" smtClean="0">
                <a:solidFill>
                  <a:schemeClr val="tx1"/>
                </a:solidFill>
              </a:rPr>
              <a:t> у детей познавательную активность, творческие способности;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Закреплять </a:t>
            </a:r>
            <a:r>
              <a:rPr lang="ru-RU" sz="1900" dirty="0" smtClean="0">
                <a:solidFill>
                  <a:schemeClr val="tx1"/>
                </a:solidFill>
              </a:rPr>
              <a:t>знания о государственной символике РФ и празднике «День Защитника Отечества»;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Расширять</a:t>
            </a:r>
            <a:r>
              <a:rPr lang="ru-RU" sz="1900" dirty="0" smtClean="0">
                <a:solidFill>
                  <a:schemeClr val="tx1"/>
                </a:solidFill>
              </a:rPr>
              <a:t>, обобщать и систематизировать знания о Российской Армии, родах войск, военной технике и представления об особенностях военной службы;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Воспитывать </a:t>
            </a:r>
            <a:r>
              <a:rPr lang="ru-RU" sz="1900" dirty="0" smtClean="0">
                <a:solidFill>
                  <a:schemeClr val="tx1"/>
                </a:solidFill>
              </a:rPr>
              <a:t>чувство гордости за свою армию и вызвать желание быть похожими на сильных Российских воинов;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П</a:t>
            </a:r>
            <a:r>
              <a:rPr lang="ru-RU" sz="1900" dirty="0" smtClean="0">
                <a:solidFill>
                  <a:schemeClr val="tx1"/>
                </a:solidFill>
              </a:rPr>
              <a:t>родолжать </a:t>
            </a:r>
            <a:r>
              <a:rPr lang="ru-RU" sz="1900" dirty="0" smtClean="0">
                <a:solidFill>
                  <a:schemeClr val="tx1"/>
                </a:solidFill>
              </a:rPr>
              <a:t>воспитывать у детей патриотические чувства к Родине, гордость за нашу историю;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Воспитывать </a:t>
            </a:r>
            <a:r>
              <a:rPr lang="ru-RU" sz="1900" dirty="0" smtClean="0">
                <a:solidFill>
                  <a:schemeClr val="tx1"/>
                </a:solidFill>
              </a:rPr>
              <a:t>у детей инициативу, целеустремленность, трудолюбие;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Воспитывать </a:t>
            </a:r>
            <a:r>
              <a:rPr lang="ru-RU" sz="1900" dirty="0" smtClean="0">
                <a:solidFill>
                  <a:schemeClr val="tx1"/>
                </a:solidFill>
              </a:rPr>
              <a:t>у детей понимание необходимости защищать внешние границы своей Родины;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Пополнить </a:t>
            </a:r>
            <a:r>
              <a:rPr lang="ru-RU" sz="1900" dirty="0" smtClean="0">
                <a:solidFill>
                  <a:schemeClr val="tx1"/>
                </a:solidFill>
              </a:rPr>
              <a:t>словарный запас детей по военной тематике, повысить эрудицию и интеллект;</a:t>
            </a:r>
          </a:p>
          <a:p>
            <a:r>
              <a:rPr lang="ru-RU" sz="1900" dirty="0" smtClean="0">
                <a:solidFill>
                  <a:schemeClr val="tx1"/>
                </a:solidFill>
              </a:rPr>
              <a:t>Проводить </a:t>
            </a:r>
            <a:r>
              <a:rPr lang="ru-RU" sz="1900" dirty="0" smtClean="0">
                <a:solidFill>
                  <a:schemeClr val="tx1"/>
                </a:solidFill>
              </a:rPr>
              <a:t>работу с родителями, привлекая их к патриотическому воспитанию детей в семье.</a:t>
            </a:r>
            <a:endParaRPr lang="ru-RU" sz="19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668" y="229065"/>
            <a:ext cx="8856820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Мы разработали и представляем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зимний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вариант игры, в котором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участвуют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отряда,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выполняющий важное «боевое задание». Игра представляет собой имитацию военных учений, с элементами соревнования в различных военно-прикладных видах спорта, игровыми элементами. При прохождении маршрута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каждый отряд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выполняет различные задания..</a:t>
            </a:r>
          </a:p>
        </p:txBody>
      </p:sp>
      <p:pic>
        <p:nvPicPr>
          <p:cNvPr id="1026" name="Picture 2" descr="E:\личное\фото\зарница\IMG-20200220-WA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2862318" cy="381642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8" name="Picture 4" descr="E:\личное\фото\зарница\IMG-20200220-WA0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924944"/>
            <a:ext cx="4463819" cy="33478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7962"/>
            <a:ext cx="8248037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Игра началась с построения и приветствия отрядов. Ведущий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(инструктор по физкультуре) поприветствовал  участников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объявил цель игры.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E:\личное\фото\я\IMG_20200218_104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933056"/>
            <a:ext cx="3419872" cy="2564904"/>
          </a:xfrm>
          <a:prstGeom prst="rect">
            <a:avLst/>
          </a:prstGeom>
          <a:noFill/>
        </p:spPr>
      </p:pic>
      <p:pic>
        <p:nvPicPr>
          <p:cNvPr id="4" name="Picture 3" descr="E:\личное\фото\я\image(1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861048"/>
            <a:ext cx="4392488" cy="2470775"/>
          </a:xfrm>
          <a:prstGeom prst="rect">
            <a:avLst/>
          </a:prstGeom>
          <a:noFill/>
        </p:spPr>
      </p:pic>
      <p:pic>
        <p:nvPicPr>
          <p:cNvPr id="5" name="Picture 4" descr="E:\личное\фото\зарница\101_2798-300x2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836712"/>
            <a:ext cx="6192688" cy="2736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9290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60648"/>
            <a:ext cx="8208912" cy="16312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«Зарница» была построена в форме военно-спортивной эстафеты, где команды продвигались по маршруту, который был указан на карте. У каждой команды была своя карта и свой маршрут для того, чтобы группы на контрольных пунктах, по возможности, не пересекались.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Надя\Desktop\зарница\IMG-20170821-WA002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55" r="23492"/>
          <a:stretch/>
        </p:blipFill>
        <p:spPr bwMode="auto">
          <a:xfrm>
            <a:off x="2411760" y="2204864"/>
            <a:ext cx="4921953" cy="40505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107060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496944" cy="132343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Перед началом боевых учений дети с помощью родителей внимательно изучали карту и маршрутный лист. В каждом отряде был капитан отряда – один из родителей. Капитан давал команду детям в каком направлении нужно продвигаться по участку согласно карте и маршрутному листу, а также следил за техникой безопасности при выполнении заданий. В этом ему помогали так же и другие родители, принявшие участие в игре.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3299520" cy="2474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2798930"/>
            <a:ext cx="4643560" cy="3482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7656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836712"/>
            <a:ext cx="3240360" cy="2430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548680"/>
            <a:ext cx="3312368" cy="24842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2636912"/>
            <a:ext cx="3109551" cy="2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6043" y="3429000"/>
            <a:ext cx="364840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005064"/>
            <a:ext cx="3292213" cy="24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0590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24936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defTabSz="263525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контрольном пункте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находится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ведущий – судья, который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сообщает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детям задание,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отмечает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правильность 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выполнения.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каких-то заданиях учитывалась ловкость или меткость выполнения, а в каких-то – скорость.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defTabSz="263525"/>
            <a:r>
              <a:rPr lang="ru-RU" dirty="0"/>
              <a:t>	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2451104" cy="183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284984"/>
            <a:ext cx="2304256" cy="3072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 b="26886"/>
          <a:stretch>
            <a:fillRect/>
          </a:stretch>
        </p:blipFill>
        <p:spPr bwMode="auto">
          <a:xfrm>
            <a:off x="6444208" y="1484784"/>
            <a:ext cx="232675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1484784"/>
            <a:ext cx="3636912" cy="272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933056"/>
            <a:ext cx="3552395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8722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329</Words>
  <Application>Microsoft Office PowerPoint</Application>
  <PresentationFormat>Экран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Патриот – это тот, кто  любит свое Отечество не за то, что оно дает ему какие-то блага и привилегии  перед другими народами, а потому, что это его Родина. </vt:lpstr>
      <vt:lpstr>Цель: Воспитание нравственно-патриотических качеств детей старшего дошкольного возраста Формирование патриотических качеств личности ребенка, уважения и гордости за Российскую армию посредством участия в спортивно-патриотической игре «Зарница» Приобщение родителей к участию в жизни детского сада.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Иринк@!!!</dc:creator>
  <cp:lastModifiedBy>Пользователь Windows</cp:lastModifiedBy>
  <cp:revision>58</cp:revision>
  <dcterms:modified xsi:type="dcterms:W3CDTF">2024-01-18T09:45:35Z</dcterms:modified>
</cp:coreProperties>
</file>