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5" r:id="rId3"/>
    <p:sldId id="271" r:id="rId4"/>
    <p:sldId id="270" r:id="rId5"/>
    <p:sldId id="269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680"/>
    <a:srgbClr val="88B963"/>
    <a:srgbClr val="CAE0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349718-EFB3-49AE-8523-98A882F878D4}" type="datetimeFigureOut">
              <a:rPr lang="ru-RU" smtClean="0"/>
              <a:t>21.05.2017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D47860-8279-480D-A83B-9A044ACBF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53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D47860-8279-480D-A83B-9A044ACBFA6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22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815D8-DA78-4BD7-98B3-E6E6B969EC6A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B25A9-E587-4CC3-8206-7F1A87AB3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audio" Target="../media/audio2.wav"/><Relationship Id="rId7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11" Type="http://schemas.openxmlformats.org/officeDocument/2006/relationships/image" Target="../media/image6.gif"/><Relationship Id="rId5" Type="http://schemas.openxmlformats.org/officeDocument/2006/relationships/audio" Target="../media/audio4.wav"/><Relationship Id="rId10" Type="http://schemas.openxmlformats.org/officeDocument/2006/relationships/image" Target="../media/image5.png"/><Relationship Id="rId4" Type="http://schemas.openxmlformats.org/officeDocument/2006/relationships/audio" Target="../media/audio3.wav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0.jpeg"/><Relationship Id="rId3" Type="http://schemas.openxmlformats.org/officeDocument/2006/relationships/audio" Target="../media/audio1.wav"/><Relationship Id="rId7" Type="http://schemas.openxmlformats.org/officeDocument/2006/relationships/image" Target="../media/image1.jpeg"/><Relationship Id="rId12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11" Type="http://schemas.openxmlformats.org/officeDocument/2006/relationships/image" Target="../media/image8.gif"/><Relationship Id="rId5" Type="http://schemas.openxmlformats.org/officeDocument/2006/relationships/audio" Target="../media/audio3.wav"/><Relationship Id="rId10" Type="http://schemas.microsoft.com/office/2007/relationships/hdphoto" Target="../media/hdphoto1.wdp"/><Relationship Id="rId4" Type="http://schemas.openxmlformats.org/officeDocument/2006/relationships/audio" Target="../media/audio2.wav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audio" Target="../media/audio2.wav"/><Relationship Id="rId7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11" Type="http://schemas.openxmlformats.org/officeDocument/2006/relationships/image" Target="../media/image14.jpeg"/><Relationship Id="rId5" Type="http://schemas.openxmlformats.org/officeDocument/2006/relationships/audio" Target="../media/audio4.wav"/><Relationship Id="rId10" Type="http://schemas.openxmlformats.org/officeDocument/2006/relationships/image" Target="../media/image13.jpeg"/><Relationship Id="rId4" Type="http://schemas.openxmlformats.org/officeDocument/2006/relationships/audio" Target="../media/audio3.wav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audio" Target="../media/audio2.wav"/><Relationship Id="rId7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11" Type="http://schemas.openxmlformats.org/officeDocument/2006/relationships/image" Target="../media/image18.jpeg"/><Relationship Id="rId5" Type="http://schemas.openxmlformats.org/officeDocument/2006/relationships/audio" Target="../media/audio4.wav"/><Relationship Id="rId10" Type="http://schemas.openxmlformats.org/officeDocument/2006/relationships/image" Target="../media/image17.jpeg"/><Relationship Id="rId4" Type="http://schemas.openxmlformats.org/officeDocument/2006/relationships/audio" Target="../media/audio3.wav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sva-mama.ru/sites/default/files/459_55_0.jpg" TargetMode="External"/><Relationship Id="rId13" Type="http://schemas.openxmlformats.org/officeDocument/2006/relationships/hyperlink" Target="http://img.cliparto.com/pic/xl/186338/3144621-house-painter.jpg" TargetMode="External"/><Relationship Id="rId18" Type="http://schemas.openxmlformats.org/officeDocument/2006/relationships/hyperlink" Target="http://ic.pics.livejournal.com/radiomex/62374156/6584/6584_original.gif" TargetMode="External"/><Relationship Id="rId3" Type="http://schemas.openxmlformats.org/officeDocument/2006/relationships/hyperlink" Target="http://img1.liveinternet.ru/images/attach/c/6/89/981/89981445_430c6d371ae4.jpg" TargetMode="External"/><Relationship Id="rId7" Type="http://schemas.openxmlformats.org/officeDocument/2006/relationships/hyperlink" Target="http://lib.rus.ec/i/96/501896/i_080.jpg" TargetMode="External"/><Relationship Id="rId12" Type="http://schemas.openxmlformats.org/officeDocument/2006/relationships/hyperlink" Target="http://detivi.ru/wp-content/uploads/2015/04/122244251_042715_2058_logic3.jpg" TargetMode="External"/><Relationship Id="rId17" Type="http://schemas.openxmlformats.org/officeDocument/2006/relationships/hyperlink" Target="http://www.nv-online.info/get_img?ImageId=77852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playcast.ru/uploads/2013/10/27/6412941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hgpi.edu.ru/biblioteka/blog/wp-content/uploads/2014/05/professii_15.jpg" TargetMode="External"/><Relationship Id="rId11" Type="http://schemas.openxmlformats.org/officeDocument/2006/relationships/hyperlink" Target="http://s47.radikal.ru/i117/1003/a6/6cdf8a27bd6a.jpg" TargetMode="External"/><Relationship Id="rId5" Type="http://schemas.openxmlformats.org/officeDocument/2006/relationships/hyperlink" Target="http://dliadetei.ru/public/2/20110817/131355969812821889_normal.jpg" TargetMode="External"/><Relationship Id="rId15" Type="http://schemas.openxmlformats.org/officeDocument/2006/relationships/hyperlink" Target="https://thumbs.dreamstime.com/thumb_615/13094274841PnKi8.jpg" TargetMode="External"/><Relationship Id="rId10" Type="http://schemas.openxmlformats.org/officeDocument/2006/relationships/hyperlink" Target="http://dliadetei.ru/public/2/20110817/131355964870736504_normal.jpg" TargetMode="External"/><Relationship Id="rId4" Type="http://schemas.openxmlformats.org/officeDocument/2006/relationships/hyperlink" Target="http://shgpi.edu.ru/biblioteka/blog/wp-content/uploads/2014/05/professii_9.jpg" TargetMode="External"/><Relationship Id="rId9" Type="http://schemas.openxmlformats.org/officeDocument/2006/relationships/hyperlink" Target="http://mistergid.ru/image/upload/2011-08-07/330026694634_419_0e59b7c5c993.jpg" TargetMode="External"/><Relationship Id="rId14" Type="http://schemas.openxmlformats.org/officeDocument/2006/relationships/hyperlink" Target="http://www.playcast.ru/uploads/2014/08/06/9440775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нак завершения 4"/>
          <p:cNvSpPr/>
          <p:nvPr/>
        </p:nvSpPr>
        <p:spPr>
          <a:xfrm>
            <a:off x="500034" y="714356"/>
            <a:ext cx="8296332" cy="3643338"/>
          </a:xfrm>
          <a:prstGeom prst="flowChartTerminato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57299"/>
            <a:ext cx="7772400" cy="22431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Интерактивная игра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Профессии. Разбуди медведя.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Автоматизация звука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Учитель-логопед МБДОУ «Детский сад «Солнышко» с. Никольское» МО «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Енотаевский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 район» Астраханской области Краснова Ирина Владимировна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2015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 rot="5400000">
            <a:off x="2484653" y="3988656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3146504" y="3763282"/>
            <a:ext cx="1857388" cy="21042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6200000">
            <a:off x="197611" y="4016694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864471" y="3763282"/>
            <a:ext cx="1857388" cy="2104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2510607" y="833329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146504" y="620688"/>
            <a:ext cx="1857388" cy="22301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199813" y="833328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842754" y="620688"/>
            <a:ext cx="1857388" cy="2200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знак завершения 36"/>
          <p:cNvSpPr/>
          <p:nvPr/>
        </p:nvSpPr>
        <p:spPr>
          <a:xfrm>
            <a:off x="5302476" y="305633"/>
            <a:ext cx="3744416" cy="1378982"/>
          </a:xfrm>
          <a:prstGeom prst="flowChartTerminator">
            <a:avLst/>
          </a:prstGeom>
          <a:solidFill>
            <a:srgbClr val="9EC68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ПОДУМАЙ И СКАЖИ, ЧТО ЕЩЁ ДЕЛАЮТ ВРАЧ, ШОФЁР, ПАРИКМАХЕР И СТРОИТЕЛЬ?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313793" y="297367"/>
            <a:ext cx="3744416" cy="1378982"/>
          </a:xfrm>
          <a:prstGeom prst="flowChartTerminator">
            <a:avLst/>
          </a:prstGeom>
          <a:solidFill>
            <a:schemeClr val="bg2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79" y="398731"/>
            <a:ext cx="3744416" cy="128588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ПОДБЕРИ ПАРУ К СЛОВОСОЧЕТАНИЮ, </a:t>
            </a:r>
          </a:p>
          <a:p>
            <a:pPr>
              <a:spcBef>
                <a:spcPts val="0"/>
              </a:spcBef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НАЗОВИ ПРОФЕССИЮ. </a:t>
            </a:r>
          </a:p>
          <a:p>
            <a:pPr>
              <a:spcBef>
                <a:spcPts val="0"/>
              </a:spcBef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СОСТАВЬ ПРЕДЛОЖЕНИЕ</a:t>
            </a:r>
          </a:p>
          <a:p>
            <a:pPr>
              <a:spcBef>
                <a:spcPts val="0"/>
              </a:spcBef>
            </a:pP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5784442" y="1899560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ВЫПИСЫВАЕТ РЕЦЕПТ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5784442" y="1899560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СТРИЖЁТ ВОЛОСЫ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5784442" y="1899560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ЗАВОДИТ МОТОР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Блок-схема: знак завершения 15"/>
          <p:cNvSpPr/>
          <p:nvPr/>
        </p:nvSpPr>
        <p:spPr>
          <a:xfrm>
            <a:off x="5784442" y="1899560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СТРОИТ ДОМА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7" name="Рисунок 16" descr="89981445_430c6d371ae4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3F4EF"/>
              </a:clrFrom>
              <a:clrTo>
                <a:srgbClr val="F3F4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530" y="774679"/>
            <a:ext cx="1785950" cy="2076118"/>
          </a:xfrm>
          <a:prstGeom prst="rect">
            <a:avLst/>
          </a:prstGeom>
        </p:spPr>
      </p:pic>
      <p:pic>
        <p:nvPicPr>
          <p:cNvPr id="18" name="Рисунок 17" descr="6cdf8a27bd6a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EBECE7"/>
              </a:clrFrom>
              <a:clrTo>
                <a:srgbClr val="EBECE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5791" y="954863"/>
            <a:ext cx="1657344" cy="1889395"/>
          </a:xfrm>
          <a:prstGeom prst="rect">
            <a:avLst/>
          </a:prstGeom>
        </p:spPr>
      </p:pic>
      <p:sp>
        <p:nvSpPr>
          <p:cNvPr id="19" name="врач4"/>
          <p:cNvSpPr/>
          <p:nvPr/>
        </p:nvSpPr>
        <p:spPr>
          <a:xfrm>
            <a:off x="1057068" y="2928934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ВРАЧ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парикмахер4"/>
          <p:cNvSpPr/>
          <p:nvPr/>
        </p:nvSpPr>
        <p:spPr>
          <a:xfrm>
            <a:off x="3500430" y="2928934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ПАРИКМАХЕР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4строитель"/>
          <p:cNvSpPr/>
          <p:nvPr/>
        </p:nvSpPr>
        <p:spPr>
          <a:xfrm>
            <a:off x="3410083" y="6066733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СТРОИТЕЛЬ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2" name="Рисунок 21" descr="6412941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471" y="3998111"/>
            <a:ext cx="1857388" cy="1866722"/>
          </a:xfrm>
          <a:prstGeom prst="rect">
            <a:avLst/>
          </a:prstGeom>
        </p:spPr>
      </p:pic>
      <p:pic>
        <p:nvPicPr>
          <p:cNvPr id="23" name="Рисунок 22" descr="9440775.png"/>
          <p:cNvPicPr>
            <a:picLocks noChangeAspect="1"/>
          </p:cNvPicPr>
          <p:nvPr/>
        </p:nvPicPr>
        <p:blipFill>
          <a:blip r:embed="rId10" cstate="print">
            <a:lum contrast="40000"/>
          </a:blip>
          <a:stretch>
            <a:fillRect/>
          </a:stretch>
        </p:blipFill>
        <p:spPr>
          <a:xfrm>
            <a:off x="3160050" y="3891101"/>
            <a:ext cx="1928826" cy="1976428"/>
          </a:xfrm>
          <a:prstGeom prst="rect">
            <a:avLst/>
          </a:prstGeom>
        </p:spPr>
      </p:pic>
      <p:sp>
        <p:nvSpPr>
          <p:cNvPr id="24" name="4шофёр"/>
          <p:cNvSpPr/>
          <p:nvPr/>
        </p:nvSpPr>
        <p:spPr>
          <a:xfrm>
            <a:off x="1021592" y="6060212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ШОФЁР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врач3"/>
          <p:cNvSpPr/>
          <p:nvPr/>
        </p:nvSpPr>
        <p:spPr>
          <a:xfrm>
            <a:off x="1057068" y="2928934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ВРАЧ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врач2"/>
          <p:cNvSpPr/>
          <p:nvPr/>
        </p:nvSpPr>
        <p:spPr>
          <a:xfrm>
            <a:off x="1057068" y="2928934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ВРАЧ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врач1"/>
          <p:cNvSpPr/>
          <p:nvPr/>
        </p:nvSpPr>
        <p:spPr>
          <a:xfrm>
            <a:off x="1057068" y="2928934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ВРАЧ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парикмахер3"/>
          <p:cNvSpPr/>
          <p:nvPr/>
        </p:nvSpPr>
        <p:spPr>
          <a:xfrm>
            <a:off x="3500430" y="2928934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ПАРИКМАХЕР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парикмахер2"/>
          <p:cNvSpPr/>
          <p:nvPr/>
        </p:nvSpPr>
        <p:spPr>
          <a:xfrm>
            <a:off x="3500430" y="2928934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ПАРИКМАХЕР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парикмахер1"/>
          <p:cNvSpPr/>
          <p:nvPr/>
        </p:nvSpPr>
        <p:spPr>
          <a:xfrm>
            <a:off x="3500430" y="2928934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ПАРИКМАХЕР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3шофёр"/>
          <p:cNvSpPr/>
          <p:nvPr/>
        </p:nvSpPr>
        <p:spPr>
          <a:xfrm>
            <a:off x="1021592" y="6060212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ШОФЁР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" name="2шофёр"/>
          <p:cNvSpPr/>
          <p:nvPr/>
        </p:nvSpPr>
        <p:spPr>
          <a:xfrm>
            <a:off x="1021592" y="6060212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ШОФЁР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3" name="1шофёр"/>
          <p:cNvSpPr/>
          <p:nvPr/>
        </p:nvSpPr>
        <p:spPr>
          <a:xfrm>
            <a:off x="1021592" y="6060212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ШОФЁР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3строитель"/>
          <p:cNvSpPr/>
          <p:nvPr/>
        </p:nvSpPr>
        <p:spPr>
          <a:xfrm>
            <a:off x="3410083" y="6066733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СТРОИТЕЛЬ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2строитель"/>
          <p:cNvSpPr/>
          <p:nvPr/>
        </p:nvSpPr>
        <p:spPr>
          <a:xfrm>
            <a:off x="3410083" y="6066733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СТРОИТЕЛЬ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" name="1строитель"/>
          <p:cNvSpPr/>
          <p:nvPr/>
        </p:nvSpPr>
        <p:spPr>
          <a:xfrm>
            <a:off x="3410083" y="6066733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СТРОИТЕЛЬ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673710" y="2928934"/>
            <a:ext cx="2981156" cy="3214708"/>
            <a:chOff x="5811732" y="3610917"/>
            <a:chExt cx="2981156" cy="2961353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5811732" y="3610917"/>
              <a:ext cx="2981156" cy="2961353"/>
            </a:xfrm>
            <a:prstGeom prst="round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4798" y="4450073"/>
              <a:ext cx="2118980" cy="2066925"/>
            </a:xfrm>
            <a:prstGeom prst="rect">
              <a:avLst/>
            </a:prstGeom>
          </p:spPr>
        </p:pic>
      </p:grpSp>
      <p:sp>
        <p:nvSpPr>
          <p:cNvPr id="5" name="Стрелка вправо 4"/>
          <p:cNvSpPr/>
          <p:nvPr/>
        </p:nvSpPr>
        <p:spPr>
          <a:xfrm>
            <a:off x="6561862" y="2443230"/>
            <a:ext cx="1204851" cy="73157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0A9A8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0A9A8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3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xit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7000"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repeatCount="2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A65"/>
                                      </p:to>
                                    </p:animClr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A65"/>
                                      </p:to>
                                    </p:animClr>
                                    <p:set>
                                      <p:cBhvr>
                                        <p:cTn id="1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3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2A2DC"/>
                                      </p:to>
                                    </p:animClr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2A2DC"/>
                                      </p:to>
                                    </p:animClr>
                                    <p:set>
                                      <p:cBhvr>
                                        <p:cTn id="1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6" presetClass="emph" presetSubtype="0" repeatCount="3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9C571"/>
                                      </p:to>
                                    </p:animClr>
                                    <p:set>
                                      <p:cBhvr>
                                        <p:cTn id="1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8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9C571"/>
                                      </p:to>
                                    </p:animClr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repeatCount="2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mph" presetSubtype="0" repeatCount="2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mph" presetSubtype="0" repeatCount="2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7" grpId="0" animBg="1"/>
      <p:bldP spid="6" grpId="0" build="p"/>
      <p:bldP spid="13" grpId="0" animBg="1"/>
      <p:bldP spid="13" grpId="1" animBg="1"/>
      <p:bldP spid="13" grpId="2" animBg="1"/>
      <p:bldP spid="13" grpId="3" animBg="1"/>
      <p:bldP spid="13" grpId="4" animBg="1"/>
      <p:bldP spid="13" grpId="5" animBg="1"/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5" grpId="0" animBg="1"/>
      <p:bldP spid="15" grpId="1" animBg="1"/>
      <p:bldP spid="15" grpId="2" animBg="1"/>
      <p:bldP spid="15" grpId="3" animBg="1"/>
      <p:bldP spid="15" grpId="4" animBg="1"/>
      <p:bldP spid="15" grpId="5" animBg="1"/>
      <p:bldP spid="16" grpId="0" animBg="1"/>
      <p:bldP spid="16" grpId="1" animBg="1"/>
      <p:bldP spid="16" grpId="2" animBg="1"/>
      <p:bldP spid="16" grpId="3" animBg="1"/>
      <p:bldP spid="25" grpId="0" animBg="1"/>
      <p:bldP spid="26" grpId="0" animBg="1"/>
      <p:bldP spid="26" grpId="1" animBg="1"/>
      <p:bldP spid="27" grpId="0" animBg="1"/>
      <p:bldP spid="28" grpId="0" animBg="1"/>
      <p:bldP spid="29" grpId="0" animBg="1"/>
      <p:bldP spid="29" grpId="1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  <p:bldP spid="35" grpId="1" animBg="1"/>
      <p:bldP spid="36" grpId="0" animBg="1"/>
      <p:bldP spid="5" grpId="0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  <p:bldP spid="5" grpId="1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16200000">
            <a:off x="192260" y="817259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56985" y="631867"/>
            <a:ext cx="1857388" cy="1945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302476" y="305633"/>
            <a:ext cx="3744416" cy="1378982"/>
          </a:xfrm>
          <a:prstGeom prst="flowChartTerminator">
            <a:avLst/>
          </a:prstGeom>
          <a:solidFill>
            <a:srgbClr val="9EC68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ПОДУМАЙ И СКАЖИ, ЧТО ЕЩЁ ДЕЛАЮТ ПОВАР, РЫБАК, МАТРОС И ФУТБОЛИСТЫ?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2517628" y="3966555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2510607" y="797767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6200000">
            <a:off x="179083" y="3988798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5757126" y="1885430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ЧИСТИТ КАРТОФЕЛЬ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5757126" y="1885430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ИГРАЮТ В ФУТБОЛ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5757126" y="1885430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ЛОВИТ РЫБУ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Блок-схема: знак завершения 15"/>
          <p:cNvSpPr/>
          <p:nvPr/>
        </p:nvSpPr>
        <p:spPr>
          <a:xfrm>
            <a:off x="5757126" y="1885430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ТЯНЕТ ТРОС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врач4"/>
          <p:cNvSpPr/>
          <p:nvPr/>
        </p:nvSpPr>
        <p:spPr>
          <a:xfrm>
            <a:off x="3345342" y="2871858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ПОВАР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парикмахер4"/>
          <p:cNvSpPr/>
          <p:nvPr/>
        </p:nvSpPr>
        <p:spPr>
          <a:xfrm>
            <a:off x="1127966" y="2869798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ФУТБОЛИСТЫ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4строитель"/>
          <p:cNvSpPr/>
          <p:nvPr/>
        </p:nvSpPr>
        <p:spPr>
          <a:xfrm>
            <a:off x="3367863" y="608364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МАТРОС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4шофёр"/>
          <p:cNvSpPr/>
          <p:nvPr/>
        </p:nvSpPr>
        <p:spPr>
          <a:xfrm>
            <a:off x="1030275" y="608364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РЫБАК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врач3"/>
          <p:cNvSpPr/>
          <p:nvPr/>
        </p:nvSpPr>
        <p:spPr>
          <a:xfrm>
            <a:off x="3345342" y="2871858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ПОВАР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врач2"/>
          <p:cNvSpPr/>
          <p:nvPr/>
        </p:nvSpPr>
        <p:spPr>
          <a:xfrm>
            <a:off x="3345342" y="2871858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ПОВАР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врач1"/>
          <p:cNvSpPr/>
          <p:nvPr/>
        </p:nvSpPr>
        <p:spPr>
          <a:xfrm>
            <a:off x="3345342" y="2871858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ПОВАР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парикмахер3"/>
          <p:cNvSpPr/>
          <p:nvPr/>
        </p:nvSpPr>
        <p:spPr>
          <a:xfrm>
            <a:off x="1127966" y="2869798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ФУТБОЛИСТЫ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парикмахер2"/>
          <p:cNvSpPr/>
          <p:nvPr/>
        </p:nvSpPr>
        <p:spPr>
          <a:xfrm>
            <a:off x="1127966" y="2869798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ФУТБОЛИСТЫ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парикмахер1"/>
          <p:cNvSpPr/>
          <p:nvPr/>
        </p:nvSpPr>
        <p:spPr>
          <a:xfrm>
            <a:off x="1127966" y="2869798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ФУТБОЛИСТЫ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3шофёр"/>
          <p:cNvSpPr/>
          <p:nvPr/>
        </p:nvSpPr>
        <p:spPr>
          <a:xfrm>
            <a:off x="1030275" y="608364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РЫБАК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" name="2шофёр"/>
          <p:cNvSpPr/>
          <p:nvPr/>
        </p:nvSpPr>
        <p:spPr>
          <a:xfrm>
            <a:off x="1030275" y="608364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РЫБАК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3" name="1шофёр"/>
          <p:cNvSpPr/>
          <p:nvPr/>
        </p:nvSpPr>
        <p:spPr>
          <a:xfrm>
            <a:off x="1030275" y="608364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РЫБАК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3строитель"/>
          <p:cNvSpPr/>
          <p:nvPr/>
        </p:nvSpPr>
        <p:spPr>
          <a:xfrm>
            <a:off x="3367863" y="608364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МАТРОС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2строитель"/>
          <p:cNvSpPr/>
          <p:nvPr/>
        </p:nvSpPr>
        <p:spPr>
          <a:xfrm>
            <a:off x="3367863" y="608364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МАТРОС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" name="1строитель"/>
          <p:cNvSpPr/>
          <p:nvPr/>
        </p:nvSpPr>
        <p:spPr>
          <a:xfrm>
            <a:off x="3367863" y="608364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МАТРОС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673710" y="2928934"/>
            <a:ext cx="2981156" cy="3214708"/>
            <a:chOff x="5811732" y="3610917"/>
            <a:chExt cx="2981156" cy="2961353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5811732" y="3610917"/>
              <a:ext cx="2981156" cy="2961353"/>
            </a:xfrm>
            <a:prstGeom prst="round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4798" y="4450073"/>
              <a:ext cx="2118980" cy="2066925"/>
            </a:xfrm>
            <a:prstGeom prst="rect">
              <a:avLst/>
            </a:prstGeom>
          </p:spPr>
        </p:pic>
      </p:grpSp>
      <p:sp>
        <p:nvSpPr>
          <p:cNvPr id="5" name="Стрелка вправо 4"/>
          <p:cNvSpPr/>
          <p:nvPr/>
        </p:nvSpPr>
        <p:spPr>
          <a:xfrm>
            <a:off x="6561862" y="2443230"/>
            <a:ext cx="1204851" cy="73157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Georgia" panose="02040502050405020303" pitchFamily="18" charset="0"/>
            </a:endParaRPr>
          </a:p>
        </p:txBody>
      </p:sp>
      <p:pic>
        <p:nvPicPr>
          <p:cNvPr id="37" name="Рисунок 36" descr="131355969812821889_normal.jpg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49891" y="642376"/>
            <a:ext cx="1857388" cy="1945652"/>
          </a:xfrm>
          <a:prstGeom prst="rect">
            <a:avLst/>
          </a:prstGeom>
        </p:spPr>
      </p:pic>
      <p:pic>
        <p:nvPicPr>
          <p:cNvPr id="38" name="Рисунок 37" descr="3145_html_37876699.gi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2251" y="722227"/>
            <a:ext cx="1554475" cy="1785950"/>
          </a:xfrm>
          <a:prstGeom prst="rect">
            <a:avLst/>
          </a:prstGeom>
        </p:spPr>
      </p:pic>
      <p:pic>
        <p:nvPicPr>
          <p:cNvPr id="39" name="Рисунок 38" descr="13094274841PnKi8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0207" y="3929066"/>
            <a:ext cx="1857388" cy="1942621"/>
          </a:xfrm>
          <a:prstGeom prst="rect">
            <a:avLst/>
          </a:prstGeom>
        </p:spPr>
      </p:pic>
      <p:pic>
        <p:nvPicPr>
          <p:cNvPr id="40" name="Рисунок 39" descr="122244251_042715_2058_logic3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49891" y="3946011"/>
            <a:ext cx="1857388" cy="1928826"/>
          </a:xfrm>
          <a:prstGeom prst="rect">
            <a:avLst/>
          </a:prstGeom>
        </p:spPr>
      </p:pic>
      <p:sp>
        <p:nvSpPr>
          <p:cNvPr id="41" name="Блок-схема: знак завершения 40"/>
          <p:cNvSpPr/>
          <p:nvPr/>
        </p:nvSpPr>
        <p:spPr>
          <a:xfrm>
            <a:off x="5326645" y="297418"/>
            <a:ext cx="3744416" cy="1378982"/>
          </a:xfrm>
          <a:prstGeom prst="flowChartTerminator">
            <a:avLst/>
          </a:prstGeom>
          <a:solidFill>
            <a:schemeClr val="bg2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ПОДБЕРИ ПАРУ К СЛОВОСОЧЕТАНИЮ,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НАЗОВИ ПРОФЕССИЮ.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СОСТАВЬ ПРЕДЛОЖЕНИЕ</a:t>
            </a:r>
            <a:r>
              <a:rPr lang="ru-RU" b="1" dirty="0" smtClean="0"/>
              <a:t>ЧТ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7236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0A9A8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0A9A8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3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5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7000"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mph" presetSubtype="0" repeatCount="2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A65"/>
                                      </p:to>
                                    </p:animClr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A65"/>
                                      </p:to>
                                    </p:animClr>
                                    <p:set>
                                      <p:cBhvr>
                                        <p:cTn id="1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26" presetClass="emph" presetSubtype="0" repeatCount="3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2A2DC"/>
                                      </p:to>
                                    </p:animClr>
                                    <p:set>
                                      <p:cBhvr>
                                        <p:cTn id="1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2A2DC"/>
                                      </p:to>
                                    </p:animClr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6" presetClass="emph" presetSubtype="0" repeatCount="3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9C571"/>
                                      </p:to>
                                    </p:animClr>
                                    <p:set>
                                      <p:cBhvr>
                                        <p:cTn id="18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0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1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9C571"/>
                                      </p:to>
                                    </p:animClr>
                                    <p:set>
                                      <p:cBhvr>
                                        <p:cTn id="19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6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6" presetClass="emph" presetSubtype="0" repeatCount="2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6" presetClass="emph" presetSubtype="0" repeatCount="2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6" presetClass="emph" presetSubtype="0" repeatCount="2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3" grpId="3" animBg="1"/>
      <p:bldP spid="13" grpId="4" animBg="1"/>
      <p:bldP spid="13" grpId="5" animBg="1"/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5" grpId="0" animBg="1"/>
      <p:bldP spid="15" grpId="1" animBg="1"/>
      <p:bldP spid="15" grpId="2" animBg="1"/>
      <p:bldP spid="15" grpId="3" animBg="1"/>
      <p:bldP spid="15" grpId="4" animBg="1"/>
      <p:bldP spid="15" grpId="5" animBg="1"/>
      <p:bldP spid="16" grpId="0" animBg="1"/>
      <p:bldP spid="16" grpId="1" animBg="1"/>
      <p:bldP spid="16" grpId="2" animBg="1"/>
      <p:bldP spid="16" grpId="3" animBg="1"/>
      <p:bldP spid="25" grpId="0" animBg="1"/>
      <p:bldP spid="26" grpId="0" animBg="1"/>
      <p:bldP spid="26" grpId="1" animBg="1"/>
      <p:bldP spid="27" grpId="0" animBg="1"/>
      <p:bldP spid="28" grpId="0" animBg="1"/>
      <p:bldP spid="29" grpId="0" animBg="1"/>
      <p:bldP spid="29" grpId="1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  <p:bldP spid="35" grpId="1" animBg="1"/>
      <p:bldP spid="36" grpId="0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  <p:bldP spid="5" grpId="1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Блок-схема: знак завершения 42"/>
          <p:cNvSpPr/>
          <p:nvPr/>
        </p:nvSpPr>
        <p:spPr>
          <a:xfrm>
            <a:off x="5302476" y="305633"/>
            <a:ext cx="3744416" cy="1378982"/>
          </a:xfrm>
          <a:prstGeom prst="flowChartTerminator">
            <a:avLst/>
          </a:prstGeom>
          <a:solidFill>
            <a:srgbClr val="9EC68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ПОДУМАЙ И СКАЖИ, ЧТО ЕЩЁ ДЕЛАЮТ МАЛЯР, ПОЧТАЛЬОН, ДВОРНИК И ПОРТНИХА 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2540116" y="4096526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2510607" y="833329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6200000">
            <a:off x="199812" y="4082239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199813" y="833328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302476" y="333262"/>
            <a:ext cx="3744416" cy="1378982"/>
          </a:xfrm>
          <a:prstGeom prst="flowChartTerminator">
            <a:avLst/>
          </a:prstGeom>
          <a:solidFill>
            <a:schemeClr val="bg2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79" y="447133"/>
            <a:ext cx="3744416" cy="128588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ПОДБЕРИ ПАРУ К СЛОВОСОЧЕТАНИЮ, </a:t>
            </a:r>
          </a:p>
          <a:p>
            <a:pPr>
              <a:spcBef>
                <a:spcPts val="0"/>
              </a:spcBef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НАЗОВИ ПРОФЕССИЮ. </a:t>
            </a:r>
          </a:p>
          <a:p>
            <a:pPr>
              <a:spcBef>
                <a:spcPts val="0"/>
              </a:spcBef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СОСТАВЬ ПРЕДЛОЖЕНИЕ</a:t>
            </a:r>
          </a:p>
          <a:p>
            <a:pPr>
              <a:spcBef>
                <a:spcPts val="0"/>
              </a:spcBef>
            </a:pP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5784442" y="1899560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ШЬЁТ РУБАШКУ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5818462" y="1904898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РАЗНОСИТ  ГАЗЕТЫ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5784442" y="1896746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ПОДМЕТАЕТ ДВОР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Блок-схема: знак завершения 15"/>
          <p:cNvSpPr/>
          <p:nvPr/>
        </p:nvSpPr>
        <p:spPr>
          <a:xfrm>
            <a:off x="5805083" y="1896746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КРАСИТ СТЕНЫ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врач4"/>
          <p:cNvSpPr/>
          <p:nvPr/>
        </p:nvSpPr>
        <p:spPr>
          <a:xfrm>
            <a:off x="3367863" y="614219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ПОРТНИХА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парикмахер4"/>
          <p:cNvSpPr/>
          <p:nvPr/>
        </p:nvSpPr>
        <p:spPr>
          <a:xfrm>
            <a:off x="3367863" y="2907825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ПОЧТАЛЬОН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4строитель"/>
          <p:cNvSpPr/>
          <p:nvPr/>
        </p:nvSpPr>
        <p:spPr>
          <a:xfrm>
            <a:off x="1057068" y="2892106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МАЛЯР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4шофёр"/>
          <p:cNvSpPr/>
          <p:nvPr/>
        </p:nvSpPr>
        <p:spPr>
          <a:xfrm>
            <a:off x="1087703" y="614219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ДВОРНИК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врач3"/>
          <p:cNvSpPr/>
          <p:nvPr/>
        </p:nvSpPr>
        <p:spPr>
          <a:xfrm>
            <a:off x="3367863" y="614219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ПОРТНИХА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врач2"/>
          <p:cNvSpPr/>
          <p:nvPr/>
        </p:nvSpPr>
        <p:spPr>
          <a:xfrm>
            <a:off x="3367863" y="614219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ПОРТНИХА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врач1"/>
          <p:cNvSpPr/>
          <p:nvPr/>
        </p:nvSpPr>
        <p:spPr>
          <a:xfrm>
            <a:off x="3367863" y="614219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ПОРТНИХА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парикмахер3"/>
          <p:cNvSpPr/>
          <p:nvPr/>
        </p:nvSpPr>
        <p:spPr>
          <a:xfrm>
            <a:off x="3367863" y="2907825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ПОЧТАЛЬОН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парикмахер2"/>
          <p:cNvSpPr/>
          <p:nvPr/>
        </p:nvSpPr>
        <p:spPr>
          <a:xfrm>
            <a:off x="3367863" y="2907825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ПОЧТАЛЬОН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парикмахер1"/>
          <p:cNvSpPr/>
          <p:nvPr/>
        </p:nvSpPr>
        <p:spPr>
          <a:xfrm>
            <a:off x="3367863" y="2907825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ПОЧТАЛЬОН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3шофёр"/>
          <p:cNvSpPr/>
          <p:nvPr/>
        </p:nvSpPr>
        <p:spPr>
          <a:xfrm>
            <a:off x="1087703" y="614219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ДВОРНИК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" name="2шофёр"/>
          <p:cNvSpPr/>
          <p:nvPr/>
        </p:nvSpPr>
        <p:spPr>
          <a:xfrm>
            <a:off x="1087703" y="614219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ДВОРНИК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3" name="1шофёр"/>
          <p:cNvSpPr/>
          <p:nvPr/>
        </p:nvSpPr>
        <p:spPr>
          <a:xfrm>
            <a:off x="1087703" y="6142191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ДВОРНИК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3строитель"/>
          <p:cNvSpPr/>
          <p:nvPr/>
        </p:nvSpPr>
        <p:spPr>
          <a:xfrm>
            <a:off x="1057068" y="2892106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МАЛЯР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2строитель"/>
          <p:cNvSpPr/>
          <p:nvPr/>
        </p:nvSpPr>
        <p:spPr>
          <a:xfrm>
            <a:off x="1057068" y="2892106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МАЛЯР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" name="1строитель"/>
          <p:cNvSpPr/>
          <p:nvPr/>
        </p:nvSpPr>
        <p:spPr>
          <a:xfrm>
            <a:off x="1057068" y="2892106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МАЛЯР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673710" y="2928934"/>
            <a:ext cx="2981156" cy="3214708"/>
            <a:chOff x="5811732" y="3610917"/>
            <a:chExt cx="2981156" cy="2961353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5811732" y="3610917"/>
              <a:ext cx="2981156" cy="2961353"/>
            </a:xfrm>
            <a:prstGeom prst="round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4798" y="4450073"/>
              <a:ext cx="2118980" cy="2066925"/>
            </a:xfrm>
            <a:prstGeom prst="rect">
              <a:avLst/>
            </a:prstGeom>
          </p:spPr>
        </p:pic>
      </p:grpSp>
      <p:sp>
        <p:nvSpPr>
          <p:cNvPr id="5" name="Стрелка вправо 4"/>
          <p:cNvSpPr/>
          <p:nvPr/>
        </p:nvSpPr>
        <p:spPr>
          <a:xfrm>
            <a:off x="6561862" y="2443230"/>
            <a:ext cx="1204851" cy="73157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Georgia" panose="02040502050405020303" pitchFamily="18" charset="0"/>
            </a:endParaRPr>
          </a:p>
        </p:txBody>
      </p:sp>
      <p:pic>
        <p:nvPicPr>
          <p:cNvPr id="37" name="Рисунок 36" descr="330026694634_419_0e59b7c5c99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3058" y="3945741"/>
            <a:ext cx="1857388" cy="2046996"/>
          </a:xfrm>
          <a:prstGeom prst="rect">
            <a:avLst/>
          </a:prstGeom>
        </p:spPr>
      </p:pic>
      <p:pic>
        <p:nvPicPr>
          <p:cNvPr id="38" name="Рисунок 37" descr="Image 2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83058" y="716235"/>
            <a:ext cx="1845803" cy="2031860"/>
          </a:xfrm>
          <a:prstGeom prst="rect">
            <a:avLst/>
          </a:prstGeom>
        </p:spPr>
      </p:pic>
      <p:pic>
        <p:nvPicPr>
          <p:cNvPr id="39" name="Рисунок 38" descr="get_img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1312" y="3933388"/>
            <a:ext cx="1857388" cy="2071702"/>
          </a:xfrm>
          <a:prstGeom prst="rect">
            <a:avLst/>
          </a:prstGeom>
        </p:spPr>
      </p:pic>
      <p:pic>
        <p:nvPicPr>
          <p:cNvPr id="40" name="Рисунок 39" descr="Image 26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2753" y="676393"/>
            <a:ext cx="1857388" cy="2071702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 flipH="1" flipV="1">
            <a:off x="1944877" y="4540847"/>
            <a:ext cx="88815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 flipH="1" flipV="1">
            <a:off x="2008462" y="4693247"/>
            <a:ext cx="88815" cy="45719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 flipH="1">
            <a:off x="2078456" y="4536288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19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0A9A8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0A9A8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3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7000"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repeatCount="2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A65"/>
                                      </p:to>
                                    </p:animClr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A65"/>
                                      </p:to>
                                    </p:animClr>
                                    <p:set>
                                      <p:cBhvr>
                                        <p:cTn id="1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3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2A2DC"/>
                                      </p:to>
                                    </p:animClr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2A2DC"/>
                                      </p:to>
                                    </p:animClr>
                                    <p:set>
                                      <p:cBhvr>
                                        <p:cTn id="1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6" presetClass="emph" presetSubtype="0" repeatCount="300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9C571"/>
                                      </p:to>
                                    </p:animClr>
                                    <p:set>
                                      <p:cBhvr>
                                        <p:cTn id="1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8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9C571"/>
                                      </p:to>
                                    </p:animClr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repeatCount="2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mph" presetSubtype="0" repeatCount="2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mph" presetSubtype="0" repeatCount="2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7" grpId="0" animBg="1"/>
      <p:bldP spid="6" grpId="0" build="p"/>
      <p:bldP spid="13" grpId="0" animBg="1"/>
      <p:bldP spid="13" grpId="1" animBg="1"/>
      <p:bldP spid="13" grpId="2" animBg="1"/>
      <p:bldP spid="13" grpId="3" animBg="1"/>
      <p:bldP spid="13" grpId="4" animBg="1"/>
      <p:bldP spid="13" grpId="5" animBg="1"/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5" grpId="0" animBg="1"/>
      <p:bldP spid="15" grpId="1" animBg="1"/>
      <p:bldP spid="15" grpId="2" animBg="1"/>
      <p:bldP spid="15" grpId="3" animBg="1"/>
      <p:bldP spid="15" grpId="4" animBg="1"/>
      <p:bldP spid="15" grpId="5" animBg="1"/>
      <p:bldP spid="16" grpId="0" animBg="1"/>
      <p:bldP spid="16" grpId="1" animBg="1"/>
      <p:bldP spid="16" grpId="2" animBg="1"/>
      <p:bldP spid="16" grpId="3" animBg="1"/>
      <p:bldP spid="25" grpId="0" animBg="1"/>
      <p:bldP spid="26" grpId="0" animBg="1"/>
      <p:bldP spid="26" grpId="1" animBg="1"/>
      <p:bldP spid="27" grpId="0" animBg="1"/>
      <p:bldP spid="28" grpId="0" animBg="1"/>
      <p:bldP spid="29" grpId="0" animBg="1"/>
      <p:bldP spid="29" grpId="1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  <p:bldP spid="35" grpId="1" animBg="1"/>
      <p:bldP spid="36" grpId="0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лок-схема: знак завершения 37"/>
          <p:cNvSpPr/>
          <p:nvPr/>
        </p:nvSpPr>
        <p:spPr>
          <a:xfrm>
            <a:off x="5292079" y="305633"/>
            <a:ext cx="3744416" cy="1378982"/>
          </a:xfrm>
          <a:prstGeom prst="flowChartTerminator">
            <a:avLst/>
          </a:prstGeom>
          <a:solidFill>
            <a:srgbClr val="9EC68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ПОДУМАЙ И СКАЖИ, ЧТО ЕЩЁ ДЕЛАЮТ  КОМБАЙНЁР, ДОЯРКА, РЕГУЛИРОВЩИК И  МИЛИЦИОНЕР?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7" name="Блок-схема: знак завершения 36"/>
          <p:cNvSpPr/>
          <p:nvPr/>
        </p:nvSpPr>
        <p:spPr>
          <a:xfrm>
            <a:off x="5302476" y="305633"/>
            <a:ext cx="3744416" cy="1378982"/>
          </a:xfrm>
          <a:prstGeom prst="flowChartTerminator">
            <a:avLst/>
          </a:prstGeom>
          <a:solidFill>
            <a:srgbClr val="9EC68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ПОДУМАЙ И СКАЖИ, ЧТО ЕЩЁ ДЕЛАЮТ  РЕГУЛИРОВЩИК, ДОЯРКА, КОМБАЙНЁР И МИЛИЦИОНЕР?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2510607" y="4110985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2510607" y="833329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6200000">
            <a:off x="216636" y="4110985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199813" y="833328"/>
            <a:ext cx="3143272" cy="21431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302476" y="288582"/>
            <a:ext cx="3744416" cy="1378982"/>
          </a:xfrm>
          <a:prstGeom prst="flowChartTerminator">
            <a:avLst/>
          </a:prstGeom>
          <a:solidFill>
            <a:schemeClr val="bg2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79" y="381680"/>
            <a:ext cx="3744416" cy="128588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ПОДБЕРИ ПАРУ К СЛОВОСОЧЕТАНИЮ, </a:t>
            </a:r>
          </a:p>
          <a:p>
            <a:pPr>
              <a:spcBef>
                <a:spcPts val="0"/>
              </a:spcBef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НАЗОВИ ПРОФЕССИЮ. </a:t>
            </a:r>
          </a:p>
          <a:p>
            <a:pPr>
              <a:spcBef>
                <a:spcPts val="0"/>
              </a:spcBef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СОСТАВЬ ПРЕДЛОЖЕНИЕ</a:t>
            </a:r>
          </a:p>
          <a:p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5784442" y="1899560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УБИРАЕТ ПШЕНИЦУ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5784442" y="1904938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ДОИТ КОРОВ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5784442" y="1904938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РЕГУЛИРУЕТ ДВИЖЕНИЕ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Блок-схема: знак завершения 15"/>
          <p:cNvSpPr/>
          <p:nvPr/>
        </p:nvSpPr>
        <p:spPr>
          <a:xfrm>
            <a:off x="5784442" y="1904898"/>
            <a:ext cx="2928958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ОХРАНЯЕТ ПОРЯДОК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врач4"/>
          <p:cNvSpPr/>
          <p:nvPr/>
        </p:nvSpPr>
        <p:spPr>
          <a:xfrm>
            <a:off x="1057068" y="6143170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КОМБАЙНЁР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парикмахер4"/>
          <p:cNvSpPr/>
          <p:nvPr/>
        </p:nvSpPr>
        <p:spPr>
          <a:xfrm>
            <a:off x="3393273" y="2903057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ДОЯРКА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4строитель"/>
          <p:cNvSpPr/>
          <p:nvPr/>
        </p:nvSpPr>
        <p:spPr>
          <a:xfrm>
            <a:off x="3393273" y="6160065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МИЛИЦИОНЕР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4шофёр"/>
          <p:cNvSpPr/>
          <p:nvPr/>
        </p:nvSpPr>
        <p:spPr>
          <a:xfrm>
            <a:off x="1006814" y="2903057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РЕГУЛИРОВЩИК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врач3"/>
          <p:cNvSpPr/>
          <p:nvPr/>
        </p:nvSpPr>
        <p:spPr>
          <a:xfrm>
            <a:off x="1057068" y="6143170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КОМБАЙНЁР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врач2"/>
          <p:cNvSpPr/>
          <p:nvPr/>
        </p:nvSpPr>
        <p:spPr>
          <a:xfrm>
            <a:off x="1057068" y="6143170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КОМБАЙНЁР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врач1"/>
          <p:cNvSpPr/>
          <p:nvPr/>
        </p:nvSpPr>
        <p:spPr>
          <a:xfrm>
            <a:off x="1057068" y="6143170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КОМБАЙНЁР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парикмахер3"/>
          <p:cNvSpPr/>
          <p:nvPr/>
        </p:nvSpPr>
        <p:spPr>
          <a:xfrm>
            <a:off x="3393273" y="2903057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ДОЯРКА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парикмахер2"/>
          <p:cNvSpPr/>
          <p:nvPr/>
        </p:nvSpPr>
        <p:spPr>
          <a:xfrm>
            <a:off x="3393273" y="2903057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ДОЯРКА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парикмахер1"/>
          <p:cNvSpPr/>
          <p:nvPr/>
        </p:nvSpPr>
        <p:spPr>
          <a:xfrm>
            <a:off x="3393273" y="2903057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ДОЯРКА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3шофёр"/>
          <p:cNvSpPr/>
          <p:nvPr/>
        </p:nvSpPr>
        <p:spPr>
          <a:xfrm>
            <a:off x="1006814" y="2903057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РЕГУЛИРОВЩИК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" name="2шофёр"/>
          <p:cNvSpPr/>
          <p:nvPr/>
        </p:nvSpPr>
        <p:spPr>
          <a:xfrm>
            <a:off x="1006814" y="2903057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РЕГУЛИРОВЩИК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3" name="1шофёр"/>
          <p:cNvSpPr/>
          <p:nvPr/>
        </p:nvSpPr>
        <p:spPr>
          <a:xfrm>
            <a:off x="1006814" y="2903057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РЕГУЛИРОВЩИК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3строитель"/>
          <p:cNvSpPr/>
          <p:nvPr/>
        </p:nvSpPr>
        <p:spPr>
          <a:xfrm>
            <a:off x="3393273" y="6160065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МИЛИЦИОНЕР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2строитель"/>
          <p:cNvSpPr/>
          <p:nvPr/>
        </p:nvSpPr>
        <p:spPr>
          <a:xfrm>
            <a:off x="3393273" y="6160065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МИЛИЦИОНЕР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" name="1строитель"/>
          <p:cNvSpPr/>
          <p:nvPr/>
        </p:nvSpPr>
        <p:spPr>
          <a:xfrm>
            <a:off x="3393273" y="6160065"/>
            <a:ext cx="1428760" cy="428628"/>
          </a:xfrm>
          <a:prstGeom prst="flowChartTerminator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МИЛИЦИОНЕР</a:t>
            </a: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673710" y="2928934"/>
            <a:ext cx="2981156" cy="3214708"/>
            <a:chOff x="5811732" y="3610917"/>
            <a:chExt cx="2981156" cy="2961353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5811732" y="3610917"/>
              <a:ext cx="2981156" cy="2961353"/>
            </a:xfrm>
            <a:prstGeom prst="roundRect">
              <a:avLst/>
            </a:prstGeom>
            <a:solidFill>
              <a:schemeClr val="accent3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4798" y="4450073"/>
              <a:ext cx="2118980" cy="2066925"/>
            </a:xfrm>
            <a:prstGeom prst="rect">
              <a:avLst/>
            </a:prstGeom>
          </p:spPr>
        </p:pic>
      </p:grpSp>
      <p:sp>
        <p:nvSpPr>
          <p:cNvPr id="5" name="Стрелка вправо 4"/>
          <p:cNvSpPr/>
          <p:nvPr/>
        </p:nvSpPr>
        <p:spPr>
          <a:xfrm>
            <a:off x="6561862" y="2443230"/>
            <a:ext cx="1204851" cy="73157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Georgia" panose="02040502050405020303" pitchFamily="18" charset="0"/>
            </a:endParaRPr>
          </a:p>
        </p:txBody>
      </p:sp>
      <p:pic>
        <p:nvPicPr>
          <p:cNvPr id="39" name="Рисунок 38" descr="Fermer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031" y="3839883"/>
            <a:ext cx="1704975" cy="2091296"/>
          </a:xfrm>
          <a:prstGeom prst="rect">
            <a:avLst/>
          </a:prstGeom>
        </p:spPr>
      </p:pic>
      <p:pic>
        <p:nvPicPr>
          <p:cNvPr id="40" name="Рисунок 39" descr="131355964870736504_normal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90879" y="656799"/>
            <a:ext cx="1738311" cy="2091296"/>
          </a:xfrm>
          <a:prstGeom prst="rect">
            <a:avLst/>
          </a:prstGeom>
        </p:spPr>
      </p:pic>
      <p:pic>
        <p:nvPicPr>
          <p:cNvPr id="41" name="Рисунок 40" descr="professii_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49669" y="656799"/>
            <a:ext cx="1714512" cy="2091296"/>
          </a:xfrm>
          <a:prstGeom prst="rect">
            <a:avLst/>
          </a:prstGeom>
        </p:spPr>
      </p:pic>
      <p:pic>
        <p:nvPicPr>
          <p:cNvPr id="42" name="Рисунок 41" descr="i_080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86116" y="3839883"/>
            <a:ext cx="1643074" cy="209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0A9A8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0A9A8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3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7000"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repeatCount="2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A65"/>
                                      </p:to>
                                    </p:animClr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A65"/>
                                      </p:to>
                                    </p:animClr>
                                    <p:set>
                                      <p:cBhvr>
                                        <p:cTn id="1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3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2A2DC"/>
                                      </p:to>
                                    </p:animClr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2A2DC"/>
                                      </p:to>
                                    </p:animClr>
                                    <p:set>
                                      <p:cBhvr>
                                        <p:cTn id="1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6" presetClass="emph" presetSubtype="0" repeatCount="3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9C571"/>
                                      </p:to>
                                    </p:animClr>
                                    <p:set>
                                      <p:cBhvr>
                                        <p:cTn id="1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8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9C571"/>
                                      </p:to>
                                    </p:animClr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repeatCount="2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mph" presetSubtype="0" repeatCount="2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mph" presetSubtype="0" repeatCount="2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7" grpId="0" animBg="1"/>
      <p:bldP spid="6" grpId="0" build="p"/>
      <p:bldP spid="13" grpId="0" animBg="1"/>
      <p:bldP spid="13" grpId="1" animBg="1"/>
      <p:bldP spid="13" grpId="2" animBg="1"/>
      <p:bldP spid="13" grpId="3" animBg="1"/>
      <p:bldP spid="13" grpId="4" animBg="1"/>
      <p:bldP spid="13" grpId="5" animBg="1"/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5" grpId="0" animBg="1"/>
      <p:bldP spid="15" grpId="1" animBg="1"/>
      <p:bldP spid="15" grpId="2" animBg="1"/>
      <p:bldP spid="15" grpId="3" animBg="1"/>
      <p:bldP spid="15" grpId="4" animBg="1"/>
      <p:bldP spid="15" grpId="5" animBg="1"/>
      <p:bldP spid="16" grpId="0" animBg="1"/>
      <p:bldP spid="16" grpId="1" animBg="1"/>
      <p:bldP spid="16" grpId="2" animBg="1"/>
      <p:bldP spid="16" grpId="3" animBg="1"/>
      <p:bldP spid="25" grpId="0" animBg="1"/>
      <p:bldP spid="26" grpId="0" animBg="1"/>
      <p:bldP spid="26" grpId="1" animBg="1"/>
      <p:bldP spid="27" grpId="0" animBg="1"/>
      <p:bldP spid="28" grpId="0" animBg="1"/>
      <p:bldP spid="29" grpId="0" animBg="1"/>
      <p:bldP spid="29" grpId="1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  <p:bldP spid="35" grpId="1" animBg="1"/>
      <p:bldP spid="36" grpId="0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614366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Автор презентации: учитель-логопед МБДОУ «Детский сад «Солнышко» с. Никольское» МО «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Енотаевский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район» Астраханской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областиКраснова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Ирина Владимировна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2016 год, 6 сл.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Ссылки на источники: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u="sng" dirty="0" smtClean="0">
                <a:hlinkClick r:id="rId3"/>
              </a:rPr>
              <a:t>http://img1.liveinternet.ru/images/attach/c/6/89/981/89981445_430c6d371ae4.jpg</a:t>
            </a:r>
            <a:r>
              <a:rPr lang="ru-RU" sz="1200" dirty="0" smtClean="0"/>
              <a:t> - доктор</a:t>
            </a:r>
            <a:br>
              <a:rPr lang="ru-RU" sz="1200" dirty="0" smtClean="0"/>
            </a:br>
            <a:r>
              <a:rPr lang="ru-RU" sz="1200" u="sng" dirty="0" smtClean="0">
                <a:hlinkClick r:id="rId4"/>
              </a:rPr>
              <a:t>http://shgpi.edu.ru/biblioteka/blog/wp-content/uploads/2014/05/professii_9.jpg</a:t>
            </a:r>
            <a:r>
              <a:rPr lang="ru-RU" sz="1200" dirty="0" smtClean="0"/>
              <a:t> - регулировщик</a:t>
            </a:r>
            <a:br>
              <a:rPr lang="ru-RU" sz="1200" dirty="0" smtClean="0"/>
            </a:br>
            <a:r>
              <a:rPr lang="ru-RU" sz="1200" u="sng" dirty="0" smtClean="0">
                <a:hlinkClick r:id="rId5"/>
              </a:rPr>
              <a:t>http://dliadetei.ru/public/2/20110817/131355969812821889_normal.jpg</a:t>
            </a:r>
            <a:r>
              <a:rPr lang="ru-RU" sz="1200" dirty="0" smtClean="0"/>
              <a:t> - повар</a:t>
            </a:r>
            <a:br>
              <a:rPr lang="ru-RU" sz="1200" dirty="0" smtClean="0"/>
            </a:br>
            <a:r>
              <a:rPr lang="ru-RU" sz="1200" u="sng" dirty="0" smtClean="0">
                <a:hlinkClick r:id="rId6"/>
              </a:rPr>
              <a:t>http://shgpi.edu.ru/biblioteka/blog/wp-content/uploads/2014/05/professii_15.jpg</a:t>
            </a:r>
            <a:r>
              <a:rPr lang="ru-RU" sz="1200" dirty="0" smtClean="0"/>
              <a:t> - продавщица</a:t>
            </a:r>
            <a:br>
              <a:rPr lang="ru-RU" sz="1200" dirty="0" smtClean="0"/>
            </a:br>
            <a:r>
              <a:rPr lang="ru-RU" sz="1200" u="sng" dirty="0" smtClean="0">
                <a:hlinkClick r:id="rId7"/>
              </a:rPr>
              <a:t>http://lib.rus.ec/i/96/501896/i_080.jpg</a:t>
            </a:r>
            <a:r>
              <a:rPr lang="ru-RU" sz="1200" dirty="0" smtClean="0"/>
              <a:t> - милиционер</a:t>
            </a:r>
            <a:br>
              <a:rPr lang="ru-RU" sz="1200" dirty="0" smtClean="0"/>
            </a:br>
            <a:r>
              <a:rPr lang="ru-RU" sz="1200" u="sng" dirty="0" smtClean="0">
                <a:hlinkClick r:id="rId8"/>
              </a:rPr>
              <a:t>http://sva-mama.ru/sites/default/files/459_55_0.jpg</a:t>
            </a:r>
            <a:r>
              <a:rPr lang="ru-RU" sz="1200" dirty="0" smtClean="0"/>
              <a:t> - врач</a:t>
            </a:r>
            <a:br>
              <a:rPr lang="ru-RU" sz="1200" dirty="0" smtClean="0"/>
            </a:br>
            <a:r>
              <a:rPr lang="ru-RU" sz="1200" u="sng" dirty="0" smtClean="0">
                <a:hlinkClick r:id="rId9"/>
              </a:rPr>
              <a:t>http://mistergid.ru/image/upload/2011-08-07/330026694634_419_0e59b7c5c993.jpg</a:t>
            </a:r>
            <a:r>
              <a:rPr lang="ru-RU" sz="1200" dirty="0" smtClean="0"/>
              <a:t> - портниха</a:t>
            </a:r>
            <a:br>
              <a:rPr lang="ru-RU" sz="1200" dirty="0" smtClean="0"/>
            </a:br>
            <a:r>
              <a:rPr lang="ru-RU" sz="1200" u="sng" dirty="0" smtClean="0">
                <a:hlinkClick r:id="rId10"/>
              </a:rPr>
              <a:t>http://dliadetei.ru/public/2/20110817/131355964870736504_normal.jpg</a:t>
            </a:r>
            <a:r>
              <a:rPr lang="ru-RU" sz="1200" dirty="0" smtClean="0"/>
              <a:t> - доярка</a:t>
            </a:r>
            <a:br>
              <a:rPr lang="ru-RU" sz="1200" dirty="0" smtClean="0"/>
            </a:br>
            <a:r>
              <a:rPr lang="ru-RU" sz="1200" u="sng" dirty="0" smtClean="0">
                <a:hlinkClick r:id="rId11"/>
              </a:rPr>
              <a:t>http://s47.radikal.ru/i117/1003/a6/6cdf8a27bd6a.jpg</a:t>
            </a:r>
            <a:r>
              <a:rPr lang="ru-RU" sz="1200" dirty="0" smtClean="0"/>
              <a:t> - парикмахер</a:t>
            </a:r>
            <a:br>
              <a:rPr lang="ru-RU" sz="1200" dirty="0" smtClean="0"/>
            </a:br>
            <a:r>
              <a:rPr lang="ru-RU" sz="1200" u="sng" dirty="0" smtClean="0">
                <a:hlinkClick r:id="rId12"/>
              </a:rPr>
              <a:t>http://detivi.ru/wp-content/uploads/2015/04/122244251_042715_2058_logic3.jpg</a:t>
            </a:r>
            <a:r>
              <a:rPr lang="ru-RU" sz="1200" dirty="0" smtClean="0"/>
              <a:t> -матрос</a:t>
            </a:r>
            <a:br>
              <a:rPr lang="ru-RU" sz="1200" dirty="0" smtClean="0"/>
            </a:br>
            <a:r>
              <a:rPr lang="ru-RU" sz="1200" u="sng" dirty="0" smtClean="0">
                <a:hlinkClick r:id="rId13"/>
              </a:rPr>
              <a:t>http://img.cliparto.com/pic/xl/186338/3144621-house-painter.jpg</a:t>
            </a:r>
            <a:r>
              <a:rPr lang="ru-RU" sz="1200" dirty="0" smtClean="0"/>
              <a:t> - маляр</a:t>
            </a:r>
            <a:br>
              <a:rPr lang="ru-RU" sz="1200" dirty="0" smtClean="0"/>
            </a:br>
            <a:r>
              <a:rPr lang="ru-RU" sz="1200" u="sng" dirty="0" smtClean="0">
                <a:hlinkClick r:id="rId14"/>
              </a:rPr>
              <a:t>http://www.playcast.ru/uploads/2014/08/06/9440775.png</a:t>
            </a:r>
            <a:r>
              <a:rPr lang="ru-RU" sz="1200" dirty="0" smtClean="0"/>
              <a:t> - строитель</a:t>
            </a:r>
            <a:br>
              <a:rPr lang="ru-RU" sz="1200" dirty="0" smtClean="0"/>
            </a:br>
            <a:r>
              <a:rPr lang="ru-RU" sz="1200" u="sng" dirty="0" smtClean="0">
                <a:hlinkClick r:id="rId15"/>
              </a:rPr>
              <a:t>https://thumbs.dreamstime.com/thumb_615/13094274841PnKi8.jpg</a:t>
            </a:r>
            <a:r>
              <a:rPr lang="ru-RU" sz="1200" dirty="0" smtClean="0"/>
              <a:t> - рыбак</a:t>
            </a:r>
            <a:br>
              <a:rPr lang="ru-RU" sz="1200" dirty="0" smtClean="0"/>
            </a:br>
            <a:r>
              <a:rPr lang="ru-RU" sz="1200" u="sng" dirty="0" smtClean="0">
                <a:hlinkClick r:id="rId16"/>
              </a:rPr>
              <a:t>http://www.playcast.ru/uploads/2013/10/27/6412941.jpg</a:t>
            </a:r>
            <a:r>
              <a:rPr lang="ru-RU" sz="1200" dirty="0" smtClean="0"/>
              <a:t> - шофёр</a:t>
            </a:r>
            <a:br>
              <a:rPr lang="ru-RU" sz="1200" dirty="0" smtClean="0"/>
            </a:br>
            <a:r>
              <a:rPr lang="ru-RU" sz="1200" u="sng" dirty="0" smtClean="0">
                <a:hlinkClick r:id="rId17"/>
              </a:rPr>
              <a:t>http://www.nv-online.info/get_img?ImageId=77852</a:t>
            </a:r>
            <a:r>
              <a:rPr lang="ru-RU" sz="1200" dirty="0" smtClean="0"/>
              <a:t> – дворник</a:t>
            </a:r>
            <a:br>
              <a:rPr lang="ru-RU" sz="1200" dirty="0" smtClean="0"/>
            </a:br>
            <a:r>
              <a:rPr lang="en-US" sz="1200" dirty="0" smtClean="0">
                <a:hlinkClick r:id="rId18"/>
              </a:rPr>
              <a:t>http</a:t>
            </a:r>
            <a:r>
              <a:rPr lang="en-US" sz="1200" dirty="0">
                <a:hlinkClick r:id="rId18"/>
              </a:rPr>
              <a:t>://</a:t>
            </a:r>
            <a:r>
              <a:rPr lang="en-US" sz="1200" dirty="0" smtClean="0">
                <a:hlinkClick r:id="rId18"/>
              </a:rPr>
              <a:t>ic.pics.livejournal.com/radiomex/62374156/6584/6584_original.gif</a:t>
            </a:r>
            <a:r>
              <a:rPr lang="ru-RU" sz="1200" dirty="0" smtClean="0"/>
              <a:t> - хлопающие ладоши</a:t>
            </a:r>
            <a:br>
              <a:rPr lang="ru-RU" sz="1200" dirty="0" smtClean="0"/>
            </a:b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</TotalTime>
  <Words>240</Words>
  <Application>Microsoft Office PowerPoint</Application>
  <PresentationFormat>Экран (4:3)</PresentationFormat>
  <Paragraphs>100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Интерактивная игра    Профессии. Разбуди медведя. Автоматизация звука Р  Учитель-логопед МБДОУ «Детский сад «Солнышко» с. Никольское» МО «Енотаевский район» Астраханской области Краснова Ирина Владимировна 2015</vt:lpstr>
      <vt:lpstr>Презентация PowerPoint</vt:lpstr>
      <vt:lpstr>Презентация PowerPoint</vt:lpstr>
      <vt:lpstr>Презентация PowerPoint</vt:lpstr>
      <vt:lpstr>Презентация PowerPoint</vt:lpstr>
      <vt:lpstr>Автор презентации: учитель-логопед МБДОУ «Детский сад «Солнышко» с. Никольское» МО «Енотаевский район» Астраханской областиКраснова Ирина Владимировна  2016 год, 6 сл.  Ссылки на источники:   http://img1.liveinternet.ru/images/attach/c/6/89/981/89981445_430c6d371ae4.jpg - доктор http://shgpi.edu.ru/biblioteka/blog/wp-content/uploads/2014/05/professii_9.jpg - регулировщик http://dliadetei.ru/public/2/20110817/131355969812821889_normal.jpg - повар http://shgpi.edu.ru/biblioteka/blog/wp-content/uploads/2014/05/professii_15.jpg - продавщица http://lib.rus.ec/i/96/501896/i_080.jpg - милиционер http://sva-mama.ru/sites/default/files/459_55_0.jpg - врач http://mistergid.ru/image/upload/2011-08-07/330026694634_419_0e59b7c5c993.jpg - портниха http://dliadetei.ru/public/2/20110817/131355964870736504_normal.jpg - доярка http://s47.radikal.ru/i117/1003/a6/6cdf8a27bd6a.jpg - парикмахер http://detivi.ru/wp-content/uploads/2015/04/122244251_042715_2058_logic3.jpg -матрос http://img.cliparto.com/pic/xl/186338/3144621-house-painter.jpg - маляр http://www.playcast.ru/uploads/2014/08/06/9440775.png - строитель https://thumbs.dreamstime.com/thumb_615/13094274841PnKi8.jpg - рыбак http://www.playcast.ru/uploads/2013/10/27/6412941.jpg - шофёр http://www.nv-online.info/get_img?ImageId=77852 – дворник http://ic.pics.livejournal.com/radiomex/62374156/6584/6584_original.gif - хлопающие ладоши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Индивидуальное занятие в старшей группе МБДОУ «Детский сад «Солнышко» с. Никольское» МО «Енотаевский район» на тему: Автоматизация звука Р. Профессии. Кто что делает? Учтель-логопед: Краснова Ирина Владимировна</dc:title>
  <dc:creator>Comp</dc:creator>
  <cp:lastModifiedBy>Comp</cp:lastModifiedBy>
  <cp:revision>97</cp:revision>
  <dcterms:created xsi:type="dcterms:W3CDTF">2016-01-24T11:24:05Z</dcterms:created>
  <dcterms:modified xsi:type="dcterms:W3CDTF">2017-05-21T15:45:07Z</dcterms:modified>
</cp:coreProperties>
</file>