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9" r:id="rId15"/>
    <p:sldId id="320" r:id="rId16"/>
    <p:sldId id="318" r:id="rId17"/>
    <p:sldId id="321" r:id="rId18"/>
    <p:sldId id="322" r:id="rId19"/>
    <p:sldId id="323" r:id="rId20"/>
    <p:sldId id="324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B0B2A81-DF6F-4820-820D-0697EF2EDDB4}">
          <p14:sldIdLst>
            <p14:sldId id="256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9"/>
            <p14:sldId id="320"/>
            <p14:sldId id="318"/>
            <p14:sldId id="321"/>
            <p14:sldId id="322"/>
            <p14:sldId id="323"/>
            <p14:sldId id="32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3522" autoAdjust="0"/>
  </p:normalViewPr>
  <p:slideViewPr>
    <p:cSldViewPr>
      <p:cViewPr>
        <p:scale>
          <a:sx n="82" d="100"/>
          <a:sy n="82" d="100"/>
        </p:scale>
        <p:origin x="-1026" y="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762000"/>
            <a:ext cx="7772400" cy="304799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Формирование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навыков смыслового чтения у учащихся</a:t>
            </a:r>
            <a:b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начальных классов во внеурочной деятельности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3933056"/>
            <a:ext cx="3262275" cy="2175520"/>
          </a:xfrm>
        </p:spPr>
        <p:txBody>
          <a:bodyPr>
            <a:normAutofit fontScale="92500"/>
          </a:bodyPr>
          <a:lstStyle/>
          <a:p>
            <a:pPr algn="l">
              <a:defRPr/>
            </a:pPr>
            <a:r>
              <a:rPr lang="ru-RU" sz="2000" b="1" dirty="0">
                <a:solidFill>
                  <a:schemeClr val="tx1"/>
                </a:solidFill>
              </a:rPr>
              <a:t>МАОУ </a:t>
            </a:r>
            <a:r>
              <a:rPr lang="ru-RU" sz="2000" b="1" dirty="0" smtClean="0">
                <a:solidFill>
                  <a:schemeClr val="tx1"/>
                </a:solidFill>
              </a:rPr>
              <a:t>"</a:t>
            </a:r>
            <a:r>
              <a:rPr lang="ru-RU" sz="2000" b="1" dirty="0">
                <a:solidFill>
                  <a:schemeClr val="tx1"/>
                </a:solidFill>
              </a:rPr>
              <a:t>Основная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Общеобразовательная</a:t>
            </a:r>
          </a:p>
          <a:p>
            <a:pPr algn="l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школа №27 с </a:t>
            </a:r>
            <a:r>
              <a:rPr lang="ru-RU" sz="2000" b="1" dirty="0">
                <a:solidFill>
                  <a:schemeClr val="tx1"/>
                </a:solidFill>
              </a:rPr>
              <a:t>интернатом" </a:t>
            </a:r>
          </a:p>
          <a:p>
            <a:pPr algn="l">
              <a:defRPr/>
            </a:pPr>
            <a:r>
              <a:rPr lang="ru-RU" sz="2000" b="1" dirty="0">
                <a:solidFill>
                  <a:schemeClr val="tx1"/>
                </a:solidFill>
              </a:rPr>
              <a:t> Учитель начальных классов</a:t>
            </a:r>
          </a:p>
          <a:p>
            <a:pPr algn="l">
              <a:defRPr/>
            </a:pPr>
            <a:r>
              <a:rPr lang="ru-RU" sz="2000" b="1" dirty="0" err="1">
                <a:solidFill>
                  <a:schemeClr val="tx1"/>
                </a:solidFill>
              </a:rPr>
              <a:t>Бекмансурова</a:t>
            </a:r>
            <a:r>
              <a:rPr lang="ru-RU" sz="2000" b="1" dirty="0">
                <a:solidFill>
                  <a:schemeClr val="tx1"/>
                </a:solidFill>
              </a:rPr>
              <a:t> А.А. </a:t>
            </a:r>
          </a:p>
          <a:p>
            <a:pPr algn="l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Каменск </a:t>
            </a:r>
            <a:r>
              <a:rPr lang="ru-RU" sz="2000" b="1" dirty="0" smtClean="0">
                <a:solidFill>
                  <a:schemeClr val="tx1"/>
                </a:solidFill>
              </a:rPr>
              <a:t>– Уральский ГО</a:t>
            </a:r>
            <a:endParaRPr lang="ru-RU" sz="2000" b="1" dirty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Анализ заголовков и иллюстраций </a:t>
            </a:r>
            <a:endParaRPr lang="ru-RU" dirty="0"/>
          </a:p>
        </p:txBody>
      </p:sp>
      <p:pic>
        <p:nvPicPr>
          <p:cNvPr id="5" name="Объект 4" descr="https://avatars.mds.yandex.net/i?id=1736e4d49a39e93bb72824a7186c4456891d3f51-7994142-images-thumbs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1" t="5312" r="20843" b="3750"/>
          <a:stretch/>
        </p:blipFill>
        <p:spPr bwMode="auto">
          <a:xfrm>
            <a:off x="683568" y="1423087"/>
            <a:ext cx="2880320" cy="31580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avatars.mds.yandex.net/i?id=76c17200d0db5856545f5e9b37af3420745d933e-5288661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83582"/>
            <a:ext cx="3240360" cy="31975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915816" y="4581128"/>
            <a:ext cx="5400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u="sng" dirty="0" smtClean="0">
                <a:solidFill>
                  <a:srgbClr val="0070C0"/>
                </a:solidFill>
              </a:rPr>
              <a:t>Мысли детей: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1600" dirty="0" smtClean="0"/>
              <a:t>Наверное</a:t>
            </a:r>
            <a:r>
              <a:rPr lang="ru-RU" sz="1600" dirty="0"/>
              <a:t>, каждый человек хоть раз в жизни задумывался, что там </a:t>
            </a:r>
            <a:r>
              <a:rPr lang="ru-RU" sz="1600" dirty="0" smtClean="0"/>
              <a:t>в космосе</a:t>
            </a:r>
            <a:r>
              <a:rPr lang="ru-RU" sz="1600" dirty="0"/>
              <a:t>? Есть ли другие существа, которые, как и я ходят в школу, </a:t>
            </a:r>
            <a:r>
              <a:rPr lang="ru-RU" sz="1600" dirty="0" smtClean="0"/>
              <a:t>играют в </a:t>
            </a:r>
            <a:r>
              <a:rPr lang="ru-RU" sz="1600" dirty="0"/>
              <a:t>машинки, мечтают о будущем.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1600" dirty="0" smtClean="0"/>
              <a:t>В </a:t>
            </a:r>
            <a:r>
              <a:rPr lang="ru-RU" sz="1600" dirty="0"/>
              <a:t>своих мечтах я представляю себя в </a:t>
            </a:r>
            <a:r>
              <a:rPr lang="ru-RU" sz="1600" dirty="0" smtClean="0"/>
              <a:t>скафандре. Я лечу  </a:t>
            </a:r>
            <a:r>
              <a:rPr lang="ru-RU" sz="1600" dirty="0"/>
              <a:t>в </a:t>
            </a:r>
            <a:r>
              <a:rPr lang="ru-RU" sz="1600" dirty="0" smtClean="0"/>
              <a:t>огромной ракете</a:t>
            </a:r>
            <a:r>
              <a:rPr lang="ru-RU" sz="1600" dirty="0"/>
              <a:t>, а вокруг сотни, тысячи, миллионы звёзд и планет. </a:t>
            </a:r>
          </a:p>
        </p:txBody>
      </p:sp>
    </p:spTree>
    <p:extLst>
      <p:ext uri="{BB962C8B-B14F-4D97-AF65-F5344CB8AC3E}">
        <p14:creationId xmlns:p14="http://schemas.microsoft.com/office/powerpoint/2010/main" val="225988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Работа с устаревшими словами </a:t>
            </a:r>
            <a:endParaRPr lang="ru-RU" dirty="0"/>
          </a:p>
        </p:txBody>
      </p:sp>
      <p:pic>
        <p:nvPicPr>
          <p:cNvPr id="4" name="Picture 16" descr="ЧД_3 класс_Страница_01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816423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76" y="551723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0000"/>
                </a:solidFill>
                <a:latin typeface="Arial" charset="0"/>
              </a:rPr>
              <a:t>Нахождение нужной информации в различных информационных источниках: </a:t>
            </a:r>
            <a:r>
              <a:rPr lang="ru-RU" altLang="ru-RU" b="1" dirty="0">
                <a:solidFill>
                  <a:srgbClr val="000000"/>
                </a:solidFill>
                <a:latin typeface="Arial" charset="0"/>
              </a:rPr>
              <a:t>словарях, справочниках, энциклопедиях и т.д.</a:t>
            </a:r>
            <a:endParaRPr lang="ru-RU" altLang="ru-RU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6" name="Рисунок 5" descr="C:\Users\ASUS\AppData\Local\Microsoft\Windows\Temporary Internet Files\Content.Word\IMG_20250402_0816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52028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SUS\Downloads\17435844122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794" y="1990437"/>
            <a:ext cx="2495550" cy="187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SUS\Downloads\174358529236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94002"/>
            <a:ext cx="2416274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SUS\Downloads\174358793663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436" y="4638708"/>
            <a:ext cx="2453556" cy="1757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451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ASUS\Downloads\174358940368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0" r="19608"/>
          <a:stretch/>
        </p:blipFill>
        <p:spPr bwMode="auto">
          <a:xfrm>
            <a:off x="5748171" y="1772816"/>
            <a:ext cx="2733675" cy="1965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Использование элементов 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театрализации </a:t>
            </a:r>
            <a:endParaRPr lang="ru-RU" dirty="0"/>
          </a:p>
        </p:txBody>
      </p:sp>
      <p:pic>
        <p:nvPicPr>
          <p:cNvPr id="4" name="Объект 3" descr="C:\Users\Acer\AppData\Local\Temp\Rar$DIa0.296\1743528458775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75" b="6269"/>
          <a:stretch/>
        </p:blipFill>
        <p:spPr bwMode="auto">
          <a:xfrm rot="16200000">
            <a:off x="600335" y="3290072"/>
            <a:ext cx="1584176" cy="23054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SUS\Downloads\17435879365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275" y="1281062"/>
            <a:ext cx="266429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ownloads\174358793665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3"/>
          <a:stretch/>
        </p:blipFill>
        <p:spPr bwMode="auto">
          <a:xfrm>
            <a:off x="2576425" y="1556792"/>
            <a:ext cx="2780040" cy="20939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SUS\Downloads\174358793657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433" y="3961438"/>
            <a:ext cx="3075695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SUS\Downloads\1743589403692 (1)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64111"/>
            <a:ext cx="2602230" cy="1724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87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Чтение с элементами творчества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Acer\AppData\Local\Temp\Rar$DIa0.038\174352845866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8910">
            <a:off x="5929404" y="3761513"/>
            <a:ext cx="2781300" cy="208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cer\AppData\Local\Temp\Rar$DIa0.780\17435284587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4"/>
          <a:stretch/>
        </p:blipFill>
        <p:spPr bwMode="auto">
          <a:xfrm rot="864446">
            <a:off x="2270259" y="3834062"/>
            <a:ext cx="3097240" cy="21385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cer\AppData\Local\Temp\Rar$DIa0.946\174352845868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8"/>
          <a:stretch/>
        </p:blipFill>
        <p:spPr bwMode="auto">
          <a:xfrm>
            <a:off x="4355976" y="1156862"/>
            <a:ext cx="3910965" cy="2571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SUS\Downloads\17435879365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081">
            <a:off x="426261" y="1456995"/>
            <a:ext cx="3304402" cy="2306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Чтение </a:t>
            </a:r>
            <a:r>
              <a:rPr lang="ru-RU" b="1" dirty="0">
                <a:solidFill>
                  <a:srgbClr val="0070C0"/>
                </a:solidFill>
              </a:rPr>
              <a:t>с </a:t>
            </a:r>
            <a:r>
              <a:rPr lang="ru-RU" b="1" dirty="0" smtClean="0">
                <a:solidFill>
                  <a:srgbClr val="0070C0"/>
                </a:solidFill>
              </a:rPr>
              <a:t>остановками</a:t>
            </a:r>
            <a:endParaRPr lang="ru-RU" dirty="0"/>
          </a:p>
        </p:txBody>
      </p:sp>
      <p:pic>
        <p:nvPicPr>
          <p:cNvPr id="4" name="Объект 3" descr="https://avatars.mds.yandex.net/i?id=359fad601cea3f3b2579b695d45e570c7ebd9d48-5445534-images-thumbs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18438" b="8125"/>
          <a:stretch/>
        </p:blipFill>
        <p:spPr bwMode="auto">
          <a:xfrm>
            <a:off x="395536" y="1268760"/>
            <a:ext cx="3810008" cy="2238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/>
          <a:srcRect b="3823"/>
          <a:stretch>
            <a:fillRect/>
          </a:stretch>
        </p:blipFill>
        <p:spPr>
          <a:xfrm>
            <a:off x="2665150" y="3717032"/>
            <a:ext cx="4643153" cy="292446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https://avatars.mds.yandex.net/i?id=f5041ac03de7f2c064629333fc54ce6e868eac7a-10147998-images-thumbs&amp;n=1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t="36875" r="18032" b="12187"/>
          <a:stretch/>
        </p:blipFill>
        <p:spPr bwMode="auto">
          <a:xfrm>
            <a:off x="4463988" y="1196752"/>
            <a:ext cx="4140460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049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556792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altLang="ru-RU" sz="36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обучения смысловому чтению используются </a:t>
            </a:r>
            <a:br>
              <a:rPr lang="ru-RU" altLang="ru-RU" sz="36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методы и приемы:</a:t>
            </a:r>
            <a:r>
              <a:rPr lang="ru-RU" altLang="ru-RU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b="1" dirty="0"/>
              <a:t>Выборочное чтение.</a:t>
            </a:r>
          </a:p>
          <a:p>
            <a:pPr lvl="0"/>
            <a:r>
              <a:rPr lang="ru-RU" b="1" dirty="0"/>
              <a:t>Чтение  по ролям.</a:t>
            </a:r>
          </a:p>
          <a:p>
            <a:pPr lvl="0"/>
            <a:r>
              <a:rPr lang="ru-RU" b="1" dirty="0"/>
              <a:t>Чтение с целью нахождения подходящего отрывка к рисунку.</a:t>
            </a:r>
          </a:p>
          <a:p>
            <a:pPr lvl="0"/>
            <a:r>
              <a:rPr lang="ru-RU" b="1" dirty="0"/>
              <a:t>Нахождение предложения или отрывка, отражающего главную мысль текста.</a:t>
            </a:r>
          </a:p>
          <a:p>
            <a:pPr lvl="0"/>
            <a:r>
              <a:rPr lang="ru-RU" b="1" dirty="0"/>
              <a:t>Нахождение самого длинного слова в тексте.</a:t>
            </a:r>
          </a:p>
          <a:p>
            <a:pPr lvl="0"/>
            <a:r>
              <a:rPr lang="ru-RU" b="1" dirty="0"/>
              <a:t>Чтение с пометками непонятных слов.</a:t>
            </a:r>
          </a:p>
          <a:p>
            <a:pPr lvl="0"/>
            <a:r>
              <a:rPr lang="ru-RU" b="1" dirty="0"/>
              <a:t>Составление картинного плана из рисунков к произведению.</a:t>
            </a:r>
          </a:p>
          <a:p>
            <a:pPr lvl="0"/>
            <a:r>
              <a:rPr lang="ru-RU" b="1" dirty="0"/>
              <a:t>Викторины по одному большому произведению или нескольким маленьким.</a:t>
            </a:r>
          </a:p>
          <a:p>
            <a:pPr lvl="0" algn="ctr"/>
            <a:r>
              <a:rPr lang="ru-RU" b="1" dirty="0"/>
              <a:t> Подбор загадок к словам из текста.</a:t>
            </a:r>
          </a:p>
          <a:p>
            <a:pPr lvl="0" algn="ctr"/>
            <a:r>
              <a:rPr lang="ru-RU" b="1" dirty="0"/>
              <a:t> Подбор пословиц и поговорок, </a:t>
            </a:r>
            <a:endParaRPr lang="ru-RU" b="1" dirty="0" smtClean="0"/>
          </a:p>
          <a:p>
            <a:pPr marL="0" lvl="0" indent="0" algn="ctr">
              <a:buNone/>
            </a:pPr>
            <a:r>
              <a:rPr lang="ru-RU" b="1" dirty="0" smtClean="0"/>
              <a:t>раскрывающих </a:t>
            </a:r>
            <a:r>
              <a:rPr lang="ru-RU" b="1" dirty="0"/>
              <a:t>тему текста.</a:t>
            </a:r>
          </a:p>
          <a:p>
            <a:endParaRPr lang="ru-RU" dirty="0"/>
          </a:p>
        </p:txBody>
      </p:sp>
      <p:pic>
        <p:nvPicPr>
          <p:cNvPr id="4" name="Рисунок 3" descr="C:\Users\ASUS\Downloads\174358793649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72"/>
          <a:stretch/>
        </p:blipFill>
        <p:spPr bwMode="auto">
          <a:xfrm>
            <a:off x="6948264" y="4509119"/>
            <a:ext cx="1540133" cy="18169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1661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Сотрудничество  </a:t>
            </a:r>
            <a:r>
              <a:rPr lang="ru-RU" b="1" dirty="0" smtClean="0">
                <a:solidFill>
                  <a:srgbClr val="0070C0"/>
                </a:solidFill>
              </a:rPr>
              <a:t>с </a:t>
            </a:r>
            <a:r>
              <a:rPr lang="ru-RU" b="1" dirty="0">
                <a:solidFill>
                  <a:srgbClr val="0070C0"/>
                </a:solidFill>
              </a:rPr>
              <a:t>библиотекой 13</a:t>
            </a:r>
            <a:endParaRPr lang="ru-RU" dirty="0"/>
          </a:p>
        </p:txBody>
      </p:sp>
      <p:pic>
        <p:nvPicPr>
          <p:cNvPr id="4" name="Объект 3" descr="C:\Users\Acer\AppData\Local\Temp\Rar$DIa0.649\174352845883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736304" cy="1900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C:\Users\Acer\AppData\Local\Temp\Rar$DIa0.033\1743528458788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7"/>
          <a:stretch/>
        </p:blipFill>
        <p:spPr bwMode="auto">
          <a:xfrm rot="822195">
            <a:off x="6063248" y="4808730"/>
            <a:ext cx="2952328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SUS\Downloads\17435894037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77072"/>
            <a:ext cx="3240360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SUS\Downloads\174358940373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24221" y="2352842"/>
            <a:ext cx="2571750" cy="198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SUS\Downloads\174358940374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422" y="1412776"/>
            <a:ext cx="3125769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1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Работа с родителями</a:t>
            </a:r>
            <a:endParaRPr lang="ru-RU" dirty="0"/>
          </a:p>
        </p:txBody>
      </p:sp>
      <p:pic>
        <p:nvPicPr>
          <p:cNvPr id="4" name="Объект 3" descr="C:\Users\ASUS\Downloads\1743587936536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66"/>
          <a:stretch/>
        </p:blipFill>
        <p:spPr bwMode="auto">
          <a:xfrm>
            <a:off x="827584" y="1124744"/>
            <a:ext cx="309634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SUS\Downloads\174358940377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1549" y="3228317"/>
            <a:ext cx="2333625" cy="3311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dnsq\Desktop\4б\DSC06619.JPG"/>
          <p:cNvPicPr/>
          <p:nvPr/>
        </p:nvPicPr>
        <p:blipFill>
          <a:blip r:embed="rId4" cstate="print"/>
          <a:srcRect t="19512" r="-2000"/>
          <a:stretch>
            <a:fillRect/>
          </a:stretch>
        </p:blipFill>
        <p:spPr bwMode="auto">
          <a:xfrm>
            <a:off x="4666538" y="1124744"/>
            <a:ext cx="364333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63888" y="3600860"/>
            <a:ext cx="55081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chemeClr val="tx2"/>
                </a:solidFill>
              </a:rPr>
              <a:t>Рекомендации родителям по </a:t>
            </a:r>
            <a:r>
              <a:rPr lang="ru-RU" b="1" u="sng" dirty="0" smtClean="0">
                <a:solidFill>
                  <a:schemeClr val="tx2"/>
                </a:solidFill>
              </a:rPr>
              <a:t>развитию</a:t>
            </a:r>
          </a:p>
          <a:p>
            <a:pPr algn="ctr"/>
            <a:r>
              <a:rPr lang="ru-RU" b="1" u="sng" dirty="0" smtClean="0">
                <a:solidFill>
                  <a:schemeClr val="tx2"/>
                </a:solidFill>
              </a:rPr>
              <a:t> </a:t>
            </a:r>
            <a:r>
              <a:rPr lang="ru-RU" b="1" u="sng" dirty="0">
                <a:solidFill>
                  <a:schemeClr val="tx2"/>
                </a:solidFill>
              </a:rPr>
              <a:t>интереса к чтению у детей:</a:t>
            </a:r>
          </a:p>
          <a:p>
            <a:pPr lvl="0"/>
            <a:r>
              <a:rPr lang="ru-RU" sz="1400" b="1" dirty="0"/>
              <a:t>Покупать яркие по оформлению и интересные по содержанию книги</a:t>
            </a:r>
            <a:r>
              <a:rPr lang="ru-RU" sz="1400" dirty="0"/>
              <a:t>. </a:t>
            </a:r>
          </a:p>
          <a:p>
            <a:pPr lvl="0"/>
            <a:r>
              <a:rPr lang="ru-RU" sz="1400" b="1" dirty="0"/>
              <a:t>Систематически читать ребёнку</a:t>
            </a:r>
            <a:r>
              <a:rPr lang="ru-RU" sz="1400" dirty="0"/>
              <a:t>.  </a:t>
            </a:r>
          </a:p>
          <a:p>
            <a:pPr lvl="0"/>
            <a:r>
              <a:rPr lang="ru-RU" sz="1400" b="1" dirty="0"/>
              <a:t>Обсуждать прочитанное</a:t>
            </a:r>
            <a:r>
              <a:rPr lang="ru-RU" sz="1400" dirty="0"/>
              <a:t>.  </a:t>
            </a:r>
          </a:p>
          <a:p>
            <a:pPr lvl="0"/>
            <a:r>
              <a:rPr lang="ru-RU" sz="1400" b="1" dirty="0"/>
              <a:t>Читать самим</a:t>
            </a:r>
            <a:r>
              <a:rPr lang="ru-RU" sz="1400" dirty="0"/>
              <a:t>. </a:t>
            </a:r>
          </a:p>
          <a:p>
            <a:pPr lvl="0"/>
            <a:r>
              <a:rPr lang="ru-RU" sz="1400" b="1" dirty="0"/>
              <a:t>Прерывать чтение на самом увлекательном эпизоде</a:t>
            </a:r>
            <a:r>
              <a:rPr lang="ru-RU" sz="1400" dirty="0"/>
              <a:t>.  </a:t>
            </a:r>
          </a:p>
          <a:p>
            <a:pPr lvl="0"/>
            <a:r>
              <a:rPr lang="ru-RU" sz="1400" b="1" dirty="0"/>
              <a:t>Рассказывать об авторе прочитанной книги</a:t>
            </a:r>
            <a:r>
              <a:rPr lang="ru-RU" sz="1400" dirty="0"/>
              <a:t>.  </a:t>
            </a:r>
          </a:p>
          <a:p>
            <a:pPr lvl="0"/>
            <a:r>
              <a:rPr lang="ru-RU" sz="1400" b="1" dirty="0"/>
              <a:t>Вспоминая с ребёнком содержание ранее прочитанного, намеренно его искажать</a:t>
            </a:r>
            <a:r>
              <a:rPr lang="ru-RU" sz="1400" dirty="0"/>
              <a:t>. </a:t>
            </a:r>
          </a:p>
          <a:p>
            <a:pPr lvl="0"/>
            <a:r>
              <a:rPr lang="ru-RU" sz="1400" b="1" dirty="0"/>
              <a:t>Не всегда спешить сразу отвечать на детские вопросы</a:t>
            </a:r>
            <a:r>
              <a:rPr lang="ru-RU" sz="1400" dirty="0"/>
              <a:t>. </a:t>
            </a:r>
          </a:p>
          <a:p>
            <a:pPr lvl="0"/>
            <a:r>
              <a:rPr lang="ru-RU" sz="1400" b="1" dirty="0"/>
              <a:t>Вместе с ребёнком создать домашнюю библиотеку</a:t>
            </a:r>
            <a:r>
              <a:rPr lang="ru-RU" sz="1400" dirty="0"/>
              <a:t>. </a:t>
            </a:r>
          </a:p>
          <a:p>
            <a:pPr lvl="0"/>
            <a:r>
              <a:rPr lang="ru-RU" sz="1400" b="1" dirty="0"/>
              <a:t>Регулярно посещать вместе с ребёнком библиотеку.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0180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Применение рабочих тетрадей</a:t>
            </a:r>
            <a:endParaRPr lang="ru-RU" dirty="0"/>
          </a:p>
        </p:txBody>
      </p:sp>
      <p:pic>
        <p:nvPicPr>
          <p:cNvPr id="4" name="Объект 3" descr="https://avatars.mds.yandex.net/i?id=481785dd2f9a201f01c0a5b617490723a8ddef5e-5850122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520280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0b575c5b24ce5cda4b39d6569b318c66d35189d1-4256861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529" y="3546478"/>
            <a:ext cx="2431657" cy="3190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cer\Downloads\174360683201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39263"/>
            <a:ext cx="3851920" cy="219771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843808" y="1268760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Основная цель тренажёра – научить третьеклассников осмысленной и результативной работе с научно-популярным текстом. Навыки такой работы проверяются у школьников в процессе написания Всероссийской проверочной работы по русскому языку (часть 2, задания 6-14). </a:t>
            </a:r>
          </a:p>
        </p:txBody>
      </p:sp>
    </p:spTree>
    <p:extLst>
      <p:ext uri="{BB962C8B-B14F-4D97-AF65-F5344CB8AC3E}">
        <p14:creationId xmlns:p14="http://schemas.microsoft.com/office/powerpoint/2010/main" val="18489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Вывод: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70C0"/>
                </a:solidFill>
              </a:rPr>
              <a:t>спользование этих и других приёмов смыслового чтения помогает :</a:t>
            </a:r>
          </a:p>
          <a:p>
            <a:r>
              <a:rPr lang="ru-RU" dirty="0" smtClean="0"/>
              <a:t>научить </a:t>
            </a:r>
            <a:r>
              <a:rPr lang="ru-RU" dirty="0"/>
              <a:t>детей ориентироваться в содержании текста и понимать его целостный смысл;</a:t>
            </a:r>
          </a:p>
          <a:p>
            <a:r>
              <a:rPr lang="ru-RU" dirty="0" smtClean="0"/>
              <a:t>находить </a:t>
            </a:r>
            <a:r>
              <a:rPr lang="ru-RU" dirty="0"/>
              <a:t>в тексте требуемую информацию;</a:t>
            </a:r>
          </a:p>
          <a:p>
            <a:pPr algn="r"/>
            <a:r>
              <a:rPr lang="ru-RU" dirty="0" smtClean="0"/>
              <a:t>выделять </a:t>
            </a:r>
            <a:r>
              <a:rPr lang="ru-RU" dirty="0"/>
              <a:t>не только главную, но и второстепенную информацию;</a:t>
            </a:r>
          </a:p>
          <a:p>
            <a:pPr algn="r"/>
            <a:r>
              <a:rPr lang="ru-RU" dirty="0" smtClean="0"/>
              <a:t>читать </a:t>
            </a:r>
            <a:r>
              <a:rPr lang="ru-RU" dirty="0"/>
              <a:t>внимательно и вдумчиво.</a:t>
            </a:r>
          </a:p>
        </p:txBody>
      </p:sp>
    </p:spTree>
    <p:extLst>
      <p:ext uri="{BB962C8B-B14F-4D97-AF65-F5344CB8AC3E}">
        <p14:creationId xmlns:p14="http://schemas.microsoft.com/office/powerpoint/2010/main" val="113964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Читать </a:t>
            </a:r>
            <a:r>
              <a:rPr lang="ru-RU" sz="3600" b="1" dirty="0">
                <a:solidFill>
                  <a:srgbClr val="0070C0"/>
                </a:solidFill>
              </a:rPr>
              <a:t>- это ещё ничего не значит, что читать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b="1" dirty="0">
                <a:solidFill>
                  <a:srgbClr val="0070C0"/>
                </a:solidFill>
              </a:rPr>
              <a:t>и как понимать прочитанное -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</a:rPr>
              <a:t>вот в чём главное </a:t>
            </a:r>
            <a:r>
              <a:rPr lang="ru-RU" sz="3600" b="1" dirty="0" smtClean="0">
                <a:solidFill>
                  <a:srgbClr val="0070C0"/>
                </a:solidFill>
              </a:rPr>
              <a:t>дело.</a:t>
            </a:r>
            <a:endParaRPr lang="ru-RU" sz="3600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К.Д</a:t>
            </a:r>
            <a:r>
              <a:rPr lang="ru-RU" b="1" dirty="0">
                <a:solidFill>
                  <a:srgbClr val="0070C0"/>
                </a:solidFill>
              </a:rPr>
              <a:t>. Ушинский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https://avatars.mds.yandex.net/i?id=c45249378c07931f750b442a8d8494966832f5c1-5451642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4"/>
          <a:stretch/>
        </p:blipFill>
        <p:spPr bwMode="auto">
          <a:xfrm>
            <a:off x="4355976" y="4725144"/>
            <a:ext cx="1512168" cy="144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ASUS\Downloads\17435852924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448272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37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331913" y="549275"/>
            <a:ext cx="6096000" cy="5943600"/>
            <a:chOff x="839" y="346"/>
            <a:chExt cx="3840" cy="3744"/>
          </a:xfrm>
        </p:grpSpPr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839" y="346"/>
              <a:ext cx="3840" cy="3744"/>
              <a:chOff x="1656" y="240"/>
              <a:chExt cx="3840" cy="3744"/>
            </a:xfrm>
          </p:grpSpPr>
          <p:sp>
            <p:nvSpPr>
              <p:cNvPr id="5" name="AutoShape 16"/>
              <p:cNvSpPr>
                <a:spLocks noChangeArrowheads="1"/>
              </p:cNvSpPr>
              <p:nvPr/>
            </p:nvSpPr>
            <p:spPr bwMode="auto">
              <a:xfrm>
                <a:off x="1656" y="240"/>
                <a:ext cx="3840" cy="3744"/>
              </a:xfrm>
              <a:prstGeom prst="sun">
                <a:avLst>
                  <a:gd name="adj" fmla="val 19245"/>
                </a:avLst>
              </a:prstGeom>
              <a:solidFill>
                <a:srgbClr val="00FF00"/>
              </a:solidFill>
              <a:ln w="28575">
                <a:solidFill>
                  <a:srgbClr val="FFFF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pitchFamily="18" charset="0"/>
                </a:endParaRPr>
              </a:p>
            </p:txBody>
          </p:sp>
          <p:sp>
            <p:nvSpPr>
              <p:cNvPr id="6" name="Text Box 17"/>
              <p:cNvSpPr txBox="1">
                <a:spLocks noChangeArrowheads="1"/>
              </p:cNvSpPr>
              <p:nvPr/>
            </p:nvSpPr>
            <p:spPr bwMode="auto">
              <a:xfrm>
                <a:off x="2616" y="1315"/>
                <a:ext cx="192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000">
                  <a:latin typeface="Arial Narrow" pitchFamily="34" charset="0"/>
                </a:endParaRPr>
              </a:p>
            </p:txBody>
          </p:sp>
        </p:grpSp>
        <p:sp>
          <p:nvSpPr>
            <p:cNvPr id="4" name="Text Box 18"/>
            <p:cNvSpPr txBox="1">
              <a:spLocks noChangeArrowheads="1"/>
            </p:cNvSpPr>
            <p:nvPr/>
          </p:nvSpPr>
          <p:spPr bwMode="auto">
            <a:xfrm>
              <a:off x="1791" y="1706"/>
              <a:ext cx="1989" cy="1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000" b="1" dirty="0">
                  <a:solidFill>
                    <a:srgbClr val="A20211"/>
                  </a:solidFill>
                </a:rPr>
                <a:t>Спасибо за внимание! Творческих Вам успехов!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637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i?id=292ba49b314d424ec03eb256b471852f855f75d9-9852364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8092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0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i?id=a2fc348e49b4181a34961b345eff253ceeee428c76b2af7b-12996563-images-thumbs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t="18438" r="4684" b="8125"/>
          <a:stretch/>
        </p:blipFill>
        <p:spPr bwMode="auto">
          <a:xfrm>
            <a:off x="179512" y="404664"/>
            <a:ext cx="5112568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8104" y="1052736"/>
            <a:ext cx="2880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обучения смысловому чтению младшие школьники должны научиться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тексты</a:t>
            </a: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сравнивать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видоизменять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генерировать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(создавать тексты под свои цели и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задачи).</a:t>
            </a:r>
            <a:endParaRPr lang="ru-RU" sz="2400" dirty="0"/>
          </a:p>
        </p:txBody>
      </p:sp>
      <p:pic>
        <p:nvPicPr>
          <p:cNvPr id="6" name="Рисунок 5" descr="C:\Users\Андрей\Desktop\DSC03968.JPG"/>
          <p:cNvPicPr/>
          <p:nvPr/>
        </p:nvPicPr>
        <p:blipFill>
          <a:blip r:embed="rId3" cstate="print"/>
          <a:srcRect l="28365" t="4060" b="19017"/>
          <a:stretch>
            <a:fillRect/>
          </a:stretch>
        </p:blipFill>
        <p:spPr bwMode="auto">
          <a:xfrm>
            <a:off x="251520" y="4365104"/>
            <a:ext cx="3096344" cy="195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413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 descr="https://avatars.mds.yandex.net/i?id=ac23172f9fbb29e08d4a125c50583e5b-3699222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92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Основные </a:t>
            </a:r>
            <a:r>
              <a:rPr lang="ru-RU" sz="3600" b="1" dirty="0">
                <a:solidFill>
                  <a:srgbClr val="0070C0"/>
                </a:solidFill>
              </a:rPr>
              <a:t>проблемы при формировании навыков смыслового чтения: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непонимание смысла прочитанного слова, незнание значений многих слов;</a:t>
            </a:r>
          </a:p>
          <a:p>
            <a:r>
              <a:rPr lang="ru-RU" sz="2800" dirty="0"/>
              <a:t>трудность в поиске, извлечении конкретной информации из текста, низкий уровень читательской компетентности;</a:t>
            </a:r>
          </a:p>
          <a:p>
            <a:r>
              <a:rPr lang="ru-RU" sz="2800" dirty="0"/>
              <a:t>снижение у детей интереса к чтению и узкий круг чтения обучающихся</a:t>
            </a:r>
            <a:r>
              <a:rPr lang="ru-RU" sz="2800" dirty="0" smtClean="0"/>
              <a:t>;</a:t>
            </a:r>
            <a:endParaRPr lang="ru-RU" sz="2800" dirty="0"/>
          </a:p>
          <a:p>
            <a:pPr lvl="1" algn="ctr"/>
            <a:r>
              <a:rPr lang="ru-RU" dirty="0"/>
              <a:t> </a:t>
            </a:r>
            <a:r>
              <a:rPr lang="ru-RU" dirty="0" smtClean="0"/>
              <a:t>              низкий </a:t>
            </a:r>
            <a:r>
              <a:rPr lang="ru-RU" dirty="0"/>
              <a:t>уровень </a:t>
            </a:r>
            <a:r>
              <a:rPr lang="ru-RU" dirty="0" smtClean="0"/>
              <a:t>читательской                                               культуры </a:t>
            </a:r>
            <a:r>
              <a:rPr lang="ru-RU" dirty="0"/>
              <a:t>родителей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2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«Основы смыслового чтения»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0070C0"/>
                </a:solidFill>
              </a:rPr>
              <a:t>Цель программы</a:t>
            </a:r>
            <a:r>
              <a:rPr lang="ru-RU" b="1" dirty="0">
                <a:solidFill>
                  <a:srgbClr val="0070C0"/>
                </a:solidFill>
              </a:rPr>
              <a:t>: </a:t>
            </a:r>
            <a:r>
              <a:rPr lang="ru-RU" dirty="0"/>
              <a:t>развитие навыков смыслового чтения и работы с текстом, формирование читательской компетентности младшего школьника, способного к использованию читательской деятельности как средства самообразования. </a:t>
            </a:r>
          </a:p>
          <a:p>
            <a:endParaRPr lang="ru-RU" dirty="0"/>
          </a:p>
        </p:txBody>
      </p:sp>
      <p:pic>
        <p:nvPicPr>
          <p:cNvPr id="5" name="Рисунок 4" descr="https://avatars.mds.yandex.net/i?id=9540498d4e002ffc594aa6e022f0386c2d69d0c0-8497071-images-thumbs&amp;n=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1" r="23186" b="59688"/>
          <a:stretch/>
        </p:blipFill>
        <p:spPr bwMode="auto">
          <a:xfrm>
            <a:off x="5652120" y="4293096"/>
            <a:ext cx="2736304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2087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Формирование </a:t>
            </a:r>
            <a:r>
              <a:rPr lang="ru-RU" sz="3600" b="1" dirty="0">
                <a:solidFill>
                  <a:srgbClr val="0070C0"/>
                </a:solidFill>
              </a:rPr>
              <a:t>смыслового чтения через внеурочную деятельность: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Взаимосвязь с учреждениями, библиотеками, учреждениями культуры.</a:t>
            </a:r>
          </a:p>
          <a:p>
            <a:r>
              <a:rPr lang="ru-RU" dirty="0"/>
              <a:t> Взаимосвязь с родителями.</a:t>
            </a:r>
          </a:p>
          <a:p>
            <a:r>
              <a:rPr lang="ru-RU" dirty="0"/>
              <a:t> Нестандартные формы работы с детской книгой.</a:t>
            </a:r>
          </a:p>
          <a:p>
            <a:pPr algn="ctr"/>
            <a:r>
              <a:rPr lang="ru-RU" dirty="0"/>
              <a:t> Внеклассные мероприятия.</a:t>
            </a:r>
          </a:p>
          <a:p>
            <a:pPr algn="ctr"/>
            <a:r>
              <a:rPr lang="ru-RU" dirty="0"/>
              <a:t>Использование ИКТ…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3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Составление смысловых карт </a:t>
            </a:r>
            <a:endParaRPr lang="ru-RU" dirty="0"/>
          </a:p>
        </p:txBody>
      </p:sp>
      <p:pic>
        <p:nvPicPr>
          <p:cNvPr id="4" name="Объект 3" descr="C:\Users\ASUS\Downloads\174352845873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6" b="13136"/>
          <a:stretch/>
        </p:blipFill>
        <p:spPr bwMode="auto">
          <a:xfrm>
            <a:off x="323528" y="1401694"/>
            <a:ext cx="2520280" cy="19617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SUS\Downloads\174352845885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3546"/>
            <a:ext cx="247409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SUS\Downloads\174358940366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832"/>
            <a:ext cx="2539728" cy="1944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SUS\Downloads\174358940370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0"/>
          <a:stretch/>
        </p:blipFill>
        <p:spPr bwMode="auto">
          <a:xfrm rot="5400000">
            <a:off x="5946138" y="3762089"/>
            <a:ext cx="2056812" cy="2539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SUS\Downloads\174358940372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242882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Андрей\Desktop\DSC03105.JPG"/>
          <p:cNvPicPr/>
          <p:nvPr/>
        </p:nvPicPr>
        <p:blipFill>
          <a:blip r:embed="rId7" cstate="print"/>
          <a:srcRect l="4327" t="23932" r="25641" b="19444"/>
          <a:stretch>
            <a:fillRect/>
          </a:stretch>
        </p:blipFill>
        <p:spPr bwMode="auto">
          <a:xfrm>
            <a:off x="179512" y="3573016"/>
            <a:ext cx="2592288" cy="1659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32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441</Words>
  <Application>Microsoft Office PowerPoint</Application>
  <PresentationFormat>Экран (4:3)</PresentationFormat>
  <Paragraphs>75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Формирование навыков смыслового чтения у учащихся начальных классов во внеурочной деятельности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 Основные проблемы при формировании навыков смыслового чтения: </vt:lpstr>
      <vt:lpstr>«Основы смыслового чтения»</vt:lpstr>
      <vt:lpstr> Формирование смыслового чтения через внеурочную деятельность: </vt:lpstr>
      <vt:lpstr>Составление смысловых карт </vt:lpstr>
      <vt:lpstr>Анализ заголовков и иллюстраций </vt:lpstr>
      <vt:lpstr>Работа с устаревшими словами </vt:lpstr>
      <vt:lpstr>Использование элементов  театрализации </vt:lpstr>
      <vt:lpstr>Чтение с элементами творчества</vt:lpstr>
      <vt:lpstr>Чтение с остановками</vt:lpstr>
      <vt:lpstr>Для обучения смысловому чтению используются  следующие методы и приемы: </vt:lpstr>
      <vt:lpstr>Сотрудничество  с библиотекой 13</vt:lpstr>
      <vt:lpstr>Работа с родителями</vt:lpstr>
      <vt:lpstr>Применение рабочих тетрадей</vt:lpstr>
      <vt:lpstr>Вывод: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Acer</cp:lastModifiedBy>
  <cp:revision>73</cp:revision>
  <dcterms:created xsi:type="dcterms:W3CDTF">2013-10-20T14:43:13Z</dcterms:created>
  <dcterms:modified xsi:type="dcterms:W3CDTF">2025-04-02T16:53:46Z</dcterms:modified>
</cp:coreProperties>
</file>