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8" r:id="rId13"/>
    <p:sldId id="275" r:id="rId14"/>
    <p:sldId id="267" r:id="rId15"/>
    <p:sldId id="269" r:id="rId16"/>
    <p:sldId id="272" r:id="rId17"/>
    <p:sldId id="270" r:id="rId18"/>
    <p:sldId id="271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8387" autoAdjust="0"/>
  </p:normalViewPr>
  <p:slideViewPr>
    <p:cSldViewPr>
      <p:cViewPr>
        <p:scale>
          <a:sx n="69" d="100"/>
          <a:sy n="69" d="100"/>
        </p:scale>
        <p:origin x="-1416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56209_59-p-foni-dlya-prezentatsii-strogie-delovie-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8662" y="214290"/>
            <a:ext cx="7643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МБДОУ ДС «Зоренька» г. Волгодонска</a:t>
            </a:r>
            <a:endParaRPr lang="ru-RU" b="1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2214554"/>
            <a:ext cx="74295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+mj-lt"/>
              </a:rPr>
              <a:t>Презентация</a:t>
            </a:r>
            <a:r>
              <a:rPr lang="ru-RU" sz="2800" i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+mj-lt"/>
              </a:rPr>
              <a:t>дополнительной общеобразовательной </a:t>
            </a:r>
            <a:r>
              <a:rPr lang="ru-RU" sz="2800" b="1" i="1" dirty="0" err="1" smtClean="0">
                <a:solidFill>
                  <a:srgbClr val="FF0000"/>
                </a:solidFill>
                <a:latin typeface="+mj-lt"/>
              </a:rPr>
              <a:t>общеразвивающей</a:t>
            </a:r>
            <a:r>
              <a:rPr lang="ru-RU" sz="2800" b="1" i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+mj-lt"/>
              </a:rPr>
              <a:t>программы «Мы с Дона!»</a:t>
            </a:r>
            <a:r>
              <a:rPr lang="ru-RU" sz="2800" i="1" dirty="0" smtClean="0">
                <a:solidFill>
                  <a:srgbClr val="FF0000"/>
                </a:solidFill>
                <a:latin typeface="+mj-lt"/>
              </a:rPr>
              <a:t> </a:t>
            </a:r>
            <a:endParaRPr lang="ru-RU" sz="2800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72132" y="4857760"/>
            <a:ext cx="3429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Подготовили: воспитатели </a:t>
            </a:r>
          </a:p>
          <a:p>
            <a:r>
              <a:rPr lang="ru-RU" i="1" dirty="0" smtClean="0"/>
              <a:t>гр. № 12 «Непоседы»</a:t>
            </a:r>
          </a:p>
          <a:p>
            <a:r>
              <a:rPr lang="ru-RU" i="1" dirty="0" err="1" smtClean="0"/>
              <a:t>Прасолова</a:t>
            </a:r>
            <a:r>
              <a:rPr lang="ru-RU" i="1" dirty="0" smtClean="0"/>
              <a:t> Е.Н., Устинова И.А.</a:t>
            </a:r>
            <a:endParaRPr lang="ru-RU" i="1" dirty="0"/>
          </a:p>
        </p:txBody>
      </p:sp>
      <p:sp>
        <p:nvSpPr>
          <p:cNvPr id="7" name="TextBox 6"/>
          <p:cNvSpPr txBox="1"/>
          <p:nvPr/>
        </p:nvSpPr>
        <p:spPr>
          <a:xfrm>
            <a:off x="3214678" y="6286520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г. Волгодонск, 2022</a:t>
            </a:r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56209_59-p-foni-dlya-prezentatsii-strogie-delovie-6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7158" y="357166"/>
            <a:ext cx="8572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l="17606" t="24707" r="50000" b="8007"/>
          <a:stretch>
            <a:fillRect/>
          </a:stretch>
        </p:blipFill>
        <p:spPr bwMode="auto">
          <a:xfrm>
            <a:off x="1571604" y="0"/>
            <a:ext cx="5715040" cy="667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56209_59-p-foni-dlya-prezentatsii-strogie-delovie-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34" y="285728"/>
            <a:ext cx="785818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Материально-техническая </a:t>
            </a:r>
            <a:r>
              <a:rPr lang="ru-RU" sz="2400" b="1" dirty="0" smtClean="0"/>
              <a:t>база</a:t>
            </a:r>
            <a:r>
              <a:rPr lang="ru-RU" sz="2400" b="1" dirty="0" smtClean="0"/>
              <a:t>:</a:t>
            </a:r>
          </a:p>
          <a:p>
            <a:pPr algn="ctr"/>
            <a:endParaRPr lang="ru-RU" sz="2400" b="1" dirty="0" smtClean="0"/>
          </a:p>
          <a:p>
            <a:pPr lvl="0"/>
            <a:r>
              <a:rPr lang="ru-RU" sz="2400" dirty="0" smtClean="0"/>
              <a:t>- учебный </a:t>
            </a:r>
            <a:r>
              <a:rPr lang="ru-RU" sz="2400" dirty="0" smtClean="0"/>
              <a:t>класс для проведения теоретических занятий;</a:t>
            </a:r>
          </a:p>
          <a:p>
            <a:pPr lvl="0"/>
            <a:r>
              <a:rPr lang="ru-RU" sz="2400" dirty="0" smtClean="0"/>
              <a:t>- учебная </a:t>
            </a:r>
            <a:r>
              <a:rPr lang="ru-RU" sz="2400" dirty="0" smtClean="0"/>
              <a:t>мебель;</a:t>
            </a:r>
          </a:p>
          <a:p>
            <a:pPr lvl="0"/>
            <a:r>
              <a:rPr lang="ru-RU" sz="2400" dirty="0" smtClean="0"/>
              <a:t>- </a:t>
            </a:r>
            <a:r>
              <a:rPr lang="ru-RU" sz="2400" dirty="0" err="1" smtClean="0"/>
              <a:t>мультимедийное</a:t>
            </a:r>
            <a:r>
              <a:rPr lang="ru-RU" sz="2400" dirty="0" smtClean="0"/>
              <a:t> </a:t>
            </a:r>
            <a:r>
              <a:rPr lang="ru-RU" sz="2400" dirty="0" smtClean="0"/>
              <a:t>оборудование;</a:t>
            </a:r>
          </a:p>
          <a:p>
            <a:pPr lvl="0"/>
            <a:r>
              <a:rPr lang="ru-RU" sz="2400" dirty="0" smtClean="0"/>
              <a:t>- микроскоп</a:t>
            </a:r>
            <a:r>
              <a:rPr lang="ru-RU" sz="2400" dirty="0" smtClean="0"/>
              <a:t>, лупы, компас;</a:t>
            </a:r>
          </a:p>
          <a:p>
            <a:pPr lvl="0"/>
            <a:r>
              <a:rPr lang="ru-RU" sz="2400" dirty="0" smtClean="0"/>
              <a:t>- библиотека</a:t>
            </a:r>
            <a:r>
              <a:rPr lang="ru-RU" sz="2400" dirty="0" smtClean="0"/>
              <a:t>, атласы, карты, глобус;</a:t>
            </a:r>
          </a:p>
          <a:p>
            <a:pPr lvl="0"/>
            <a:r>
              <a:rPr lang="ru-RU" sz="2400" dirty="0" smtClean="0"/>
              <a:t>- фотоаппарат</a:t>
            </a:r>
            <a:r>
              <a:rPr lang="ru-RU" sz="2400" dirty="0" smtClean="0"/>
              <a:t>.</a:t>
            </a:r>
          </a:p>
          <a:p>
            <a:endParaRPr lang="ru-RU" dirty="0"/>
          </a:p>
        </p:txBody>
      </p:sp>
      <p:pic>
        <p:nvPicPr>
          <p:cNvPr id="6" name="Рисунок 5" descr="4cca9eb16c48a4af089410fc4bdb2ded_163990359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831" y="3071810"/>
            <a:ext cx="3681011" cy="3477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orig.jpg"/>
          <p:cNvPicPr>
            <a:picLocks noChangeAspect="1"/>
          </p:cNvPicPr>
          <p:nvPr/>
        </p:nvPicPr>
        <p:blipFill>
          <a:blip r:embed="rId4" cstate="print"/>
          <a:srcRect l="16043" r="17053" b="-3031"/>
          <a:stretch>
            <a:fillRect/>
          </a:stretch>
        </p:blipFill>
        <p:spPr>
          <a:xfrm>
            <a:off x="1571604" y="3429000"/>
            <a:ext cx="2714644" cy="3182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56209_59-p-foni-dlya-prezentatsii-strogie-delovie-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2" y="0"/>
            <a:ext cx="8715436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Учебно-методический комплекс.</a:t>
            </a:r>
          </a:p>
          <a:p>
            <a:r>
              <a:rPr lang="ru-RU" b="1" dirty="0" smtClean="0"/>
              <a:t>- </a:t>
            </a:r>
            <a:r>
              <a:rPr lang="ru-RU" dirty="0" smtClean="0"/>
              <a:t>Карта </a:t>
            </a:r>
            <a:r>
              <a:rPr lang="ru-RU" dirty="0" smtClean="0"/>
              <a:t>Ростовской области, атлас Ростовской области, глобус;</a:t>
            </a:r>
          </a:p>
          <a:p>
            <a:pPr lvl="0"/>
            <a:r>
              <a:rPr lang="ru-RU" dirty="0" smtClean="0"/>
              <a:t>- настольно-печатные </a:t>
            </a:r>
            <a:r>
              <a:rPr lang="ru-RU" dirty="0" smtClean="0"/>
              <a:t>игры: «Составь животное», «Рассели по домикам»,</a:t>
            </a:r>
          </a:p>
          <a:p>
            <a:r>
              <a:rPr lang="ru-RU" dirty="0" smtClean="0"/>
              <a:t>«</a:t>
            </a:r>
            <a:r>
              <a:rPr lang="ru-RU" dirty="0" err="1" smtClean="0"/>
              <a:t>Зоолото</a:t>
            </a:r>
            <a:r>
              <a:rPr lang="ru-RU" dirty="0" smtClean="0"/>
              <a:t>», «Зоомагазин» и другие;</a:t>
            </a:r>
          </a:p>
          <a:p>
            <a:pPr lvl="0"/>
            <a:r>
              <a:rPr lang="ru-RU" dirty="0" smtClean="0"/>
              <a:t>- предметные</a:t>
            </a:r>
            <a:r>
              <a:rPr lang="ru-RU" dirty="0" smtClean="0"/>
              <a:t>	игры:	«Найди	птицу»,	«Растения	степи»,	«Узнай	по фотографии» и другие;</a:t>
            </a:r>
          </a:p>
          <a:p>
            <a:pPr lvl="0"/>
            <a:r>
              <a:rPr lang="ru-RU" dirty="0" smtClean="0"/>
              <a:t>- словесные </a:t>
            </a:r>
            <a:r>
              <a:rPr lang="ru-RU" dirty="0" smtClean="0"/>
              <a:t>игры: «</a:t>
            </a:r>
            <a:r>
              <a:rPr lang="ru-RU" dirty="0" err="1" smtClean="0"/>
              <a:t>Хищник-травоядное</a:t>
            </a:r>
            <a:r>
              <a:rPr lang="ru-RU" dirty="0" smtClean="0"/>
              <a:t>», «Узнай по описанию», «Я гляжу и нахожу», «Я знаю пять названий…», «Летает, ползает, плавает» и другие;</a:t>
            </a:r>
          </a:p>
          <a:p>
            <a:pPr lvl="0"/>
            <a:r>
              <a:rPr lang="ru-RU" dirty="0" smtClean="0"/>
              <a:t>- таблицы</a:t>
            </a:r>
            <a:r>
              <a:rPr lang="ru-RU" dirty="0" smtClean="0"/>
              <a:t>	и	картинки	с	изображением	диких	</a:t>
            </a:r>
            <a:r>
              <a:rPr lang="ru-RU" dirty="0" smtClean="0"/>
              <a:t>животных, растений</a:t>
            </a:r>
            <a:r>
              <a:rPr lang="ru-RU" dirty="0" smtClean="0"/>
              <a:t>, природных биоценозов степи, сосняка, пойменного леса;</a:t>
            </a:r>
          </a:p>
          <a:p>
            <a:pPr lvl="0"/>
            <a:r>
              <a:rPr lang="ru-RU" dirty="0" smtClean="0"/>
              <a:t>- подбор </a:t>
            </a:r>
            <a:r>
              <a:rPr lang="ru-RU" dirty="0" smtClean="0"/>
              <a:t>тематических и сюжетных картин;</a:t>
            </a:r>
          </a:p>
          <a:p>
            <a:pPr lvl="0"/>
            <a:r>
              <a:rPr lang="ru-RU" dirty="0" smtClean="0"/>
              <a:t>- детские </a:t>
            </a:r>
            <a:r>
              <a:rPr lang="ru-RU" dirty="0" smtClean="0"/>
              <a:t>энциклопедии, книги о животных и растениях;</a:t>
            </a:r>
          </a:p>
          <a:p>
            <a:pPr lvl="0"/>
            <a:r>
              <a:rPr lang="ru-RU" dirty="0" smtClean="0"/>
              <a:t>- Полиграфическая</a:t>
            </a:r>
            <a:r>
              <a:rPr lang="ru-RU" dirty="0" smtClean="0"/>
              <a:t>	продукция	ассоциации	«Живая	</a:t>
            </a:r>
            <a:r>
              <a:rPr lang="ru-RU" dirty="0" smtClean="0"/>
              <a:t>природа степи</a:t>
            </a:r>
            <a:r>
              <a:rPr lang="ru-RU" dirty="0" smtClean="0"/>
              <a:t>», Ростовского биосферного заповедника, 4 книги фоторабот В. </a:t>
            </a:r>
            <a:r>
              <a:rPr lang="ru-RU" dirty="0" err="1" smtClean="0"/>
              <a:t>Голубева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- сказки</a:t>
            </a:r>
            <a:r>
              <a:rPr lang="ru-RU" dirty="0" smtClean="0"/>
              <a:t>, стихи о природе;</a:t>
            </a:r>
          </a:p>
          <a:p>
            <a:pPr lvl="0"/>
            <a:r>
              <a:rPr lang="ru-RU" dirty="0" smtClean="0"/>
              <a:t>- подбор </a:t>
            </a:r>
            <a:r>
              <a:rPr lang="ru-RU" dirty="0" smtClean="0"/>
              <a:t>музыкальных произведений;</a:t>
            </a:r>
          </a:p>
          <a:p>
            <a:pPr lvl="0"/>
            <a:r>
              <a:rPr lang="ru-RU" dirty="0" smtClean="0"/>
              <a:t>- книжные </a:t>
            </a:r>
            <a:r>
              <a:rPr lang="ru-RU" dirty="0" smtClean="0"/>
              <a:t>иллюстрации;</a:t>
            </a:r>
          </a:p>
          <a:p>
            <a:pPr lvl="0"/>
            <a:r>
              <a:rPr lang="ru-RU" dirty="0" smtClean="0"/>
              <a:t>- аудиозапись </a:t>
            </a:r>
            <a:r>
              <a:rPr lang="ru-RU" dirty="0" smtClean="0"/>
              <a:t>«Звуки природы», «Времена года» П.И.Чайковского и другие;</a:t>
            </a:r>
          </a:p>
          <a:p>
            <a:pPr lvl="0"/>
            <a:r>
              <a:rPr lang="ru-RU" dirty="0" smtClean="0"/>
              <a:t>- природоохранные </a:t>
            </a:r>
            <a:r>
              <a:rPr lang="ru-RU" dirty="0" smtClean="0"/>
              <a:t>плакаты;</a:t>
            </a:r>
          </a:p>
          <a:p>
            <a:pPr lvl="0"/>
            <a:r>
              <a:rPr lang="ru-RU" dirty="0" smtClean="0"/>
              <a:t>- картинки-задания </a:t>
            </a:r>
            <a:r>
              <a:rPr lang="ru-RU" dirty="0" smtClean="0"/>
              <a:t>с вопросами;</a:t>
            </a:r>
          </a:p>
          <a:p>
            <a:pPr lvl="0"/>
            <a:r>
              <a:rPr lang="ru-RU" dirty="0" smtClean="0"/>
              <a:t>- игровое </a:t>
            </a:r>
            <a:r>
              <a:rPr lang="ru-RU" dirty="0" smtClean="0"/>
              <a:t>дидактическое пособие «</a:t>
            </a:r>
            <a:r>
              <a:rPr lang="ru-RU" dirty="0" err="1" smtClean="0"/>
              <a:t>Лэпбук</a:t>
            </a:r>
            <a:r>
              <a:rPr lang="ru-RU" dirty="0" smtClean="0"/>
              <a:t>» «Птицы нашего края»,	«Красная книга Ростовской области», «Народные праздники донского казачества»;</a:t>
            </a:r>
          </a:p>
          <a:p>
            <a:pPr lvl="0"/>
            <a:r>
              <a:rPr lang="ru-RU" dirty="0" smtClean="0"/>
              <a:t>- </a:t>
            </a:r>
            <a:r>
              <a:rPr lang="ru-RU" dirty="0" err="1" smtClean="0"/>
              <a:t>мультимедийные</a:t>
            </a:r>
            <a:r>
              <a:rPr lang="ru-RU" dirty="0" smtClean="0"/>
              <a:t> </a:t>
            </a:r>
            <a:r>
              <a:rPr lang="ru-RU" dirty="0" smtClean="0"/>
              <a:t>презентации экологической тематики;</a:t>
            </a:r>
          </a:p>
          <a:p>
            <a:pPr lvl="0"/>
            <a:r>
              <a:rPr lang="ru-RU" dirty="0" smtClean="0"/>
              <a:t>- видеофильмы </a:t>
            </a:r>
            <a:r>
              <a:rPr lang="ru-RU" dirty="0" smtClean="0"/>
              <a:t>экологической тематики и другие.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56209_59-p-foni-dlya-prezentatsii-strogie-delovie-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8596" y="357166"/>
            <a:ext cx="778674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Взаимодействие с родителями</a:t>
            </a:r>
          </a:p>
          <a:p>
            <a:endParaRPr lang="ru-RU" dirty="0" smtClean="0"/>
          </a:p>
          <a:p>
            <a:pPr lvl="0"/>
            <a:r>
              <a:rPr lang="ru-RU" dirty="0" smtClean="0"/>
              <a:t>- </a:t>
            </a:r>
            <a:r>
              <a:rPr lang="ru-RU" sz="2000" dirty="0" smtClean="0"/>
              <a:t>посещение </a:t>
            </a:r>
            <a:r>
              <a:rPr lang="ru-RU" sz="2000" dirty="0" smtClean="0"/>
              <a:t>родителями (родственниками) творческих выставок учащихся</a:t>
            </a:r>
            <a:r>
              <a:rPr lang="ru-RU" sz="2000" dirty="0" smtClean="0"/>
              <a:t>;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- участие </a:t>
            </a:r>
            <a:r>
              <a:rPr lang="ru-RU" sz="2000" dirty="0" smtClean="0"/>
              <a:t>родителей в проведении воспитательных мероприятий, экскурсий и походов;</a:t>
            </a:r>
          </a:p>
          <a:p>
            <a:pPr lvl="0"/>
            <a:r>
              <a:rPr lang="ru-RU" sz="2000" dirty="0" smtClean="0"/>
              <a:t>- проведение </a:t>
            </a:r>
            <a:r>
              <a:rPr lang="ru-RU" sz="2000" dirty="0" smtClean="0"/>
              <a:t>бесед с целью повышения степени заинтересованности родителей в содержательном досуге своих  детей;</a:t>
            </a:r>
          </a:p>
          <a:p>
            <a:pPr lvl="0">
              <a:buFontTx/>
              <a:buChar char="-"/>
            </a:pPr>
            <a:r>
              <a:rPr lang="ru-RU" sz="2000" dirty="0" smtClean="0"/>
              <a:t>анкетирование</a:t>
            </a:r>
            <a:r>
              <a:rPr lang="ru-RU" sz="2000" dirty="0" smtClean="0"/>
              <a:t>	с	целью	выявления	</a:t>
            </a:r>
            <a:endParaRPr lang="ru-RU" sz="2000" dirty="0" smtClean="0"/>
          </a:p>
          <a:p>
            <a:pPr lvl="0"/>
            <a:r>
              <a:rPr lang="ru-RU" sz="2000" dirty="0" smtClean="0"/>
              <a:t>степени удовлетворенности</a:t>
            </a:r>
            <a:r>
              <a:rPr lang="ru-RU" sz="2000" dirty="0" smtClean="0"/>
              <a:t>	</a:t>
            </a:r>
            <a:endParaRPr lang="ru-RU" sz="2000" dirty="0" smtClean="0"/>
          </a:p>
          <a:p>
            <a:pPr lvl="0"/>
            <a:r>
              <a:rPr lang="ru-RU" sz="2000" dirty="0" smtClean="0"/>
              <a:t>работой </a:t>
            </a:r>
            <a:r>
              <a:rPr lang="ru-RU" sz="2000" dirty="0" smtClean="0"/>
              <a:t>объединения</a:t>
            </a:r>
            <a:r>
              <a:rPr lang="ru-RU" sz="2000" dirty="0" smtClean="0"/>
              <a:t>.</a:t>
            </a:r>
            <a:endParaRPr lang="ru-RU" sz="2000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 descr="_s roditelyami_5c56c00718b5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0" y="3143248"/>
            <a:ext cx="4714908" cy="3536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56209_59-p-foni-dlya-prezentatsii-strogie-delovie-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 l="21413" t="8789" r="17642" b="8203"/>
          <a:stretch>
            <a:fillRect/>
          </a:stretch>
        </p:blipFill>
        <p:spPr bwMode="auto">
          <a:xfrm>
            <a:off x="785786" y="214290"/>
            <a:ext cx="7929618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56209_59-p-foni-dlya-prezentatsii-strogie-delovie-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 l="5490" t="9765" r="52233" b="8203"/>
          <a:stretch>
            <a:fillRect/>
          </a:stretch>
        </p:blipFill>
        <p:spPr bwMode="auto">
          <a:xfrm>
            <a:off x="1714480" y="285704"/>
            <a:ext cx="6024605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56209_59-p-foni-dlya-prezentatsii-strogie-delovie-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/>
          <a:srcRect l="52160" t="34180" r="15446" b="22851"/>
          <a:stretch>
            <a:fillRect/>
          </a:stretch>
        </p:blipFill>
        <p:spPr bwMode="auto">
          <a:xfrm>
            <a:off x="785786" y="857232"/>
            <a:ext cx="7721798" cy="5758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142976" y="285728"/>
            <a:ext cx="678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+mj-lt"/>
              </a:rPr>
              <a:t>Результативность программы</a:t>
            </a:r>
            <a:endParaRPr lang="ru-RU" sz="2400" b="1" dirty="0">
              <a:latin typeface="+mj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56209_59-p-foni-dlya-prezentatsii-strogie-delovie-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3"/>
          <a:srcRect l="14824" t="11719" r="18191" b="8203"/>
          <a:stretch>
            <a:fillRect/>
          </a:stretch>
        </p:blipFill>
        <p:spPr bwMode="auto">
          <a:xfrm>
            <a:off x="214282" y="285728"/>
            <a:ext cx="8715436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56209_59-p-foni-dlya-prezentatsii-strogie-delovie-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/>
          <a:srcRect l="17020" t="10742" r="15446" b="10156"/>
          <a:stretch>
            <a:fillRect/>
          </a:stretch>
        </p:blipFill>
        <p:spPr bwMode="auto">
          <a:xfrm>
            <a:off x="142844" y="357166"/>
            <a:ext cx="8786874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56209_59-p-foni-dlya-prezentatsii-strogie-delovie-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43042" y="2428868"/>
            <a:ext cx="66816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56209_59-p-foni-dlya-prezentatsii-strogie-delovie-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357167"/>
            <a:ext cx="8429684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Новизна:</a:t>
            </a:r>
            <a:r>
              <a:rPr lang="ru-RU" sz="2000" b="1" dirty="0" smtClean="0"/>
              <a:t> </a:t>
            </a:r>
            <a:r>
              <a:rPr lang="ru-RU" sz="2000" dirty="0" smtClean="0"/>
              <a:t>в </a:t>
            </a:r>
            <a:r>
              <a:rPr lang="ru-RU" sz="2000" i="1" dirty="0" smtClean="0"/>
              <a:t>основу программы </a:t>
            </a:r>
            <a:r>
              <a:rPr lang="ru-RU" sz="2000" dirty="0" smtClean="0"/>
              <a:t>положен краеведческий принцип, что значительно </a:t>
            </a:r>
            <a:r>
              <a:rPr lang="ru-RU" sz="2000" dirty="0" smtClean="0"/>
              <a:t>расширяет представление </a:t>
            </a:r>
            <a:r>
              <a:rPr lang="ru-RU" sz="2000" dirty="0" smtClean="0"/>
              <a:t>о природе, истории </a:t>
            </a:r>
            <a:r>
              <a:rPr lang="ru-RU" sz="2000" dirty="0" smtClean="0"/>
              <a:t>и экологии </a:t>
            </a:r>
            <a:r>
              <a:rPr lang="ru-RU" sz="2000" dirty="0" smtClean="0"/>
              <a:t>родного края.</a:t>
            </a:r>
            <a:r>
              <a:rPr lang="ru-RU" sz="2000" dirty="0" smtClean="0"/>
              <a:t>  </a:t>
            </a:r>
          </a:p>
          <a:p>
            <a:endParaRPr lang="ru-RU" sz="2000" dirty="0" smtClean="0"/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Актуальность</a:t>
            </a:r>
            <a:r>
              <a:rPr lang="ru-RU" sz="2000" b="1" dirty="0" smtClean="0"/>
              <a:t> </a:t>
            </a:r>
            <a:r>
              <a:rPr lang="ru-RU" sz="2000" dirty="0" smtClean="0"/>
              <a:t>разработки и реализации </a:t>
            </a:r>
            <a:r>
              <a:rPr lang="ru-RU" sz="2000" dirty="0" smtClean="0"/>
              <a:t>программы </a:t>
            </a:r>
            <a:r>
              <a:rPr lang="ru-RU" sz="2000" dirty="0" smtClean="0"/>
              <a:t>«Мы с Дона!» </a:t>
            </a:r>
            <a:r>
              <a:rPr lang="ru-RU" sz="2000" dirty="0" smtClean="0"/>
              <a:t>обусловлена </a:t>
            </a:r>
            <a:r>
              <a:rPr lang="ru-RU" sz="2000" dirty="0" smtClean="0"/>
              <a:t>потребностями формирования экологической культуры подрастающего поколения в образовательном пространстве г. Каменск-Шахтинский. Предметная составляющая содержания программы, ее практическая направленность позволяют в достаточной степени удовлетворить запросы обучающихся и их родителей в изучении природы родного края, проблем ее охраны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Цель программы: </a:t>
            </a:r>
            <a:r>
              <a:rPr lang="ru-RU" sz="2000" dirty="0" smtClean="0"/>
              <a:t>формирование познавательного интереса к природе и истории родного края и становление основ ценностного отношения к окружающей среде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Срок освоения программы </a:t>
            </a:r>
            <a:r>
              <a:rPr lang="ru-RU" sz="2000" b="1" dirty="0" smtClean="0"/>
              <a:t>: </a:t>
            </a:r>
            <a:r>
              <a:rPr lang="ru-RU" sz="2000" dirty="0" smtClean="0"/>
              <a:t>1 год (72 часа)</a:t>
            </a:r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56209_59-p-foni-dlya-prezentatsii-strogie-delovie-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2" y="1"/>
            <a:ext cx="8715436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+mj-lt"/>
              </a:rPr>
              <a:t>Задачи </a:t>
            </a:r>
            <a:r>
              <a:rPr lang="ru-RU" sz="2400" b="1" dirty="0" smtClean="0">
                <a:solidFill>
                  <a:srgbClr val="FF0000"/>
                </a:solidFill>
                <a:latin typeface="+mj-lt"/>
              </a:rPr>
              <a:t>программы</a:t>
            </a:r>
            <a:endParaRPr lang="ru-RU" sz="2400" dirty="0" smtClean="0">
              <a:solidFill>
                <a:srgbClr val="FF0000"/>
              </a:solidFill>
              <a:latin typeface="+mj-lt"/>
            </a:endParaRPr>
          </a:p>
          <a:p>
            <a:r>
              <a:rPr lang="ru-RU" b="1" i="1" dirty="0" smtClean="0"/>
              <a:t>образовательные:</a:t>
            </a:r>
          </a:p>
          <a:p>
            <a:pPr lvl="0" algn="just"/>
            <a:r>
              <a:rPr lang="ru-RU" dirty="0" smtClean="0"/>
              <a:t>- формирование </a:t>
            </a:r>
            <a:r>
              <a:rPr lang="ru-RU" dirty="0" smtClean="0"/>
              <a:t>у обучающихся основ экологических знаний и представлений, необходимых для понимания особенностей взаимодействия человека и природы, значения охраны окружающей среды;</a:t>
            </a:r>
          </a:p>
          <a:p>
            <a:pPr lvl="0" algn="just"/>
            <a:r>
              <a:rPr lang="ru-RU" dirty="0" smtClean="0"/>
              <a:t>- развитие </a:t>
            </a:r>
            <a:r>
              <a:rPr lang="ru-RU" dirty="0" smtClean="0"/>
              <a:t>основ умений и навыков практической деятельности при работе с различными объектами живой природы</a:t>
            </a:r>
            <a:r>
              <a:rPr lang="ru-RU" dirty="0" smtClean="0"/>
              <a:t>;</a:t>
            </a:r>
            <a:endParaRPr lang="ru-RU" dirty="0" smtClean="0"/>
          </a:p>
          <a:p>
            <a:pPr algn="just"/>
            <a:r>
              <a:rPr lang="ru-RU" b="1" i="1" dirty="0" smtClean="0"/>
              <a:t>воспитательные</a:t>
            </a:r>
            <a:r>
              <a:rPr lang="ru-RU" b="1" i="1" dirty="0" smtClean="0"/>
              <a:t>:</a:t>
            </a:r>
            <a:endParaRPr lang="ru-RU" dirty="0" smtClean="0"/>
          </a:p>
          <a:p>
            <a:pPr lvl="0" algn="just"/>
            <a:r>
              <a:rPr lang="ru-RU" dirty="0" smtClean="0"/>
              <a:t>- развитие </a:t>
            </a:r>
            <a:r>
              <a:rPr lang="ru-RU" dirty="0" smtClean="0"/>
              <a:t>у обучающихся чувства уважения и любви к своей малой родине через активное познание и сохранение родной природы;</a:t>
            </a:r>
          </a:p>
          <a:p>
            <a:pPr lvl="0" algn="just"/>
            <a:r>
              <a:rPr lang="ru-RU" dirty="0" smtClean="0"/>
              <a:t>- формирование </a:t>
            </a:r>
            <a:r>
              <a:rPr lang="ru-RU" dirty="0" smtClean="0"/>
              <a:t>ответственного отношения к своему здоровью, усвоение социальных норм экологически безопасного поведения;</a:t>
            </a:r>
          </a:p>
          <a:p>
            <a:pPr lvl="0" algn="just"/>
            <a:r>
              <a:rPr lang="ru-RU" dirty="0" smtClean="0"/>
              <a:t>- формирование </a:t>
            </a:r>
            <a:r>
              <a:rPr lang="ru-RU" dirty="0" smtClean="0"/>
              <a:t>опыта эмоционально-ценностных </a:t>
            </a:r>
            <a:r>
              <a:rPr lang="ru-RU" dirty="0" err="1" smtClean="0"/>
              <a:t>сопереживаний</a:t>
            </a:r>
            <a:r>
              <a:rPr lang="ru-RU" dirty="0" smtClean="0"/>
              <a:t> к объектам и явлениям природы на основе нравственных побуждений и эстетических чувств обучающихся;</a:t>
            </a:r>
          </a:p>
          <a:p>
            <a:pPr lvl="0" algn="just"/>
            <a:r>
              <a:rPr lang="ru-RU" dirty="0" smtClean="0"/>
              <a:t>- воспитание </a:t>
            </a:r>
            <a:r>
              <a:rPr lang="ru-RU" dirty="0" smtClean="0"/>
              <a:t>у подрастающего поколения патриотизма, готовности к выполнению гражданского долга по сохранению природного наследия родного края, страны</a:t>
            </a:r>
            <a:r>
              <a:rPr lang="ru-RU" dirty="0" smtClean="0"/>
              <a:t>.</a:t>
            </a:r>
            <a:endParaRPr lang="ru-RU" dirty="0" smtClean="0"/>
          </a:p>
          <a:p>
            <a:pPr algn="just"/>
            <a:r>
              <a:rPr lang="ru-RU" b="1" i="1" dirty="0" smtClean="0"/>
              <a:t>развивающие:</a:t>
            </a:r>
          </a:p>
          <a:p>
            <a:pPr lvl="0" algn="just"/>
            <a:r>
              <a:rPr lang="ru-RU" dirty="0" smtClean="0"/>
              <a:t>- развитие </a:t>
            </a:r>
            <a:r>
              <a:rPr lang="ru-RU" dirty="0" smtClean="0"/>
              <a:t>творческой, общественно значимой активности обучающихся по овладению экологическими знаниями и умением применять их в жизненных ситуациях;</a:t>
            </a:r>
          </a:p>
          <a:p>
            <a:pPr lvl="0" algn="just"/>
            <a:r>
              <a:rPr lang="ru-RU" dirty="0" smtClean="0"/>
              <a:t>- развитие </a:t>
            </a:r>
            <a:r>
              <a:rPr lang="ru-RU" dirty="0" smtClean="0"/>
              <a:t>у обучающихся познавательного интереса к исследовательской деятельности.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56209_59-p-foni-dlya-prezentatsii-strogie-delovie-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20" y="214290"/>
            <a:ext cx="8572560" cy="6657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+mj-lt"/>
              </a:rPr>
              <a:t>Ожидаемые результаты</a:t>
            </a:r>
          </a:p>
          <a:p>
            <a:r>
              <a:rPr lang="ru-RU" sz="1900" b="1" i="1" dirty="0" smtClean="0">
                <a:solidFill>
                  <a:srgbClr val="002060"/>
                </a:solidFill>
              </a:rPr>
              <a:t>Личностные результаты:</a:t>
            </a:r>
          </a:p>
          <a:p>
            <a:pPr lvl="0"/>
            <a:r>
              <a:rPr lang="ru-RU" sz="1900" dirty="0" smtClean="0"/>
              <a:t>- развито </a:t>
            </a:r>
            <a:r>
              <a:rPr lang="ru-RU" sz="1900" dirty="0" smtClean="0"/>
              <a:t>у обучающихся чувство уважения и любви к своей малой родине через активное познание и сохранение родной природы;</a:t>
            </a:r>
          </a:p>
          <a:p>
            <a:pPr lvl="0"/>
            <a:r>
              <a:rPr lang="ru-RU" sz="1900" dirty="0" smtClean="0"/>
              <a:t>- сформировано </a:t>
            </a:r>
            <a:r>
              <a:rPr lang="ru-RU" sz="1900" dirty="0" smtClean="0"/>
              <a:t>у обучающихся ответственное отношение к своему здоровью, усвоены социальные нормы экологически безопасного поведения;</a:t>
            </a:r>
          </a:p>
          <a:p>
            <a:pPr lvl="0"/>
            <a:r>
              <a:rPr lang="ru-RU" sz="1900" dirty="0" smtClean="0"/>
              <a:t>- сформирован </a:t>
            </a:r>
            <a:r>
              <a:rPr lang="ru-RU" sz="1900" dirty="0" smtClean="0"/>
              <a:t>опыт эмоционально-ценностных </a:t>
            </a:r>
            <a:r>
              <a:rPr lang="ru-RU" sz="1900" dirty="0" err="1" smtClean="0"/>
              <a:t>сопереживаний</a:t>
            </a:r>
            <a:r>
              <a:rPr lang="ru-RU" sz="1900" dirty="0" smtClean="0"/>
              <a:t> к объектам и явлениям природы на основе нравственных побуждений и эстетических чувств обучающихся;</a:t>
            </a:r>
          </a:p>
          <a:p>
            <a:pPr lvl="0"/>
            <a:r>
              <a:rPr lang="ru-RU" sz="1900" dirty="0" smtClean="0"/>
              <a:t>- воспитано </a:t>
            </a:r>
            <a:r>
              <a:rPr lang="ru-RU" sz="1900" dirty="0" smtClean="0"/>
              <a:t>у обучающихся чувство патриотизма, готовности к выполнению гражданского долга по сохранению природного наследия родного края, страны.</a:t>
            </a:r>
          </a:p>
          <a:p>
            <a:r>
              <a:rPr lang="ru-RU" sz="1900" dirty="0" smtClean="0"/>
              <a:t> </a:t>
            </a:r>
          </a:p>
          <a:p>
            <a:r>
              <a:rPr lang="ru-RU" sz="1900" b="1" i="1" dirty="0" err="1" smtClean="0">
                <a:solidFill>
                  <a:srgbClr val="002060"/>
                </a:solidFill>
              </a:rPr>
              <a:t>Метапредметные</a:t>
            </a:r>
            <a:r>
              <a:rPr lang="ru-RU" sz="1900" b="1" i="1" dirty="0" smtClean="0">
                <a:solidFill>
                  <a:srgbClr val="002060"/>
                </a:solidFill>
              </a:rPr>
              <a:t> результаты:</a:t>
            </a:r>
          </a:p>
          <a:p>
            <a:pPr lvl="0"/>
            <a:r>
              <a:rPr lang="ru-RU" sz="1900" dirty="0" smtClean="0"/>
              <a:t>- развита </a:t>
            </a:r>
            <a:r>
              <a:rPr lang="ru-RU" sz="1900" dirty="0" smtClean="0"/>
              <a:t>творческая, общественно значимая активность обучающихся по овладению экологическими знаниями и умение применять их в жизненных ситуациях;</a:t>
            </a:r>
          </a:p>
          <a:p>
            <a:pPr lvl="0"/>
            <a:r>
              <a:rPr lang="ru-RU" sz="1900" dirty="0" smtClean="0"/>
              <a:t>- развит </a:t>
            </a:r>
            <a:r>
              <a:rPr lang="ru-RU" sz="1900" dirty="0" smtClean="0"/>
              <a:t>у обучающихся познавательный интерес к исследовательской деятельности.</a:t>
            </a:r>
          </a:p>
          <a:p>
            <a:r>
              <a:rPr lang="ru-RU" sz="1900" dirty="0" smtClean="0"/>
              <a:t> </a:t>
            </a:r>
          </a:p>
          <a:p>
            <a:r>
              <a:rPr lang="ru-RU" sz="1900" b="1" i="1" dirty="0" smtClean="0">
                <a:solidFill>
                  <a:srgbClr val="002060"/>
                </a:solidFill>
              </a:rPr>
              <a:t>Предметные результаты </a:t>
            </a:r>
            <a:r>
              <a:rPr lang="ru-RU" sz="1900" dirty="0" smtClean="0"/>
              <a:t>отражены в содержании модулей, из которых состоит программа.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56209_59-p-foni-dlya-prezentatsii-strogie-delovie-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20" y="142852"/>
            <a:ext cx="8643998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ru-RU" sz="2800" b="1" dirty="0" smtClean="0">
                <a:solidFill>
                  <a:srgbClr val="FF0000"/>
                </a:solidFill>
              </a:rPr>
              <a:t>Содержание </a:t>
            </a:r>
            <a:r>
              <a:rPr lang="ru-RU" sz="2800" b="1" dirty="0" smtClean="0">
                <a:solidFill>
                  <a:srgbClr val="FF0000"/>
                </a:solidFill>
              </a:rPr>
              <a:t>Программы</a:t>
            </a:r>
          </a:p>
          <a:p>
            <a:pPr lvl="1" algn="ctr"/>
            <a:endParaRPr lang="ru-RU" sz="2800" b="1" dirty="0" smtClean="0"/>
          </a:p>
          <a:p>
            <a:endParaRPr lang="ru-RU" sz="1100" dirty="0" smtClean="0"/>
          </a:p>
          <a:p>
            <a:r>
              <a:rPr lang="ru-RU" sz="2000" b="1" dirty="0" smtClean="0"/>
              <a:t>Модуль I. Я живу в Ростовской области (стартовый уровень) - 20 часов.</a:t>
            </a:r>
            <a:endParaRPr lang="ru-RU" sz="2000" dirty="0" smtClean="0"/>
          </a:p>
          <a:p>
            <a:r>
              <a:rPr lang="ru-RU" sz="2000" b="1" dirty="0" smtClean="0"/>
              <a:t>Цель: </a:t>
            </a:r>
            <a:r>
              <a:rPr lang="ru-RU" sz="2000" dirty="0" smtClean="0"/>
              <a:t>формирование знаний обучающихся об особенностях рельефа и климата Ростовской области</a:t>
            </a:r>
            <a:r>
              <a:rPr lang="ru-RU" sz="2000" dirty="0" smtClean="0"/>
              <a:t>.</a:t>
            </a:r>
            <a:endParaRPr lang="ru-RU" sz="2000" dirty="0" smtClean="0"/>
          </a:p>
          <a:p>
            <a:r>
              <a:rPr lang="ru-RU" sz="2000" b="1" dirty="0" smtClean="0"/>
              <a:t>Задачи</a:t>
            </a:r>
            <a:r>
              <a:rPr lang="ru-RU" sz="2000" b="1" dirty="0" smtClean="0"/>
              <a:t>:</a:t>
            </a:r>
            <a:endParaRPr lang="ru-RU" sz="2000" b="1" dirty="0" smtClean="0"/>
          </a:p>
          <a:p>
            <a:pPr lvl="0">
              <a:buFontTx/>
              <a:buChar char="-"/>
            </a:pPr>
            <a:r>
              <a:rPr lang="ru-RU" sz="2000" dirty="0" smtClean="0"/>
              <a:t>формировать </a:t>
            </a:r>
            <a:r>
              <a:rPr lang="ru-RU" sz="2000" dirty="0" smtClean="0"/>
              <a:t>у обучающихся </a:t>
            </a:r>
            <a:endParaRPr lang="ru-RU" sz="2000" dirty="0" smtClean="0"/>
          </a:p>
          <a:p>
            <a:pPr lvl="0"/>
            <a:r>
              <a:rPr lang="ru-RU" sz="2000" dirty="0" smtClean="0"/>
              <a:t> представления </a:t>
            </a:r>
            <a:r>
              <a:rPr lang="ru-RU" sz="2000" dirty="0" smtClean="0"/>
              <a:t>о родном крае;</a:t>
            </a:r>
          </a:p>
          <a:p>
            <a:pPr lvl="0">
              <a:buFontTx/>
              <a:buChar char="-"/>
            </a:pPr>
            <a:r>
              <a:rPr lang="ru-RU" sz="2000" dirty="0" smtClean="0"/>
              <a:t>формировать </a:t>
            </a:r>
            <a:r>
              <a:rPr lang="ru-RU" sz="2000" dirty="0" smtClean="0"/>
              <a:t>у обучающихся </a:t>
            </a:r>
            <a:endParaRPr lang="ru-RU" sz="2000" dirty="0" smtClean="0"/>
          </a:p>
          <a:p>
            <a:pPr lvl="0"/>
            <a:r>
              <a:rPr lang="ru-RU" sz="2000" dirty="0" smtClean="0"/>
              <a:t>  представления </a:t>
            </a:r>
            <a:r>
              <a:rPr lang="ru-RU" sz="2000" dirty="0" smtClean="0"/>
              <a:t>о погоде и климате;</a:t>
            </a:r>
          </a:p>
          <a:p>
            <a:pPr lvl="0">
              <a:buFontTx/>
              <a:buChar char="-"/>
            </a:pPr>
            <a:r>
              <a:rPr lang="ru-RU" sz="2000" dirty="0" smtClean="0"/>
              <a:t>воспитывать </a:t>
            </a:r>
            <a:r>
              <a:rPr lang="ru-RU" sz="2000" dirty="0" smtClean="0"/>
              <a:t>чувство патриотизма и </a:t>
            </a:r>
            <a:endParaRPr lang="ru-RU" sz="2000" dirty="0" smtClean="0"/>
          </a:p>
          <a:p>
            <a:pPr lvl="0"/>
            <a:r>
              <a:rPr lang="ru-RU" sz="2000" dirty="0" smtClean="0"/>
              <a:t> любви </a:t>
            </a:r>
            <a:r>
              <a:rPr lang="ru-RU" sz="2000" dirty="0" smtClean="0"/>
              <a:t>к малой родине.</a:t>
            </a:r>
          </a:p>
          <a:p>
            <a:endParaRPr lang="ru-RU" sz="2000" dirty="0"/>
          </a:p>
        </p:txBody>
      </p:sp>
      <p:pic>
        <p:nvPicPr>
          <p:cNvPr id="5" name="Рисунок 4" descr="Администативно-территориальное деление Ростовской области.jpg"/>
          <p:cNvPicPr>
            <a:picLocks noChangeAspect="1"/>
          </p:cNvPicPr>
          <p:nvPr/>
        </p:nvPicPr>
        <p:blipFill>
          <a:blip r:embed="rId3" cstate="print"/>
          <a:srcRect b="22453"/>
          <a:stretch>
            <a:fillRect/>
          </a:stretch>
        </p:blipFill>
        <p:spPr>
          <a:xfrm>
            <a:off x="4714876" y="2571744"/>
            <a:ext cx="4081579" cy="4049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56209_59-p-foni-dlya-prezentatsii-strogie-delovie-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7158" y="214290"/>
            <a:ext cx="850112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Модуль II. Удивительный мир растений Ростовской области (базовый уровень) – 16 часов.</a:t>
            </a:r>
          </a:p>
          <a:p>
            <a:r>
              <a:rPr lang="ru-RU" sz="2400" b="1" dirty="0" smtClean="0"/>
              <a:t> </a:t>
            </a:r>
            <a:endParaRPr lang="ru-RU" sz="2400" dirty="0" smtClean="0"/>
          </a:p>
          <a:p>
            <a:r>
              <a:rPr lang="ru-RU" sz="2000" b="1" dirty="0" smtClean="0"/>
              <a:t>Цель: </a:t>
            </a:r>
            <a:r>
              <a:rPr lang="ru-RU" sz="2000" dirty="0" smtClean="0"/>
              <a:t>формирование основ экологической культуры посредством изучения растительного мира родного края.</a:t>
            </a:r>
          </a:p>
          <a:p>
            <a:r>
              <a:rPr lang="ru-RU" sz="2000" dirty="0" smtClean="0"/>
              <a:t> </a:t>
            </a:r>
          </a:p>
          <a:p>
            <a:r>
              <a:rPr lang="ru-RU" sz="2000" b="1" dirty="0" smtClean="0"/>
              <a:t>Задачи:</a:t>
            </a:r>
          </a:p>
          <a:p>
            <a:pPr lvl="0"/>
            <a:r>
              <a:rPr lang="ru-RU" sz="2000" dirty="0" smtClean="0"/>
              <a:t>- формировать </a:t>
            </a:r>
            <a:r>
              <a:rPr lang="ru-RU" sz="2000" dirty="0" smtClean="0"/>
              <a:t>систему знаний о многообразии растительного мира родного края;</a:t>
            </a:r>
          </a:p>
          <a:p>
            <a:pPr lvl="0">
              <a:buFontTx/>
              <a:buChar char="-"/>
            </a:pPr>
            <a:r>
              <a:rPr lang="ru-RU" sz="2000" dirty="0" smtClean="0"/>
              <a:t>развивать </a:t>
            </a:r>
            <a:r>
              <a:rPr lang="ru-RU" sz="2000" dirty="0" smtClean="0"/>
              <a:t>интерес к изучению </a:t>
            </a:r>
            <a:endParaRPr lang="ru-RU" sz="2000" dirty="0" smtClean="0"/>
          </a:p>
          <a:p>
            <a:pPr lvl="0"/>
            <a:r>
              <a:rPr lang="ru-RU" sz="2000" dirty="0" smtClean="0"/>
              <a:t>проблем </a:t>
            </a:r>
            <a:r>
              <a:rPr lang="ru-RU" sz="2000" dirty="0" smtClean="0"/>
              <a:t>охраны природы;</a:t>
            </a:r>
          </a:p>
          <a:p>
            <a:pPr lvl="0">
              <a:buFontTx/>
              <a:buChar char="-"/>
            </a:pPr>
            <a:r>
              <a:rPr lang="ru-RU" sz="2000" dirty="0" smtClean="0"/>
              <a:t>воспитывать </a:t>
            </a:r>
            <a:r>
              <a:rPr lang="ru-RU" sz="2000" dirty="0" smtClean="0"/>
              <a:t>гражданственность, </a:t>
            </a:r>
            <a:endParaRPr lang="ru-RU" sz="2000" dirty="0" smtClean="0"/>
          </a:p>
          <a:p>
            <a:pPr lvl="0"/>
            <a:r>
              <a:rPr lang="ru-RU" sz="2000" dirty="0" smtClean="0"/>
              <a:t>патриотизм</a:t>
            </a:r>
            <a:r>
              <a:rPr lang="ru-RU" sz="2000" dirty="0" smtClean="0"/>
              <a:t>, потребность </a:t>
            </a:r>
            <a:r>
              <a:rPr lang="ru-RU" sz="2000" dirty="0" smtClean="0"/>
              <a:t>положительного </a:t>
            </a:r>
          </a:p>
          <a:p>
            <a:pPr lvl="0"/>
            <a:r>
              <a:rPr lang="ru-RU" sz="2000" dirty="0" smtClean="0"/>
              <a:t>воздействия </a:t>
            </a:r>
            <a:r>
              <a:rPr lang="ru-RU" sz="2000" dirty="0" smtClean="0"/>
              <a:t>на природу.</a:t>
            </a:r>
          </a:p>
          <a:p>
            <a:r>
              <a:rPr lang="ru-RU" sz="2000" dirty="0" smtClean="0"/>
              <a:t> </a:t>
            </a:r>
          </a:p>
          <a:p>
            <a:endParaRPr lang="ru-RU" dirty="0"/>
          </a:p>
        </p:txBody>
      </p:sp>
      <p:pic>
        <p:nvPicPr>
          <p:cNvPr id="5" name="Рисунок 4" descr="img5.jpg"/>
          <p:cNvPicPr>
            <a:picLocks noChangeAspect="1"/>
          </p:cNvPicPr>
          <p:nvPr/>
        </p:nvPicPr>
        <p:blipFill>
          <a:blip r:embed="rId3"/>
          <a:srcRect l="16250" r="16250" b="7500"/>
          <a:stretch>
            <a:fillRect/>
          </a:stretch>
        </p:blipFill>
        <p:spPr>
          <a:xfrm>
            <a:off x="5143504" y="2994420"/>
            <a:ext cx="3571900" cy="3671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56209_59-p-foni-dlya-prezentatsii-strogie-delovie-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20" y="285728"/>
            <a:ext cx="864399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Модуль III. Животный мир Ростовской области (базовый уровень) - 22 часа</a:t>
            </a:r>
            <a:r>
              <a:rPr lang="ru-RU" sz="2400" b="1" dirty="0" smtClean="0"/>
              <a:t>.</a:t>
            </a:r>
            <a:endParaRPr lang="ru-RU" sz="2400" dirty="0" smtClean="0"/>
          </a:p>
          <a:p>
            <a:pPr algn="just"/>
            <a:r>
              <a:rPr lang="ru-RU" sz="2000" b="1" dirty="0" smtClean="0"/>
              <a:t>Цель: </a:t>
            </a:r>
            <a:r>
              <a:rPr lang="ru-RU" sz="2000" dirty="0" smtClean="0"/>
              <a:t>формирование у обучающихся элементарных знаний об особенностях животного мира Ростовской области</a:t>
            </a:r>
            <a:r>
              <a:rPr lang="ru-RU" sz="2000" dirty="0" smtClean="0"/>
              <a:t>.</a:t>
            </a:r>
            <a:endParaRPr lang="ru-RU" sz="2000" dirty="0" smtClean="0"/>
          </a:p>
          <a:p>
            <a:pPr algn="just"/>
            <a:r>
              <a:rPr lang="ru-RU" sz="2000" b="1" dirty="0" smtClean="0"/>
              <a:t>Задачи:</a:t>
            </a:r>
          </a:p>
          <a:p>
            <a:pPr lvl="0" algn="just"/>
            <a:r>
              <a:rPr lang="ru-RU" sz="2000" dirty="0" smtClean="0"/>
              <a:t>- изучить </a:t>
            </a:r>
            <a:r>
              <a:rPr lang="ru-RU" sz="2000" dirty="0" smtClean="0"/>
              <a:t>видовое разнообразие животного мира Ростовской области;</a:t>
            </a:r>
          </a:p>
          <a:p>
            <a:pPr lvl="0" algn="just">
              <a:buFontTx/>
              <a:buChar char="-"/>
            </a:pPr>
            <a:r>
              <a:rPr lang="ru-RU" sz="2000" dirty="0" smtClean="0"/>
              <a:t> обучить </a:t>
            </a:r>
            <a:r>
              <a:rPr lang="ru-RU" sz="2000" dirty="0" smtClean="0"/>
              <a:t>приемам наблюдения за живыми объектами в природной среде</a:t>
            </a:r>
            <a:r>
              <a:rPr lang="ru-RU" sz="2000" dirty="0" smtClean="0"/>
              <a:t>;</a:t>
            </a:r>
          </a:p>
          <a:p>
            <a:pPr lvl="0" algn="just"/>
            <a:r>
              <a:rPr lang="ru-RU" sz="2000" dirty="0" smtClean="0"/>
              <a:t>- </a:t>
            </a:r>
            <a:r>
              <a:rPr lang="ru-RU" sz="2000" dirty="0" smtClean="0"/>
              <a:t>развить интерес к познанию животного мира, творческую, познавательную и исследовательскую активность;</a:t>
            </a:r>
          </a:p>
          <a:p>
            <a:pPr lvl="0" algn="just">
              <a:buFontTx/>
              <a:buChar char="-"/>
            </a:pPr>
            <a:r>
              <a:rPr lang="ru-RU" sz="2000" dirty="0" smtClean="0"/>
              <a:t>воспитать</a:t>
            </a:r>
            <a:r>
              <a:rPr lang="ru-RU" sz="2000" dirty="0" smtClean="0"/>
              <a:t>	</a:t>
            </a:r>
            <a:r>
              <a:rPr lang="ru-RU" sz="2000" dirty="0" smtClean="0"/>
              <a:t>чувство ответственности за состояние </a:t>
            </a:r>
            <a:r>
              <a:rPr lang="ru-RU" sz="2000" dirty="0" err="1" smtClean="0"/>
              <a:t>окружающейсреды</a:t>
            </a:r>
            <a:r>
              <a:rPr lang="ru-RU" sz="2000" dirty="0" smtClean="0"/>
              <a:t>	и стремление к конкретной деятельности по ее охране.</a:t>
            </a:r>
          </a:p>
          <a:p>
            <a:pPr lvl="0"/>
            <a:endParaRPr lang="ru-RU" sz="2400" dirty="0" smtClean="0"/>
          </a:p>
          <a:p>
            <a:endParaRPr lang="ru-RU" dirty="0"/>
          </a:p>
        </p:txBody>
      </p:sp>
      <p:pic>
        <p:nvPicPr>
          <p:cNvPr id="5" name="Рисунок 4" descr="e7904bdde07d6192891f62ae23cff32f77.jpg"/>
          <p:cNvPicPr>
            <a:picLocks noChangeAspect="1"/>
          </p:cNvPicPr>
          <p:nvPr/>
        </p:nvPicPr>
        <p:blipFill>
          <a:blip r:embed="rId3"/>
          <a:srcRect t="4166" b="21875"/>
          <a:stretch>
            <a:fillRect/>
          </a:stretch>
        </p:blipFill>
        <p:spPr>
          <a:xfrm>
            <a:off x="3786182" y="3794142"/>
            <a:ext cx="5135567" cy="2853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56209_59-p-foni-dlya-prezentatsii-strogie-delovie-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214290"/>
            <a:ext cx="8072494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Модуль IV. Жизнь человека в регионе (базовый уровень) – 14 часов.</a:t>
            </a:r>
          </a:p>
          <a:p>
            <a:pPr algn="just"/>
            <a:r>
              <a:rPr lang="ru-RU" sz="2400" b="1" dirty="0" smtClean="0"/>
              <a:t> </a:t>
            </a:r>
            <a:endParaRPr lang="ru-RU" sz="2400" dirty="0" smtClean="0"/>
          </a:p>
          <a:p>
            <a:pPr algn="just"/>
            <a:r>
              <a:rPr lang="ru-RU" sz="2000" b="1" dirty="0" smtClean="0"/>
              <a:t>Цель: </a:t>
            </a:r>
            <a:r>
              <a:rPr lang="ru-RU" sz="2000" dirty="0" smtClean="0"/>
              <a:t>формирование основ экологического мировоззрения</a:t>
            </a:r>
            <a:r>
              <a:rPr lang="ru-RU" sz="2000" dirty="0" smtClean="0"/>
              <a:t>.</a:t>
            </a:r>
            <a:endParaRPr lang="ru-RU" sz="2000" dirty="0" smtClean="0"/>
          </a:p>
          <a:p>
            <a:pPr algn="just"/>
            <a:r>
              <a:rPr lang="ru-RU" sz="2000" b="1" dirty="0" smtClean="0"/>
              <a:t>Задачи:</a:t>
            </a:r>
          </a:p>
          <a:p>
            <a:pPr lvl="0" algn="just"/>
            <a:r>
              <a:rPr lang="ru-RU" sz="2000" dirty="0" smtClean="0"/>
              <a:t>- актуализировать </a:t>
            </a:r>
            <a:r>
              <a:rPr lang="ru-RU" sz="2000" dirty="0" smtClean="0"/>
              <a:t>и углублять знания о жителях Донского края;</a:t>
            </a:r>
          </a:p>
          <a:p>
            <a:pPr lvl="0" algn="just"/>
            <a:r>
              <a:rPr lang="ru-RU" sz="2000" dirty="0" smtClean="0"/>
              <a:t>способствовать	формированию	представления	</a:t>
            </a:r>
            <a:r>
              <a:rPr lang="ru-RU" sz="2000" dirty="0" smtClean="0"/>
              <a:t>о деятельности человека </a:t>
            </a:r>
            <a:r>
              <a:rPr lang="ru-RU" sz="2000" dirty="0" smtClean="0"/>
              <a:t>направленной на сохранение природных богатств родного края;</a:t>
            </a:r>
          </a:p>
          <a:p>
            <a:pPr lvl="0" algn="just">
              <a:buFontTx/>
              <a:buChar char="-"/>
            </a:pPr>
            <a:r>
              <a:rPr lang="ru-RU" sz="2000" dirty="0" smtClean="0"/>
              <a:t>способствовать </a:t>
            </a:r>
            <a:r>
              <a:rPr lang="ru-RU" sz="2000" dirty="0" smtClean="0"/>
              <a:t>созданию условий для развития у обучающихся творческой деятельности</a:t>
            </a:r>
            <a:r>
              <a:rPr lang="ru-RU" sz="2000" dirty="0" smtClean="0"/>
              <a:t>.</a:t>
            </a:r>
          </a:p>
          <a:p>
            <a:pPr lvl="0">
              <a:buFontTx/>
              <a:buChar char="-"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5" descr="d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5391" y="3643314"/>
            <a:ext cx="5324347" cy="2974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56209_59-p-foni-dlya-prezentatsii-strogie-delovie-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596" y="285728"/>
            <a:ext cx="8286808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Летний модуль (углубленный уровень) - 24 часа.</a:t>
            </a:r>
          </a:p>
          <a:p>
            <a:r>
              <a:rPr lang="ru-RU" sz="2400" b="1" dirty="0" smtClean="0"/>
              <a:t> </a:t>
            </a:r>
            <a:endParaRPr lang="ru-RU" sz="2400" dirty="0" smtClean="0"/>
          </a:p>
          <a:p>
            <a:pPr algn="just"/>
            <a:r>
              <a:rPr lang="ru-RU" sz="2000" b="1" dirty="0" smtClean="0"/>
              <a:t>Цель: </a:t>
            </a:r>
            <a:r>
              <a:rPr lang="ru-RU" sz="2000" dirty="0" smtClean="0"/>
              <a:t>формирование основ безопасного и ответственного поведения в природе</a:t>
            </a:r>
            <a:r>
              <a:rPr lang="ru-RU" sz="2000" dirty="0" smtClean="0"/>
              <a:t>.</a:t>
            </a:r>
            <a:endParaRPr lang="ru-RU" sz="2000" dirty="0" smtClean="0"/>
          </a:p>
          <a:p>
            <a:pPr algn="just"/>
            <a:r>
              <a:rPr lang="ru-RU" sz="2000" b="1" dirty="0" smtClean="0"/>
              <a:t>Задачи:</a:t>
            </a:r>
          </a:p>
          <a:p>
            <a:pPr lvl="0" algn="just"/>
            <a:r>
              <a:rPr lang="ru-RU" sz="2000" dirty="0" smtClean="0"/>
              <a:t>- актуализировать </a:t>
            </a:r>
            <a:r>
              <a:rPr lang="ru-RU" sz="2000" dirty="0" smtClean="0"/>
              <a:t>и углубить знания о безопасном поведении в природе;</a:t>
            </a:r>
          </a:p>
          <a:p>
            <a:pPr lvl="0" algn="just"/>
            <a:r>
              <a:rPr lang="ru-RU" sz="2000" dirty="0" smtClean="0"/>
              <a:t>- обучить </a:t>
            </a:r>
            <a:r>
              <a:rPr lang="ru-RU" sz="2000" dirty="0" smtClean="0"/>
              <a:t>элементарным приемам ориентирования на местности;</a:t>
            </a:r>
          </a:p>
          <a:p>
            <a:pPr lvl="0" algn="just"/>
            <a:r>
              <a:rPr lang="ru-RU" sz="2000" dirty="0" smtClean="0"/>
              <a:t>- развить</a:t>
            </a:r>
            <a:r>
              <a:rPr lang="ru-RU" sz="2000" dirty="0" smtClean="0"/>
              <a:t>	интерес	к	познанию	</a:t>
            </a:r>
            <a:r>
              <a:rPr lang="ru-RU" sz="2000" dirty="0" smtClean="0"/>
              <a:t>природы родного края, творческую</a:t>
            </a:r>
            <a:r>
              <a:rPr lang="ru-RU" sz="2000" dirty="0" smtClean="0"/>
              <a:t>, познавательную и исследовательскую активность.</a:t>
            </a:r>
          </a:p>
          <a:p>
            <a:pPr algn="just"/>
            <a:r>
              <a:rPr lang="ru-RU" sz="2000" dirty="0" smtClean="0"/>
              <a:t> </a:t>
            </a:r>
          </a:p>
          <a:p>
            <a:endParaRPr lang="ru-RU" dirty="0"/>
          </a:p>
        </p:txBody>
      </p:sp>
      <p:pic>
        <p:nvPicPr>
          <p:cNvPr id="5" name="Рисунок 4" descr="img2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422" y="3286124"/>
            <a:ext cx="4500594" cy="3375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643</Words>
  <PresentationFormat>Экран (4:3)</PresentationFormat>
  <Paragraphs>121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26</cp:revision>
  <dcterms:created xsi:type="dcterms:W3CDTF">2022-01-23T15:09:43Z</dcterms:created>
  <dcterms:modified xsi:type="dcterms:W3CDTF">2022-01-23T21:58:04Z</dcterms:modified>
</cp:coreProperties>
</file>